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57"/>
  </p:notesMasterIdLst>
  <p:sldIdLst>
    <p:sldId id="256" r:id="rId6"/>
    <p:sldId id="262" r:id="rId7"/>
    <p:sldId id="2145705735" r:id="rId8"/>
    <p:sldId id="2146848012" r:id="rId9"/>
    <p:sldId id="2146848019" r:id="rId10"/>
    <p:sldId id="265" r:id="rId11"/>
    <p:sldId id="388" r:id="rId12"/>
    <p:sldId id="2145705737" r:id="rId13"/>
    <p:sldId id="402" r:id="rId14"/>
    <p:sldId id="2146848020" r:id="rId15"/>
    <p:sldId id="2146848021" r:id="rId16"/>
    <p:sldId id="2146848022" r:id="rId17"/>
    <p:sldId id="2146848023" r:id="rId18"/>
    <p:sldId id="2146848024" r:id="rId19"/>
    <p:sldId id="2146848025" r:id="rId20"/>
    <p:sldId id="2146848018" r:id="rId21"/>
    <p:sldId id="2146848026" r:id="rId22"/>
    <p:sldId id="3333" r:id="rId23"/>
    <p:sldId id="1993219628" r:id="rId24"/>
    <p:sldId id="2145705719" r:id="rId25"/>
    <p:sldId id="2145705738" r:id="rId26"/>
    <p:sldId id="2146848042" r:id="rId27"/>
    <p:sldId id="2145705709" r:id="rId28"/>
    <p:sldId id="2145705690" r:id="rId29"/>
    <p:sldId id="3356" r:id="rId30"/>
    <p:sldId id="2145705729" r:id="rId31"/>
    <p:sldId id="2145705730" r:id="rId32"/>
    <p:sldId id="2145707893" r:id="rId33"/>
    <p:sldId id="271" r:id="rId34"/>
    <p:sldId id="2145705731" r:id="rId35"/>
    <p:sldId id="267" r:id="rId36"/>
    <p:sldId id="2145705732" r:id="rId37"/>
    <p:sldId id="270" r:id="rId38"/>
    <p:sldId id="2145705733" r:id="rId39"/>
    <p:sldId id="272" r:id="rId40"/>
    <p:sldId id="274" r:id="rId41"/>
    <p:sldId id="276" r:id="rId42"/>
    <p:sldId id="273" r:id="rId43"/>
    <p:sldId id="278" r:id="rId44"/>
    <p:sldId id="2145705739" r:id="rId45"/>
    <p:sldId id="275" r:id="rId46"/>
    <p:sldId id="2145705734" r:id="rId47"/>
    <p:sldId id="2146848011" r:id="rId48"/>
    <p:sldId id="258" r:id="rId49"/>
    <p:sldId id="2146848035" r:id="rId50"/>
    <p:sldId id="2146848036" r:id="rId51"/>
    <p:sldId id="2146848037" r:id="rId52"/>
    <p:sldId id="2146848038" r:id="rId53"/>
    <p:sldId id="2146848039" r:id="rId54"/>
    <p:sldId id="2146848040" r:id="rId55"/>
    <p:sldId id="2146848041" r:id="rId5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DCC618-637F-A5F2-A219-4C83A2DCD31A}" name="Sofia Martins (Contractor)" initials="SM(" userId="S::Sofia.Martins1@gilead.com::36556121-9234-4675-a111-b636a3fcc3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Pinto da Silva" initials="MPdS" lastIdx="68" clrIdx="0">
    <p:extLst>
      <p:ext uri="{19B8F6BF-5375-455C-9EA6-DF929625EA0E}">
        <p15:presenceInfo xmlns:p15="http://schemas.microsoft.com/office/powerpoint/2012/main" userId="S::maria.pintodasilva@gilead.com::9fa5ddcb-1944-41a0-8821-4be650380e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07B"/>
    <a:srgbClr val="768297"/>
    <a:srgbClr val="9BE3FA"/>
    <a:srgbClr val="CC0000"/>
    <a:srgbClr val="5AD7C0"/>
    <a:srgbClr val="00C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3A8FE-A3AD-4F9F-8A26-A2078CBDA7E4}" v="4" dt="2023-06-01T09:28:28.46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autoAdjust="0"/>
    <p:restoredTop sz="94980" autoAdjust="0"/>
  </p:normalViewPr>
  <p:slideViewPr>
    <p:cSldViewPr snapToGrid="0">
      <p:cViewPr varScale="1">
        <p:scale>
          <a:sx n="108" d="100"/>
          <a:sy n="108" d="100"/>
        </p:scale>
        <p:origin x="94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Users\fabiocotamedeiros\Desktop\Efica&#769;cia%20no%20tratamento%20da%20infecc&#807;a&#771;o%20por%20VIH\Apoio%20apresentac&#807;a&#771;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14731255057397E-2"/>
          <c:y val="0.24805394796968699"/>
          <c:w val="0.91462273082581202"/>
          <c:h val="0.71711822213556298"/>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BF4D00"/>
              </a:solidFill>
              <a:ln>
                <a:noFill/>
              </a:ln>
              <a:effectLst/>
            </c:spPr>
            <c:extLst>
              <c:ext xmlns:c16="http://schemas.microsoft.com/office/drawing/2014/chart" uri="{C3380CC4-5D6E-409C-BE32-E72D297353CC}">
                <c16:uniqueId val="{00000001-D877-4E92-A5AB-0D488F71567D}"/>
              </c:ext>
            </c:extLst>
          </c:dPt>
          <c:dPt>
            <c:idx val="1"/>
            <c:invertIfNegative val="0"/>
            <c:bubble3D val="0"/>
            <c:spPr>
              <a:solidFill>
                <a:srgbClr val="BF4D00"/>
              </a:solidFill>
              <a:ln>
                <a:noFill/>
              </a:ln>
              <a:effectLst/>
            </c:spPr>
            <c:extLst>
              <c:ext xmlns:c16="http://schemas.microsoft.com/office/drawing/2014/chart" uri="{C3380CC4-5D6E-409C-BE32-E72D297353CC}">
                <c16:uniqueId val="{00000003-D877-4E92-A5AB-0D488F71567D}"/>
              </c:ext>
            </c:extLst>
          </c:dPt>
          <c:dPt>
            <c:idx val="2"/>
            <c:invertIfNegative val="0"/>
            <c:bubble3D val="0"/>
            <c:spPr>
              <a:solidFill>
                <a:srgbClr val="BF4D00"/>
              </a:solidFill>
              <a:ln>
                <a:noFill/>
              </a:ln>
              <a:effectLst/>
            </c:spPr>
            <c:extLst>
              <c:ext xmlns:c16="http://schemas.microsoft.com/office/drawing/2014/chart" uri="{C3380CC4-5D6E-409C-BE32-E72D297353CC}">
                <c16:uniqueId val="{00000005-D877-4E92-A5AB-0D488F71567D}"/>
              </c:ext>
            </c:extLst>
          </c:dPt>
          <c:dPt>
            <c:idx val="3"/>
            <c:invertIfNegative val="0"/>
            <c:bubble3D val="0"/>
            <c:spPr>
              <a:solidFill>
                <a:srgbClr val="BF4D00"/>
              </a:solidFill>
              <a:ln>
                <a:noFill/>
              </a:ln>
              <a:effectLst/>
            </c:spPr>
            <c:extLst>
              <c:ext xmlns:c16="http://schemas.microsoft.com/office/drawing/2014/chart" uri="{C3380CC4-5D6E-409C-BE32-E72D297353CC}">
                <c16:uniqueId val="{00000007-D877-4E92-A5AB-0D488F71567D}"/>
              </c:ext>
            </c:extLst>
          </c:dPt>
          <c:dPt>
            <c:idx val="4"/>
            <c:invertIfNegative val="0"/>
            <c:bubble3D val="0"/>
            <c:spPr>
              <a:solidFill>
                <a:srgbClr val="00843C"/>
              </a:solidFill>
              <a:ln>
                <a:noFill/>
              </a:ln>
              <a:effectLst/>
            </c:spPr>
            <c:extLst>
              <c:ext xmlns:c16="http://schemas.microsoft.com/office/drawing/2014/chart" uri="{C3380CC4-5D6E-409C-BE32-E72D297353CC}">
                <c16:uniqueId val="{00000009-D877-4E92-A5AB-0D488F71567D}"/>
              </c:ext>
            </c:extLst>
          </c:dPt>
          <c:dPt>
            <c:idx val="5"/>
            <c:invertIfNegative val="0"/>
            <c:bubble3D val="0"/>
            <c:spPr>
              <a:solidFill>
                <a:srgbClr val="00843C"/>
              </a:solidFill>
              <a:ln>
                <a:noFill/>
              </a:ln>
              <a:effectLst/>
            </c:spPr>
            <c:extLst>
              <c:ext xmlns:c16="http://schemas.microsoft.com/office/drawing/2014/chart" uri="{C3380CC4-5D6E-409C-BE32-E72D297353CC}">
                <c16:uniqueId val="{0000000B-D877-4E92-A5AB-0D488F71567D}"/>
              </c:ext>
            </c:extLst>
          </c:dPt>
          <c:dPt>
            <c:idx val="6"/>
            <c:invertIfNegative val="0"/>
            <c:bubble3D val="0"/>
            <c:spPr>
              <a:solidFill>
                <a:srgbClr val="00843C"/>
              </a:solidFill>
              <a:ln>
                <a:noFill/>
              </a:ln>
              <a:effectLst/>
            </c:spPr>
            <c:extLst>
              <c:ext xmlns:c16="http://schemas.microsoft.com/office/drawing/2014/chart" uri="{C3380CC4-5D6E-409C-BE32-E72D297353CC}">
                <c16:uniqueId val="{0000000D-D877-4E92-A5AB-0D488F71567D}"/>
              </c:ext>
            </c:extLst>
          </c:dPt>
          <c:dPt>
            <c:idx val="7"/>
            <c:invertIfNegative val="0"/>
            <c:bubble3D val="0"/>
            <c:spPr>
              <a:solidFill>
                <a:srgbClr val="FFCC66"/>
              </a:solidFill>
              <a:ln>
                <a:noFill/>
              </a:ln>
              <a:effectLst/>
            </c:spPr>
            <c:extLst>
              <c:ext xmlns:c16="http://schemas.microsoft.com/office/drawing/2014/chart" uri="{C3380CC4-5D6E-409C-BE32-E72D297353CC}">
                <c16:uniqueId val="{0000000F-D877-4E92-A5AB-0D488F71567D}"/>
              </c:ext>
            </c:extLst>
          </c:dPt>
          <c:dPt>
            <c:idx val="8"/>
            <c:invertIfNegative val="0"/>
            <c:bubble3D val="0"/>
            <c:spPr>
              <a:solidFill>
                <a:srgbClr val="FFCC66"/>
              </a:solidFill>
              <a:ln>
                <a:noFill/>
              </a:ln>
              <a:effectLst/>
            </c:spPr>
            <c:extLst>
              <c:ext xmlns:c16="http://schemas.microsoft.com/office/drawing/2014/chart" uri="{C3380CC4-5D6E-409C-BE32-E72D297353CC}">
                <c16:uniqueId val="{00000011-D877-4E92-A5AB-0D488F71567D}"/>
              </c:ext>
            </c:extLst>
          </c:dPt>
          <c:dPt>
            <c:idx val="9"/>
            <c:invertIfNegative val="0"/>
            <c:bubble3D val="0"/>
            <c:spPr>
              <a:solidFill>
                <a:srgbClr val="FFCC66"/>
              </a:solidFill>
              <a:ln>
                <a:noFill/>
              </a:ln>
              <a:effectLst/>
            </c:spPr>
            <c:extLst>
              <c:ext xmlns:c16="http://schemas.microsoft.com/office/drawing/2014/chart" uri="{C3380CC4-5D6E-409C-BE32-E72D297353CC}">
                <c16:uniqueId val="{00000013-D877-4E92-A5AB-0D488F71567D}"/>
              </c:ext>
            </c:extLst>
          </c:dPt>
          <c:dPt>
            <c:idx val="10"/>
            <c:invertIfNegative val="0"/>
            <c:bubble3D val="0"/>
            <c:spPr>
              <a:solidFill>
                <a:srgbClr val="FFCC66"/>
              </a:solidFill>
              <a:ln>
                <a:noFill/>
              </a:ln>
              <a:effectLst/>
            </c:spPr>
            <c:extLst>
              <c:ext xmlns:c16="http://schemas.microsoft.com/office/drawing/2014/chart" uri="{C3380CC4-5D6E-409C-BE32-E72D297353CC}">
                <c16:uniqueId val="{00000015-D877-4E92-A5AB-0D488F71567D}"/>
              </c:ext>
            </c:extLst>
          </c:dPt>
          <c:dPt>
            <c:idx val="11"/>
            <c:invertIfNegative val="0"/>
            <c:bubble3D val="0"/>
            <c:spPr>
              <a:solidFill>
                <a:srgbClr val="FFCC66"/>
              </a:solidFill>
              <a:ln>
                <a:noFill/>
              </a:ln>
              <a:effectLst/>
            </c:spPr>
            <c:extLst>
              <c:ext xmlns:c16="http://schemas.microsoft.com/office/drawing/2014/chart" uri="{C3380CC4-5D6E-409C-BE32-E72D297353CC}">
                <c16:uniqueId val="{00000017-D877-4E92-A5AB-0D488F71567D}"/>
              </c:ext>
            </c:extLst>
          </c:dPt>
          <c:dPt>
            <c:idx val="12"/>
            <c:invertIfNegative val="0"/>
            <c:bubble3D val="0"/>
            <c:spPr>
              <a:solidFill>
                <a:srgbClr val="FFCC66"/>
              </a:solidFill>
              <a:ln>
                <a:noFill/>
              </a:ln>
              <a:effectLst/>
            </c:spPr>
            <c:extLst>
              <c:ext xmlns:c16="http://schemas.microsoft.com/office/drawing/2014/chart" uri="{C3380CC4-5D6E-409C-BE32-E72D297353CC}">
                <c16:uniqueId val="{00000019-D877-4E92-A5AB-0D488F71567D}"/>
              </c:ext>
            </c:extLst>
          </c:dPt>
          <c:dPt>
            <c:idx val="13"/>
            <c:invertIfNegative val="0"/>
            <c:bubble3D val="0"/>
            <c:spPr>
              <a:solidFill>
                <a:srgbClr val="3096FF"/>
              </a:solidFill>
              <a:ln>
                <a:noFill/>
              </a:ln>
              <a:effectLst/>
            </c:spPr>
            <c:extLst>
              <c:ext xmlns:c16="http://schemas.microsoft.com/office/drawing/2014/chart" uri="{C3380CC4-5D6E-409C-BE32-E72D297353CC}">
                <c16:uniqueId val="{0000001B-D877-4E92-A5AB-0D488F71567D}"/>
              </c:ext>
            </c:extLst>
          </c:dPt>
          <c:dPt>
            <c:idx val="14"/>
            <c:invertIfNegative val="0"/>
            <c:bubble3D val="0"/>
            <c:spPr>
              <a:solidFill>
                <a:srgbClr val="3096FF"/>
              </a:solidFill>
              <a:ln>
                <a:noFill/>
              </a:ln>
              <a:effectLst/>
            </c:spPr>
            <c:extLst>
              <c:ext xmlns:c16="http://schemas.microsoft.com/office/drawing/2014/chart" uri="{C3380CC4-5D6E-409C-BE32-E72D297353CC}">
                <c16:uniqueId val="{0000001D-D877-4E92-A5AB-0D488F71567D}"/>
              </c:ext>
            </c:extLst>
          </c:dPt>
          <c:dPt>
            <c:idx val="15"/>
            <c:invertIfNegative val="0"/>
            <c:bubble3D val="0"/>
            <c:spPr>
              <a:solidFill>
                <a:srgbClr val="3096FF"/>
              </a:solidFill>
              <a:ln>
                <a:noFill/>
              </a:ln>
              <a:effectLst/>
            </c:spPr>
            <c:extLst>
              <c:ext xmlns:c16="http://schemas.microsoft.com/office/drawing/2014/chart" uri="{C3380CC4-5D6E-409C-BE32-E72D297353CC}">
                <c16:uniqueId val="{0000001F-D877-4E92-A5AB-0D488F71567D}"/>
              </c:ext>
            </c:extLst>
          </c:dPt>
          <c:dPt>
            <c:idx val="16"/>
            <c:invertIfNegative val="0"/>
            <c:bubble3D val="0"/>
            <c:spPr>
              <a:solidFill>
                <a:srgbClr val="3096FF"/>
              </a:solidFill>
              <a:ln>
                <a:noFill/>
              </a:ln>
              <a:effectLst/>
            </c:spPr>
            <c:extLst>
              <c:ext xmlns:c16="http://schemas.microsoft.com/office/drawing/2014/chart" uri="{C3380CC4-5D6E-409C-BE32-E72D297353CC}">
                <c16:uniqueId val="{00000021-D877-4E92-A5AB-0D488F71567D}"/>
              </c:ext>
            </c:extLst>
          </c:dPt>
          <c:dPt>
            <c:idx val="17"/>
            <c:invertIfNegative val="0"/>
            <c:bubble3D val="0"/>
            <c:spPr>
              <a:solidFill>
                <a:srgbClr val="FF7591"/>
              </a:solidFill>
              <a:ln>
                <a:noFill/>
              </a:ln>
              <a:effectLst/>
            </c:spPr>
            <c:extLst>
              <c:ext xmlns:c16="http://schemas.microsoft.com/office/drawing/2014/chart" uri="{C3380CC4-5D6E-409C-BE32-E72D297353CC}">
                <c16:uniqueId val="{00000023-D877-4E92-A5AB-0D488F71567D}"/>
              </c:ext>
            </c:extLst>
          </c:dPt>
          <c:dPt>
            <c:idx val="18"/>
            <c:invertIfNegative val="0"/>
            <c:bubble3D val="0"/>
            <c:spPr>
              <a:solidFill>
                <a:srgbClr val="FF7591"/>
              </a:solidFill>
              <a:ln>
                <a:noFill/>
              </a:ln>
              <a:effectLst/>
            </c:spPr>
            <c:extLst>
              <c:ext xmlns:c16="http://schemas.microsoft.com/office/drawing/2014/chart" uri="{C3380CC4-5D6E-409C-BE32-E72D297353CC}">
                <c16:uniqueId val="{00000025-D877-4E92-A5AB-0D488F71567D}"/>
              </c:ext>
            </c:extLst>
          </c:dPt>
          <c:dPt>
            <c:idx val="19"/>
            <c:invertIfNegative val="0"/>
            <c:bubble3D val="0"/>
            <c:spPr>
              <a:solidFill>
                <a:srgbClr val="FF7591"/>
              </a:solidFill>
              <a:ln>
                <a:noFill/>
              </a:ln>
              <a:effectLst/>
            </c:spPr>
            <c:extLst>
              <c:ext xmlns:c16="http://schemas.microsoft.com/office/drawing/2014/chart" uri="{C3380CC4-5D6E-409C-BE32-E72D297353CC}">
                <c16:uniqueId val="{00000027-D877-4E92-A5AB-0D488F71567D}"/>
              </c:ext>
            </c:extLst>
          </c:dPt>
          <c:dPt>
            <c:idx val="20"/>
            <c:invertIfNegative val="0"/>
            <c:bubble3D val="0"/>
            <c:spPr>
              <a:solidFill>
                <a:srgbClr val="FF7591"/>
              </a:solidFill>
              <a:ln>
                <a:noFill/>
              </a:ln>
              <a:effectLst/>
            </c:spPr>
            <c:extLst>
              <c:ext xmlns:c16="http://schemas.microsoft.com/office/drawing/2014/chart" uri="{C3380CC4-5D6E-409C-BE32-E72D297353CC}">
                <c16:uniqueId val="{00000029-D877-4E92-A5AB-0D488F71567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3000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ETR</c:v>
                </c:pt>
                <c:pt idx="1">
                  <c:v>RPV</c:v>
                </c:pt>
                <c:pt idx="2">
                  <c:v>NVP</c:v>
                </c:pt>
                <c:pt idx="3">
                  <c:v>EFV</c:v>
                </c:pt>
                <c:pt idx="4">
                  <c:v>LPV/r</c:v>
                </c:pt>
                <c:pt idx="5">
                  <c:v>DRV/r</c:v>
                </c:pt>
                <c:pt idx="6">
                  <c:v>ATV/r</c:v>
                </c:pt>
                <c:pt idx="7">
                  <c:v>3TC</c:v>
                </c:pt>
                <c:pt idx="8">
                  <c:v>AZT</c:v>
                </c:pt>
                <c:pt idx="9">
                  <c:v>ABC</c:v>
                </c:pt>
                <c:pt idx="10">
                  <c:v>TDF</c:v>
                </c:pt>
                <c:pt idx="11">
                  <c:v>TAF</c:v>
                </c:pt>
                <c:pt idx="12">
                  <c:v>FTC</c:v>
                </c:pt>
                <c:pt idx="13">
                  <c:v>RAL</c:v>
                </c:pt>
                <c:pt idx="14">
                  <c:v>DTG</c:v>
                </c:pt>
                <c:pt idx="15">
                  <c:v>EVG/c</c:v>
                </c:pt>
                <c:pt idx="16">
                  <c:v>BIC</c:v>
                </c:pt>
                <c:pt idx="17">
                  <c:v>MVC</c:v>
                </c:pt>
                <c:pt idx="18">
                  <c:v>ENF</c:v>
                </c:pt>
              </c:strCache>
            </c:strRef>
          </c:cat>
          <c:val>
            <c:numRef>
              <c:f>Sheet1!$B$2:$B$20</c:f>
              <c:numCache>
                <c:formatCode>General</c:formatCode>
                <c:ptCount val="19"/>
                <c:pt idx="0">
                  <c:v>-1.99</c:v>
                </c:pt>
                <c:pt idx="1">
                  <c:v>-1.29</c:v>
                </c:pt>
                <c:pt idx="2">
                  <c:v>-1.52</c:v>
                </c:pt>
                <c:pt idx="3">
                  <c:v>-1.7</c:v>
                </c:pt>
                <c:pt idx="4">
                  <c:v>-1.85</c:v>
                </c:pt>
                <c:pt idx="5">
                  <c:v>-1.5</c:v>
                </c:pt>
                <c:pt idx="6">
                  <c:v>-1.58</c:v>
                </c:pt>
                <c:pt idx="7">
                  <c:v>-1.19</c:v>
                </c:pt>
                <c:pt idx="8">
                  <c:v>-0.85</c:v>
                </c:pt>
                <c:pt idx="9">
                  <c:v>-1.61</c:v>
                </c:pt>
                <c:pt idx="10">
                  <c:v>-1.5</c:v>
                </c:pt>
                <c:pt idx="11">
                  <c:v>-1.73</c:v>
                </c:pt>
                <c:pt idx="12">
                  <c:v>-1.7</c:v>
                </c:pt>
                <c:pt idx="13">
                  <c:v>-2.16</c:v>
                </c:pt>
                <c:pt idx="14">
                  <c:v>-2.46</c:v>
                </c:pt>
                <c:pt idx="15">
                  <c:v>-1.99</c:v>
                </c:pt>
                <c:pt idx="16">
                  <c:v>-2.08</c:v>
                </c:pt>
                <c:pt idx="17">
                  <c:v>-1.6</c:v>
                </c:pt>
                <c:pt idx="18">
                  <c:v>-1.96</c:v>
                </c:pt>
              </c:numCache>
            </c:numRef>
          </c:val>
          <c:extLst>
            <c:ext xmlns:c16="http://schemas.microsoft.com/office/drawing/2014/chart" uri="{C3380CC4-5D6E-409C-BE32-E72D297353CC}">
              <c16:uniqueId val="{0000002A-D877-4E92-A5AB-0D488F71567D}"/>
            </c:ext>
          </c:extLst>
        </c:ser>
        <c:dLbls>
          <c:showLegendKey val="0"/>
          <c:showVal val="0"/>
          <c:showCatName val="0"/>
          <c:showSerName val="0"/>
          <c:showPercent val="0"/>
          <c:showBubbleSize val="0"/>
        </c:dLbls>
        <c:gapWidth val="31"/>
        <c:overlap val="-7"/>
        <c:axId val="-2020044920"/>
        <c:axId val="-2020053080"/>
      </c:barChart>
      <c:catAx>
        <c:axId val="-2020044920"/>
        <c:scaling>
          <c:orientation val="minMax"/>
        </c:scaling>
        <c:delete val="0"/>
        <c:axPos val="b"/>
        <c:numFmt formatCode="General" sourceLinked="1"/>
        <c:majorTickMark val="in"/>
        <c:minorTickMark val="none"/>
        <c:tickLblPos val="high"/>
        <c:spPr>
          <a:noFill/>
          <a:ln w="28575" cap="flat" cmpd="sng" algn="ctr">
            <a:solidFill>
              <a:schemeClr val="tx1"/>
            </a:solidFill>
            <a:round/>
          </a:ln>
          <a:effectLst/>
        </c:spPr>
        <c:txPr>
          <a:bodyPr rot="-2880000" spcFirstLastPara="1" vertOverflow="ellipsis" wrap="square" anchor="ctr" anchorCtr="1"/>
          <a:lstStyle/>
          <a:p>
            <a:pPr>
              <a:defRPr sz="1200" b="1" i="0" u="none" strike="noStrike" kern="1200" baseline="0">
                <a:solidFill>
                  <a:schemeClr val="tx1"/>
                </a:solidFill>
                <a:latin typeface="+mn-lt"/>
                <a:ea typeface="+mn-ea"/>
                <a:cs typeface="+mn-cs"/>
              </a:defRPr>
            </a:pPr>
            <a:endParaRPr lang="pt-PT"/>
          </a:p>
        </c:txPr>
        <c:crossAx val="-2020053080"/>
        <c:crosses val="autoZero"/>
        <c:auto val="1"/>
        <c:lblAlgn val="ctr"/>
        <c:lblOffset val="0"/>
        <c:noMultiLvlLbl val="0"/>
      </c:catAx>
      <c:valAx>
        <c:axId val="-2020053080"/>
        <c:scaling>
          <c:orientation val="minMax"/>
        </c:scaling>
        <c:delete val="0"/>
        <c:axPos val="l"/>
        <c:numFmt formatCode="#,##0.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PT"/>
          </a:p>
        </c:txPr>
        <c:crossAx val="-2020044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48558038135375E-2"/>
          <c:y val="3.6515839977939786E-2"/>
          <c:w val="0.77295352183693955"/>
          <c:h val="0.79995374015748033"/>
        </c:manualLayout>
      </c:layout>
      <c:lineChart>
        <c:grouping val="standard"/>
        <c:varyColors val="0"/>
        <c:ser>
          <c:idx val="0"/>
          <c:order val="0"/>
          <c:tx>
            <c:strRef>
              <c:f>Sheet1!$B$1</c:f>
              <c:strCache>
                <c:ptCount val="1"/>
                <c:pt idx="0">
                  <c:v>Qualquer TDRM</c:v>
                </c:pt>
              </c:strCache>
            </c:strRef>
          </c:tx>
          <c:spPr>
            <a:ln w="28575" cap="rnd">
              <a:solidFill>
                <a:schemeClr val="tx1"/>
              </a:solidFill>
              <a:round/>
            </a:ln>
            <a:effectLst/>
          </c:spPr>
          <c:marker>
            <c:symbol val="square"/>
            <c:size val="8"/>
            <c:spPr>
              <a:solidFill>
                <a:schemeClr val="tx1"/>
              </a:solidFill>
              <a:ln w="9525">
                <a:solidFill>
                  <a:schemeClr val="tx1"/>
                </a:solidFill>
              </a:ln>
              <a:effectLst/>
            </c:spPr>
          </c:marker>
          <c:dLbls>
            <c:dLbl>
              <c:idx val="0"/>
              <c:layout>
                <c:manualLayout>
                  <c:x val="-8.9153366012030055E-2"/>
                  <c:y val="-4.36767911074883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DD-4D32-A7CF-DEEDC6BF78A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DD-4D32-A7CF-DEEDC6BF78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pt-P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19.3</c:v>
                </c:pt>
                <c:pt idx="1">
                  <c:v>18.600000000000001</c:v>
                </c:pt>
                <c:pt idx="2">
                  <c:v>19.100000000000001</c:v>
                </c:pt>
                <c:pt idx="3">
                  <c:v>19</c:v>
                </c:pt>
              </c:numCache>
            </c:numRef>
          </c:val>
          <c:smooth val="0"/>
          <c:extLst>
            <c:ext xmlns:c16="http://schemas.microsoft.com/office/drawing/2014/chart" uri="{C3380CC4-5D6E-409C-BE32-E72D297353CC}">
              <c16:uniqueId val="{00000000-3EDD-4D32-A7CF-DEEDC6BF78AB}"/>
            </c:ext>
          </c:extLst>
        </c:ser>
        <c:ser>
          <c:idx val="1"/>
          <c:order val="1"/>
          <c:tx>
            <c:strRef>
              <c:f>Sheet1!$C$1</c:f>
              <c:strCache>
                <c:ptCount val="1"/>
                <c:pt idx="0">
                  <c:v>INNTR</c:v>
                </c:pt>
              </c:strCache>
            </c:strRef>
          </c:tx>
          <c:spPr>
            <a:ln w="28575" cap="rnd">
              <a:solidFill>
                <a:schemeClr val="accent2"/>
              </a:solidFill>
              <a:round/>
            </a:ln>
            <a:effectLst/>
          </c:spPr>
          <c:marker>
            <c:symbol val="circle"/>
            <c:size val="8"/>
            <c:spPr>
              <a:solidFill>
                <a:schemeClr val="accent2"/>
              </a:solidFill>
              <a:ln w="9525">
                <a:solidFill>
                  <a:schemeClr val="accent2"/>
                </a:solidFill>
              </a:ln>
              <a:effectLst/>
            </c:spPr>
          </c:marker>
          <c:dLbls>
            <c:dLbl>
              <c:idx val="0"/>
              <c:layout>
                <c:manualLayout>
                  <c:x val="-9.4653937340454422E-2"/>
                  <c:y val="-7.43097945655251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DD-4D32-A7CF-DEEDC6BF78A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DD-4D32-A7CF-DEEDC6BF78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pt-P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11.3</c:v>
                </c:pt>
                <c:pt idx="1">
                  <c:v>11.5</c:v>
                </c:pt>
                <c:pt idx="2">
                  <c:v>12.2</c:v>
                </c:pt>
                <c:pt idx="3">
                  <c:v>12.4</c:v>
                </c:pt>
              </c:numCache>
            </c:numRef>
          </c:val>
          <c:smooth val="0"/>
          <c:extLst>
            <c:ext xmlns:c16="http://schemas.microsoft.com/office/drawing/2014/chart" uri="{C3380CC4-5D6E-409C-BE32-E72D297353CC}">
              <c16:uniqueId val="{00000001-3EDD-4D32-A7CF-DEEDC6BF78AB}"/>
            </c:ext>
          </c:extLst>
        </c:ser>
        <c:ser>
          <c:idx val="2"/>
          <c:order val="2"/>
          <c:tx>
            <c:strRef>
              <c:f>Sheet1!$D$1</c:f>
              <c:strCache>
                <c:ptCount val="1"/>
                <c:pt idx="0">
                  <c:v>INTR</c:v>
                </c:pt>
              </c:strCache>
            </c:strRef>
          </c:tx>
          <c:spPr>
            <a:ln w="28575" cap="rnd">
              <a:solidFill>
                <a:schemeClr val="accent3"/>
              </a:solidFill>
              <a:round/>
            </a:ln>
            <a:effectLst/>
          </c:spPr>
          <c:marker>
            <c:symbol val="square"/>
            <c:size val="8"/>
            <c:spPr>
              <a:solidFill>
                <a:schemeClr val="accent3"/>
              </a:solidFill>
              <a:ln w="9525">
                <a:solidFill>
                  <a:schemeClr val="accent3"/>
                </a:solidFill>
              </a:ln>
              <a:effectLst/>
            </c:spPr>
          </c:marker>
          <c:dLbls>
            <c:dLbl>
              <c:idx val="0"/>
              <c:layout>
                <c:manualLayout>
                  <c:x val="-9.1935880905853889E-2"/>
                  <c:y val="-3.73893758000895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DD-4D32-A7CF-DEEDC6BF78A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DD-4D32-A7CF-DEEDC6BF78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pt-P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6.8</c:v>
                </c:pt>
                <c:pt idx="1">
                  <c:v>6.8</c:v>
                </c:pt>
                <c:pt idx="2">
                  <c:v>6.9</c:v>
                </c:pt>
                <c:pt idx="3">
                  <c:v>6.7</c:v>
                </c:pt>
              </c:numCache>
            </c:numRef>
          </c:val>
          <c:smooth val="0"/>
          <c:extLst>
            <c:ext xmlns:c16="http://schemas.microsoft.com/office/drawing/2014/chart" uri="{C3380CC4-5D6E-409C-BE32-E72D297353CC}">
              <c16:uniqueId val="{00000002-3EDD-4D32-A7CF-DEEDC6BF78AB}"/>
            </c:ext>
          </c:extLst>
        </c:ser>
        <c:ser>
          <c:idx val="3"/>
          <c:order val="3"/>
          <c:tx>
            <c:strRef>
              <c:f>Sheet1!$E$1</c:f>
              <c:strCache>
                <c:ptCount val="1"/>
                <c:pt idx="0">
                  <c:v>PI</c:v>
                </c:pt>
              </c:strCache>
            </c:strRef>
          </c:tx>
          <c:spPr>
            <a:ln w="28575" cap="rnd">
              <a:solidFill>
                <a:schemeClr val="accent1"/>
              </a:solidFill>
              <a:round/>
            </a:ln>
            <a:effectLst/>
          </c:spPr>
          <c:marker>
            <c:symbol val="triangle"/>
            <c:size val="9"/>
            <c:spPr>
              <a:solidFill>
                <a:schemeClr val="accent1"/>
              </a:solidFill>
              <a:ln w="9525">
                <a:solidFill>
                  <a:schemeClr val="accent1"/>
                </a:solidFill>
              </a:ln>
              <a:effectLst/>
            </c:spPr>
          </c:marker>
          <c:dLbls>
            <c:dLbl>
              <c:idx val="0"/>
              <c:layout>
                <c:manualLayout>
                  <c:x val="-9.2473673510238705E-2"/>
                  <c:y val="-4.05330834537896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DD-4D32-A7CF-DEEDC6BF78A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DD-4D32-A7CF-DEEDC6BF78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pt-P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2013</c:v>
                </c:pt>
                <c:pt idx="1">
                  <c:v>2014</c:v>
                </c:pt>
                <c:pt idx="2">
                  <c:v>2015</c:v>
                </c:pt>
                <c:pt idx="3">
                  <c:v>2016</c:v>
                </c:pt>
              </c:numCache>
            </c:numRef>
          </c:cat>
          <c:val>
            <c:numRef>
              <c:f>Sheet1!$E$2:$E$5</c:f>
              <c:numCache>
                <c:formatCode>General</c:formatCode>
                <c:ptCount val="4"/>
                <c:pt idx="0">
                  <c:v>4.5999999999999996</c:v>
                </c:pt>
                <c:pt idx="1">
                  <c:v>4.5</c:v>
                </c:pt>
                <c:pt idx="2">
                  <c:v>4</c:v>
                </c:pt>
                <c:pt idx="3">
                  <c:v>4</c:v>
                </c:pt>
              </c:numCache>
            </c:numRef>
          </c:val>
          <c:smooth val="0"/>
          <c:extLst>
            <c:ext xmlns:c16="http://schemas.microsoft.com/office/drawing/2014/chart" uri="{C3380CC4-5D6E-409C-BE32-E72D297353CC}">
              <c16:uniqueId val="{00000003-3EDD-4D32-A7CF-DEEDC6BF78AB}"/>
            </c:ext>
          </c:extLst>
        </c:ser>
        <c:ser>
          <c:idx val="4"/>
          <c:order val="4"/>
          <c:tx>
            <c:strRef>
              <c:f>Sheet1!$F$1</c:f>
              <c:strCache>
                <c:ptCount val="1"/>
                <c:pt idx="0">
                  <c:v>INSTI</c:v>
                </c:pt>
              </c:strCache>
            </c:strRef>
          </c:tx>
          <c:spPr>
            <a:ln w="28575" cap="rnd">
              <a:solidFill>
                <a:schemeClr val="accent5"/>
              </a:solidFill>
              <a:round/>
            </a:ln>
            <a:effectLst/>
          </c:spPr>
          <c:marker>
            <c:symbol val="diamond"/>
            <c:size val="9"/>
            <c:spPr>
              <a:solidFill>
                <a:schemeClr val="accent5"/>
              </a:solidFill>
              <a:ln w="9525">
                <a:solidFill>
                  <a:schemeClr val="accent5"/>
                </a:solidFill>
              </a:ln>
              <a:effectLst/>
            </c:spPr>
          </c:marker>
          <c:dLbls>
            <c:dLbl>
              <c:idx val="0"/>
              <c:layout>
                <c:manualLayout>
                  <c:x val="-9.026118045041133E-2"/>
                  <c:y val="-4.05330834537889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DD-4D32-A7CF-DEEDC6BF78A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DD-4D32-A7CF-DEEDC6BF78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pt-P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2013</c:v>
                </c:pt>
                <c:pt idx="1">
                  <c:v>2014</c:v>
                </c:pt>
                <c:pt idx="2">
                  <c:v>2015</c:v>
                </c:pt>
                <c:pt idx="3">
                  <c:v>2016</c:v>
                </c:pt>
              </c:numCache>
            </c:numRef>
          </c:cat>
          <c:val>
            <c:numRef>
              <c:f>Sheet1!$F$2:$F$5</c:f>
              <c:numCache>
                <c:formatCode>General</c:formatCode>
                <c:ptCount val="4"/>
                <c:pt idx="0">
                  <c:v>0.8</c:v>
                </c:pt>
                <c:pt idx="1">
                  <c:v>0.4</c:v>
                </c:pt>
                <c:pt idx="2">
                  <c:v>0.6</c:v>
                </c:pt>
                <c:pt idx="3">
                  <c:v>1.1000000000000001</c:v>
                </c:pt>
              </c:numCache>
            </c:numRef>
          </c:val>
          <c:smooth val="0"/>
          <c:extLst>
            <c:ext xmlns:c16="http://schemas.microsoft.com/office/drawing/2014/chart" uri="{C3380CC4-5D6E-409C-BE32-E72D297353CC}">
              <c16:uniqueId val="{00000004-3EDD-4D32-A7CF-DEEDC6BF78AB}"/>
            </c:ext>
          </c:extLst>
        </c:ser>
        <c:dLbls>
          <c:showLegendKey val="0"/>
          <c:showVal val="0"/>
          <c:showCatName val="0"/>
          <c:showSerName val="0"/>
          <c:showPercent val="0"/>
          <c:showBubbleSize val="0"/>
        </c:dLbls>
        <c:marker val="1"/>
        <c:smooth val="0"/>
        <c:axId val="264544256"/>
        <c:axId val="264545792"/>
      </c:lineChart>
      <c:catAx>
        <c:axId val="264544256"/>
        <c:scaling>
          <c:orientation val="minMax"/>
        </c:scaling>
        <c:delete val="0"/>
        <c:axPos val="b"/>
        <c:numFmt formatCode="General" sourceLinked="1"/>
        <c:majorTickMark val="none"/>
        <c:minorTickMark val="none"/>
        <c:tickLblPos val="nextTo"/>
        <c:spPr>
          <a:noFill/>
          <a:ln w="2857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PT"/>
          </a:p>
        </c:txPr>
        <c:crossAx val="264545792"/>
        <c:crosses val="autoZero"/>
        <c:auto val="1"/>
        <c:lblAlgn val="ctr"/>
        <c:lblOffset val="100"/>
        <c:noMultiLvlLbl val="0"/>
      </c:catAx>
      <c:valAx>
        <c:axId val="264545792"/>
        <c:scaling>
          <c:orientation val="minMax"/>
          <c:max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t-PT"/>
          </a:p>
        </c:txPr>
        <c:crossAx val="264544256"/>
        <c:crosses val="autoZero"/>
        <c:crossBetween val="between"/>
        <c:majorUnit val="5"/>
      </c:valAx>
      <c:spPr>
        <a:noFill/>
        <a:ln>
          <a:noFill/>
        </a:ln>
        <a:effectLst/>
      </c:spPr>
    </c:plotArea>
    <c:legend>
      <c:legendPos val="b"/>
      <c:layout>
        <c:manualLayout>
          <c:xMode val="edge"/>
          <c:yMode val="edge"/>
          <c:x val="0.81205149935277166"/>
          <c:y val="0.21539501029558653"/>
          <c:w val="0.17886588210362223"/>
          <c:h val="0.4101136811023621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PT" dirty="0"/>
              <a:t>Resposta virológica às 48 semanas, estratificada segundo ARN de VIH &lt;</a:t>
            </a:r>
            <a:r>
              <a:rPr lang="pt-PT" baseline="0" dirty="0"/>
              <a:t> ou &gt; a 100 000 cópias por </a:t>
            </a:r>
            <a:r>
              <a:rPr lang="pt-PT" baseline="0" dirty="0" err="1"/>
              <a:t>mL</a:t>
            </a:r>
            <a:endParaRPr lang="pt-PT"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1.0510785819302211E-2"/>
          <c:y val="7.6993157126493364E-2"/>
          <c:w val="0.91796576192400503"/>
          <c:h val="0.80223851989000805"/>
        </c:manualLayout>
      </c:layout>
      <c:barChart>
        <c:barDir val="col"/>
        <c:grouping val="clustered"/>
        <c:varyColors val="0"/>
        <c:ser>
          <c:idx val="0"/>
          <c:order val="0"/>
          <c:tx>
            <c:strRef>
              <c:f>Gráfico!$C$4:$C$5</c:f>
              <c:strCache>
                <c:ptCount val="2"/>
                <c:pt idx="1">
                  <c:v>&lt;100 k </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Gráfico!$B$6:$B$19</c:f>
              <c:strCache>
                <c:ptCount val="14"/>
                <c:pt idx="1">
                  <c:v>DRIVE-AHEAD</c:v>
                </c:pt>
                <c:pt idx="2">
                  <c:v>DRIVE-FORWARD </c:v>
                </c:pt>
                <c:pt idx="4">
                  <c:v>FLAMINGO </c:v>
                </c:pt>
                <c:pt idx="5">
                  <c:v>AMBER </c:v>
                </c:pt>
                <c:pt idx="7">
                  <c:v>SINGLE </c:v>
                </c:pt>
                <c:pt idx="8">
                  <c:v>SPRING-2 </c:v>
                </c:pt>
                <c:pt idx="9">
                  <c:v>FLAMINGO </c:v>
                </c:pt>
                <c:pt idx="11">
                  <c:v>GEMINI 1 &amp; 2 </c:v>
                </c:pt>
                <c:pt idx="13">
                  <c:v>GS-US-380-1489 &amp; 1490 </c:v>
                </c:pt>
              </c:strCache>
            </c:strRef>
          </c:cat>
          <c:val>
            <c:numRef>
              <c:f>Gráfico!$C$6:$C$19</c:f>
              <c:numCache>
                <c:formatCode>0%</c:formatCode>
                <c:ptCount val="14"/>
                <c:pt idx="1">
                  <c:v>0.86899999999999999</c:v>
                </c:pt>
                <c:pt idx="2">
                  <c:v>0.90200000000000002</c:v>
                </c:pt>
                <c:pt idx="4">
                  <c:v>0.87</c:v>
                </c:pt>
                <c:pt idx="5">
                  <c:v>0.91700000000000004</c:v>
                </c:pt>
                <c:pt idx="7">
                  <c:v>0.90400000000000003</c:v>
                </c:pt>
                <c:pt idx="8">
                  <c:v>0.9</c:v>
                </c:pt>
                <c:pt idx="9">
                  <c:v>0.88</c:v>
                </c:pt>
                <c:pt idx="11">
                  <c:v>0.91</c:v>
                </c:pt>
                <c:pt idx="13">
                  <c:v>0.87</c:v>
                </c:pt>
              </c:numCache>
            </c:numRef>
          </c:val>
          <c:extLst>
            <c:ext xmlns:c16="http://schemas.microsoft.com/office/drawing/2014/chart" uri="{C3380CC4-5D6E-409C-BE32-E72D297353CC}">
              <c16:uniqueId val="{00000000-DAC4-194E-8967-13BDBBA40C53}"/>
            </c:ext>
          </c:extLst>
        </c:ser>
        <c:ser>
          <c:idx val="1"/>
          <c:order val="1"/>
          <c:tx>
            <c:strRef>
              <c:f>Gráfico!$D$4:$D$5</c:f>
              <c:strCache>
                <c:ptCount val="2"/>
                <c:pt idx="1">
                  <c:v>&gt; 100 k</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Gráfico!$B$6:$B$19</c:f>
              <c:strCache>
                <c:ptCount val="14"/>
                <c:pt idx="1">
                  <c:v>DRIVE-AHEAD</c:v>
                </c:pt>
                <c:pt idx="2">
                  <c:v>DRIVE-FORWARD </c:v>
                </c:pt>
                <c:pt idx="4">
                  <c:v>FLAMINGO </c:v>
                </c:pt>
                <c:pt idx="5">
                  <c:v>AMBER </c:v>
                </c:pt>
                <c:pt idx="7">
                  <c:v>SINGLE </c:v>
                </c:pt>
                <c:pt idx="8">
                  <c:v>SPRING-2 </c:v>
                </c:pt>
                <c:pt idx="9">
                  <c:v>FLAMINGO </c:v>
                </c:pt>
                <c:pt idx="11">
                  <c:v>GEMINI 1 &amp; 2 </c:v>
                </c:pt>
                <c:pt idx="13">
                  <c:v>GS-US-380-1489 &amp; 1490 </c:v>
                </c:pt>
              </c:strCache>
            </c:strRef>
          </c:cat>
          <c:val>
            <c:numRef>
              <c:f>Gráfico!$D$6:$D$19</c:f>
              <c:numCache>
                <c:formatCode>0%</c:formatCode>
                <c:ptCount val="14"/>
                <c:pt idx="1">
                  <c:v>0.71</c:v>
                </c:pt>
                <c:pt idx="2">
                  <c:v>0.81</c:v>
                </c:pt>
                <c:pt idx="4">
                  <c:v>0.7</c:v>
                </c:pt>
                <c:pt idx="5">
                  <c:v>0.89800000000000002</c:v>
                </c:pt>
                <c:pt idx="7">
                  <c:v>0.82799999999999996</c:v>
                </c:pt>
                <c:pt idx="8">
                  <c:v>0.82</c:v>
                </c:pt>
                <c:pt idx="9">
                  <c:v>0.93</c:v>
                </c:pt>
                <c:pt idx="11">
                  <c:v>0.92</c:v>
                </c:pt>
                <c:pt idx="13">
                  <c:v>0.92</c:v>
                </c:pt>
              </c:numCache>
            </c:numRef>
          </c:val>
          <c:extLst>
            <c:ext xmlns:c16="http://schemas.microsoft.com/office/drawing/2014/chart" uri="{C3380CC4-5D6E-409C-BE32-E72D297353CC}">
              <c16:uniqueId val="{00000001-DAC4-194E-8967-13BDBBA40C53}"/>
            </c:ext>
          </c:extLst>
        </c:ser>
        <c:dLbls>
          <c:dLblPos val="outEnd"/>
          <c:showLegendKey val="0"/>
          <c:showVal val="1"/>
          <c:showCatName val="0"/>
          <c:showSerName val="0"/>
          <c:showPercent val="0"/>
          <c:showBubbleSize val="0"/>
        </c:dLbls>
        <c:gapWidth val="150"/>
        <c:axId val="604446479"/>
        <c:axId val="604448127"/>
      </c:barChart>
      <c:catAx>
        <c:axId val="604446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PT"/>
          </a:p>
        </c:txPr>
        <c:crossAx val="604448127"/>
        <c:crosses val="autoZero"/>
        <c:auto val="1"/>
        <c:lblAlgn val="ctr"/>
        <c:lblOffset val="100"/>
        <c:noMultiLvlLbl val="0"/>
      </c:catAx>
      <c:valAx>
        <c:axId val="60444812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044464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26BE3-4F22-4DE7-B6DB-939B1FCEFE9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E9DFA2-6EFC-4BED-94A1-30B08A08766B}">
      <dgm:prSet phldrT="[Text]" custT="1"/>
      <dgm:spPr>
        <a:xfrm>
          <a:off x="452051" y="323853"/>
          <a:ext cx="3430757" cy="647707"/>
        </a:xfrm>
        <a:prstGeom prst="rect">
          <a:avLst/>
        </a:prstGeom>
        <a:solidFill>
          <a:srgbClr val="CC0000"/>
        </a:solidFill>
        <a:ln w="25400" cap="flat" cmpd="sng" algn="ctr">
          <a:solidFill>
            <a:sysClr val="window" lastClr="FFFFFF">
              <a:hueOff val="0"/>
              <a:satOff val="0"/>
              <a:lumOff val="0"/>
              <a:alphaOff val="0"/>
            </a:sysClr>
          </a:solidFill>
          <a:prstDash val="solid"/>
        </a:ln>
        <a:effectLst/>
      </dgm:spPr>
      <dgm:t>
        <a:bodyPr/>
        <a:lstStyle/>
        <a:p>
          <a:pPr>
            <a:buNone/>
          </a:pPr>
          <a:r>
            <a:rPr lang="en-US" sz="2000" b="1" dirty="0">
              <a:solidFill>
                <a:sysClr val="window" lastClr="FFFFFF"/>
              </a:solidFill>
              <a:latin typeface="+mn-lt"/>
              <a:ea typeface="+mn-ea"/>
              <a:cs typeface="+mn-cs"/>
            </a:rPr>
            <a:t>72.2%</a:t>
          </a:r>
          <a:r>
            <a:rPr lang="en-US" sz="1600" dirty="0">
              <a:solidFill>
                <a:sysClr val="window" lastClr="FFFFFF"/>
              </a:solidFill>
              <a:latin typeface="+mn-lt"/>
              <a:ea typeface="+mn-ea"/>
              <a:cs typeface="+mn-cs"/>
            </a:rPr>
            <a:t> </a:t>
          </a:r>
          <a:r>
            <a:rPr lang="en-US" sz="1600" dirty="0" err="1">
              <a:solidFill>
                <a:sysClr val="window" lastClr="FFFFFF"/>
              </a:solidFill>
              <a:latin typeface="+mn-lt"/>
              <a:ea typeface="+mn-ea"/>
              <a:cs typeface="+mn-cs"/>
            </a:rPr>
            <a:t>Homens</a:t>
          </a:r>
          <a:endParaRPr lang="en-US" sz="1600" dirty="0">
            <a:solidFill>
              <a:sysClr val="window" lastClr="FFFFFF"/>
            </a:solidFill>
            <a:latin typeface="+mn-lt"/>
            <a:ea typeface="+mn-ea"/>
            <a:cs typeface="+mn-cs"/>
          </a:endParaRPr>
        </a:p>
      </dgm:t>
    </dgm:pt>
    <dgm:pt modelId="{E751453F-3CF1-4597-A1D5-BEC9ED129A06}" type="parTrans" cxnId="{848095A1-3919-4109-A402-3A582AF2249F}">
      <dgm:prSet/>
      <dgm:spPr/>
      <dgm:t>
        <a:bodyPr/>
        <a:lstStyle/>
        <a:p>
          <a:endParaRPr lang="en-US" sz="1600"/>
        </a:p>
      </dgm:t>
    </dgm:pt>
    <dgm:pt modelId="{4468473B-A1F0-4AC5-8FB4-431E2B5D0218}" type="sibTrans" cxnId="{848095A1-3919-4109-A402-3A582AF2249F}">
      <dgm:prSet/>
      <dgm:spPr>
        <a:xfrm>
          <a:off x="-3660423" y="-562428"/>
          <a:ext cx="4363395" cy="4363395"/>
        </a:xfrm>
        <a:prstGeom prst="blockArc">
          <a:avLst>
            <a:gd name="adj1" fmla="val 18900000"/>
            <a:gd name="adj2" fmla="val 2700000"/>
            <a:gd name="adj3" fmla="val 495"/>
          </a:avLst>
        </a:prstGeom>
        <a:noFill/>
        <a:ln w="25400" cap="flat" cmpd="sng" algn="ctr">
          <a:solidFill>
            <a:srgbClr val="CC0000">
              <a:shade val="60000"/>
              <a:hueOff val="0"/>
              <a:satOff val="0"/>
              <a:lumOff val="0"/>
              <a:alphaOff val="0"/>
            </a:srgbClr>
          </a:solidFill>
          <a:prstDash val="solid"/>
        </a:ln>
        <a:effectLst/>
      </dgm:spPr>
      <dgm:t>
        <a:bodyPr/>
        <a:lstStyle/>
        <a:p>
          <a:endParaRPr lang="en-US" sz="1600"/>
        </a:p>
      </dgm:t>
    </dgm:pt>
    <dgm:pt modelId="{F22E6AFE-E74E-4BC3-922E-9A74E194A827}">
      <dgm:prSet phldrT="[Text]" custT="1"/>
      <dgm:spPr>
        <a:xfrm>
          <a:off x="687493" y="1295415"/>
          <a:ext cx="3195315" cy="647707"/>
        </a:xfrm>
        <a:prstGeom prst="rect">
          <a:avLst/>
        </a:prstGeom>
        <a:solidFill>
          <a:srgbClr val="CC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000" b="1" dirty="0">
              <a:solidFill>
                <a:sysClr val="window" lastClr="FFFFFF"/>
              </a:solidFill>
              <a:latin typeface="+mn-lt"/>
              <a:ea typeface="+mn-ea"/>
              <a:cs typeface="+mn-cs"/>
            </a:rPr>
            <a:t>45.3%</a:t>
          </a:r>
          <a:r>
            <a:rPr lang="en-US" sz="1600" dirty="0">
              <a:solidFill>
                <a:sysClr val="window" lastClr="FFFFFF"/>
              </a:solidFill>
              <a:latin typeface="+mn-lt"/>
              <a:ea typeface="+mn-ea"/>
              <a:cs typeface="+mn-cs"/>
            </a:rPr>
            <a:t> 30-50 </a:t>
          </a:r>
          <a:r>
            <a:rPr lang="en-US" sz="1600" dirty="0" err="1">
              <a:solidFill>
                <a:sysClr val="window" lastClr="FFFFFF"/>
              </a:solidFill>
              <a:latin typeface="+mn-lt"/>
              <a:ea typeface="+mn-ea"/>
              <a:cs typeface="+mn-cs"/>
            </a:rPr>
            <a:t>anos</a:t>
          </a:r>
          <a:r>
            <a:rPr lang="en-US" sz="1600" dirty="0">
              <a:solidFill>
                <a:sysClr val="window" lastClr="FFFFFF"/>
              </a:solidFill>
              <a:latin typeface="+mn-lt"/>
              <a:ea typeface="+mn-ea"/>
              <a:cs typeface="+mn-cs"/>
            </a:rPr>
            <a:t> de </a:t>
          </a:r>
          <a:r>
            <a:rPr lang="en-US" sz="1600" dirty="0" err="1">
              <a:solidFill>
                <a:sysClr val="window" lastClr="FFFFFF"/>
              </a:solidFill>
              <a:latin typeface="+mn-lt"/>
              <a:ea typeface="+mn-ea"/>
              <a:cs typeface="+mn-cs"/>
            </a:rPr>
            <a:t>idade</a:t>
          </a:r>
          <a:endParaRPr lang="en-US" sz="1600" dirty="0">
            <a:solidFill>
              <a:sysClr val="window" lastClr="FFFFFF"/>
            </a:solidFill>
            <a:latin typeface="+mn-lt"/>
            <a:ea typeface="+mn-ea"/>
            <a:cs typeface="+mn-cs"/>
          </a:endParaRPr>
        </a:p>
      </dgm:t>
    </dgm:pt>
    <dgm:pt modelId="{D09D3E36-4833-441F-91EE-3301DA464C44}" type="parTrans" cxnId="{013C226C-9A10-4A80-9B62-611537C4F088}">
      <dgm:prSet/>
      <dgm:spPr/>
      <dgm:t>
        <a:bodyPr/>
        <a:lstStyle/>
        <a:p>
          <a:endParaRPr lang="en-US" sz="1600"/>
        </a:p>
      </dgm:t>
    </dgm:pt>
    <dgm:pt modelId="{77057BC0-CE18-4387-9951-1D27C7FC0A58}" type="sibTrans" cxnId="{013C226C-9A10-4A80-9B62-611537C4F088}">
      <dgm:prSet/>
      <dgm:spPr/>
      <dgm:t>
        <a:bodyPr/>
        <a:lstStyle/>
        <a:p>
          <a:endParaRPr lang="en-US" sz="1600"/>
        </a:p>
      </dgm:t>
    </dgm:pt>
    <dgm:pt modelId="{C307A97A-6B42-41A8-B69B-021A485D1C56}">
      <dgm:prSet phldrT="[Text]" custT="1"/>
      <dgm:spPr>
        <a:xfrm>
          <a:off x="452051" y="2266976"/>
          <a:ext cx="3430757" cy="647707"/>
        </a:xfrm>
        <a:prstGeom prst="rect">
          <a:avLst/>
        </a:prstGeom>
        <a:solidFill>
          <a:srgbClr val="CC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000" b="1" dirty="0">
              <a:solidFill>
                <a:sysClr val="window" lastClr="FFFFFF"/>
              </a:solidFill>
              <a:latin typeface="+mn-lt"/>
              <a:ea typeface="+mn-ea"/>
              <a:cs typeface="+mn-cs"/>
            </a:rPr>
            <a:t>47.2%</a:t>
          </a:r>
          <a:r>
            <a:rPr lang="en-US" sz="1600" dirty="0">
              <a:solidFill>
                <a:sysClr val="window" lastClr="FFFFFF"/>
              </a:solidFill>
              <a:latin typeface="+mn-lt"/>
              <a:ea typeface="+mn-ea"/>
              <a:cs typeface="+mn-cs"/>
            </a:rPr>
            <a:t> </a:t>
          </a:r>
          <a:r>
            <a:rPr lang="en-US" sz="1600" dirty="0" err="1">
              <a:solidFill>
                <a:sysClr val="window" lastClr="FFFFFF"/>
              </a:solidFill>
              <a:latin typeface="+mn-lt"/>
              <a:ea typeface="+mn-ea"/>
              <a:cs typeface="+mn-cs"/>
            </a:rPr>
            <a:t>origem</a:t>
          </a:r>
          <a:r>
            <a:rPr lang="en-US" sz="1600" dirty="0">
              <a:solidFill>
                <a:sysClr val="window" lastClr="FFFFFF"/>
              </a:solidFill>
              <a:latin typeface="+mn-lt"/>
              <a:ea typeface="+mn-ea"/>
              <a:cs typeface="+mn-cs"/>
            </a:rPr>
            <a:t> </a:t>
          </a:r>
          <a:r>
            <a:rPr lang="en-US" sz="1600" dirty="0" err="1">
              <a:solidFill>
                <a:sysClr val="window" lastClr="FFFFFF"/>
              </a:solidFill>
              <a:latin typeface="+mn-lt"/>
              <a:ea typeface="+mn-ea"/>
              <a:cs typeface="+mn-cs"/>
            </a:rPr>
            <a:t>europeia</a:t>
          </a:r>
          <a:endParaRPr lang="en-US" sz="1600" dirty="0">
            <a:solidFill>
              <a:sysClr val="window" lastClr="FFFFFF"/>
            </a:solidFill>
            <a:latin typeface="+mn-lt"/>
            <a:ea typeface="+mn-ea"/>
            <a:cs typeface="+mn-cs"/>
          </a:endParaRPr>
        </a:p>
      </dgm:t>
    </dgm:pt>
    <dgm:pt modelId="{073704B1-BC1A-4AB8-8DAA-7248AEC73F38}" type="parTrans" cxnId="{FD728DE1-CB6B-4B00-890D-3505F31F6513}">
      <dgm:prSet/>
      <dgm:spPr/>
      <dgm:t>
        <a:bodyPr/>
        <a:lstStyle/>
        <a:p>
          <a:endParaRPr lang="en-US" sz="1600"/>
        </a:p>
      </dgm:t>
    </dgm:pt>
    <dgm:pt modelId="{0895C3A2-F252-43B9-894A-32EFC1B76A51}" type="sibTrans" cxnId="{FD728DE1-CB6B-4B00-890D-3505F31F6513}">
      <dgm:prSet/>
      <dgm:spPr/>
      <dgm:t>
        <a:bodyPr/>
        <a:lstStyle/>
        <a:p>
          <a:endParaRPr lang="en-US" sz="1600"/>
        </a:p>
      </dgm:t>
    </dgm:pt>
    <dgm:pt modelId="{E72830EB-EEB7-4417-9388-0752A15081A4}" type="pres">
      <dgm:prSet presAssocID="{F1726BE3-4F22-4DE7-B6DB-939B1FCEFE97}" presName="Name0" presStyleCnt="0">
        <dgm:presLayoutVars>
          <dgm:chMax val="7"/>
          <dgm:chPref val="7"/>
          <dgm:dir/>
        </dgm:presLayoutVars>
      </dgm:prSet>
      <dgm:spPr/>
    </dgm:pt>
    <dgm:pt modelId="{F3E8CDD0-95AE-4355-97E2-F4DA0F1CFE37}" type="pres">
      <dgm:prSet presAssocID="{F1726BE3-4F22-4DE7-B6DB-939B1FCEFE97}" presName="Name1" presStyleCnt="0"/>
      <dgm:spPr/>
    </dgm:pt>
    <dgm:pt modelId="{EE1BB087-B2E7-4467-8326-31D688370DE9}" type="pres">
      <dgm:prSet presAssocID="{F1726BE3-4F22-4DE7-B6DB-939B1FCEFE97}" presName="cycle" presStyleCnt="0"/>
      <dgm:spPr/>
    </dgm:pt>
    <dgm:pt modelId="{0BB48246-9664-43CD-BBC3-E5F1370A7891}" type="pres">
      <dgm:prSet presAssocID="{F1726BE3-4F22-4DE7-B6DB-939B1FCEFE97}" presName="srcNode" presStyleLbl="node1" presStyleIdx="0" presStyleCnt="3"/>
      <dgm:spPr/>
    </dgm:pt>
    <dgm:pt modelId="{78D04233-C611-4C12-A4C3-95A9EDECA6EF}" type="pres">
      <dgm:prSet presAssocID="{F1726BE3-4F22-4DE7-B6DB-939B1FCEFE97}" presName="conn" presStyleLbl="parChTrans1D2" presStyleIdx="0" presStyleCnt="1"/>
      <dgm:spPr/>
    </dgm:pt>
    <dgm:pt modelId="{FA7500D6-94E2-4C43-8F4D-F8B8E0590DDB}" type="pres">
      <dgm:prSet presAssocID="{F1726BE3-4F22-4DE7-B6DB-939B1FCEFE97}" presName="extraNode" presStyleLbl="node1" presStyleIdx="0" presStyleCnt="3"/>
      <dgm:spPr/>
    </dgm:pt>
    <dgm:pt modelId="{7E0677F3-AD93-40BD-9792-642E2F616D9B}" type="pres">
      <dgm:prSet presAssocID="{F1726BE3-4F22-4DE7-B6DB-939B1FCEFE97}" presName="dstNode" presStyleLbl="node1" presStyleIdx="0" presStyleCnt="3"/>
      <dgm:spPr/>
    </dgm:pt>
    <dgm:pt modelId="{EC3CE93A-AAD0-4D77-83E4-1354B9E04FDE}" type="pres">
      <dgm:prSet presAssocID="{A6E9DFA2-6EFC-4BED-94A1-30B08A08766B}" presName="text_1" presStyleLbl="node1" presStyleIdx="0" presStyleCnt="3">
        <dgm:presLayoutVars>
          <dgm:bulletEnabled val="1"/>
        </dgm:presLayoutVars>
      </dgm:prSet>
      <dgm:spPr/>
    </dgm:pt>
    <dgm:pt modelId="{5D61C0FD-B054-43AC-9B63-C0B629E79543}" type="pres">
      <dgm:prSet presAssocID="{A6E9DFA2-6EFC-4BED-94A1-30B08A08766B}" presName="accent_1" presStyleCnt="0"/>
      <dgm:spPr/>
    </dgm:pt>
    <dgm:pt modelId="{9B30C8E3-8428-4A90-97A8-352737CBA9E2}" type="pres">
      <dgm:prSet presAssocID="{A6E9DFA2-6EFC-4BED-94A1-30B08A08766B}" presName="accentRepeatNode" presStyleLbl="solidFgAcc1" presStyleIdx="0" presStyleCnt="3"/>
      <dgm:spPr>
        <a:xfrm>
          <a:off x="47234" y="242890"/>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ln>
        <a:effectLst/>
      </dgm:spPr>
    </dgm:pt>
    <dgm:pt modelId="{710E5D16-EC17-424D-B0E9-10404A4F29BE}" type="pres">
      <dgm:prSet presAssocID="{F22E6AFE-E74E-4BC3-922E-9A74E194A827}" presName="text_2" presStyleLbl="node1" presStyleIdx="1" presStyleCnt="3">
        <dgm:presLayoutVars>
          <dgm:bulletEnabled val="1"/>
        </dgm:presLayoutVars>
      </dgm:prSet>
      <dgm:spPr/>
    </dgm:pt>
    <dgm:pt modelId="{2995DA65-83FF-4FC9-A510-AE4CF62C715C}" type="pres">
      <dgm:prSet presAssocID="{F22E6AFE-E74E-4BC3-922E-9A74E194A827}" presName="accent_2" presStyleCnt="0"/>
      <dgm:spPr/>
    </dgm:pt>
    <dgm:pt modelId="{B0866F8D-1A84-4323-8FB3-FAC2E47C9FF5}" type="pres">
      <dgm:prSet presAssocID="{F22E6AFE-E74E-4BC3-922E-9A74E194A827}" presName="accentRepeatNode" presStyleLbl="solidFgAcc1" presStyleIdx="1" presStyleCnt="3"/>
      <dgm:spPr>
        <a:xfrm>
          <a:off x="282676" y="1214451"/>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ln>
        <a:effectLst/>
      </dgm:spPr>
    </dgm:pt>
    <dgm:pt modelId="{9E1471C3-F41C-4550-B482-EFED6F8BE1CF}" type="pres">
      <dgm:prSet presAssocID="{C307A97A-6B42-41A8-B69B-021A485D1C56}" presName="text_3" presStyleLbl="node1" presStyleIdx="2" presStyleCnt="3">
        <dgm:presLayoutVars>
          <dgm:bulletEnabled val="1"/>
        </dgm:presLayoutVars>
      </dgm:prSet>
      <dgm:spPr/>
    </dgm:pt>
    <dgm:pt modelId="{66CCBF56-10D8-4422-80EF-692BB11FF8DD}" type="pres">
      <dgm:prSet presAssocID="{C307A97A-6B42-41A8-B69B-021A485D1C56}" presName="accent_3" presStyleCnt="0"/>
      <dgm:spPr/>
    </dgm:pt>
    <dgm:pt modelId="{B01A2281-E7B1-45FB-A2EF-ABCFBBA104A3}" type="pres">
      <dgm:prSet presAssocID="{C307A97A-6B42-41A8-B69B-021A485D1C56}" presName="accentRepeatNode" presStyleLbl="solidFgAcc1" presStyleIdx="2" presStyleCnt="3"/>
      <dgm:spPr>
        <a:xfrm>
          <a:off x="47234" y="2186013"/>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ln>
        <a:effectLst/>
      </dgm:spPr>
    </dgm:pt>
  </dgm:ptLst>
  <dgm:cxnLst>
    <dgm:cxn modelId="{43404910-C6FE-45D8-AA48-BE01EED8322D}" type="presOf" srcId="{4468473B-A1F0-4AC5-8FB4-431E2B5D0218}" destId="{78D04233-C611-4C12-A4C3-95A9EDECA6EF}" srcOrd="0" destOrd="0" presId="urn:microsoft.com/office/officeart/2008/layout/VerticalCurvedList"/>
    <dgm:cxn modelId="{66012B2B-B64D-43A7-A5A0-1B883447FAC2}" type="presOf" srcId="{F22E6AFE-E74E-4BC3-922E-9A74E194A827}" destId="{710E5D16-EC17-424D-B0E9-10404A4F29BE}" srcOrd="0" destOrd="0" presId="urn:microsoft.com/office/officeart/2008/layout/VerticalCurvedList"/>
    <dgm:cxn modelId="{88A5142C-9395-4178-9F32-785B7076C7BE}" type="presOf" srcId="{F1726BE3-4F22-4DE7-B6DB-939B1FCEFE97}" destId="{E72830EB-EEB7-4417-9388-0752A15081A4}" srcOrd="0" destOrd="0" presId="urn:microsoft.com/office/officeart/2008/layout/VerticalCurvedList"/>
    <dgm:cxn modelId="{013C226C-9A10-4A80-9B62-611537C4F088}" srcId="{F1726BE3-4F22-4DE7-B6DB-939B1FCEFE97}" destId="{F22E6AFE-E74E-4BC3-922E-9A74E194A827}" srcOrd="1" destOrd="0" parTransId="{D09D3E36-4833-441F-91EE-3301DA464C44}" sibTransId="{77057BC0-CE18-4387-9951-1D27C7FC0A58}"/>
    <dgm:cxn modelId="{848095A1-3919-4109-A402-3A582AF2249F}" srcId="{F1726BE3-4F22-4DE7-B6DB-939B1FCEFE97}" destId="{A6E9DFA2-6EFC-4BED-94A1-30B08A08766B}" srcOrd="0" destOrd="0" parTransId="{E751453F-3CF1-4597-A1D5-BEC9ED129A06}" sibTransId="{4468473B-A1F0-4AC5-8FB4-431E2B5D0218}"/>
    <dgm:cxn modelId="{D522AFB9-4C71-4350-81F4-944C9EE8EE62}" type="presOf" srcId="{A6E9DFA2-6EFC-4BED-94A1-30B08A08766B}" destId="{EC3CE93A-AAD0-4D77-83E4-1354B9E04FDE}" srcOrd="0" destOrd="0" presId="urn:microsoft.com/office/officeart/2008/layout/VerticalCurvedList"/>
    <dgm:cxn modelId="{690671BB-BA10-4523-89C3-EC00DAF0105B}" type="presOf" srcId="{C307A97A-6B42-41A8-B69B-021A485D1C56}" destId="{9E1471C3-F41C-4550-B482-EFED6F8BE1CF}" srcOrd="0" destOrd="0" presId="urn:microsoft.com/office/officeart/2008/layout/VerticalCurvedList"/>
    <dgm:cxn modelId="{FD728DE1-CB6B-4B00-890D-3505F31F6513}" srcId="{F1726BE3-4F22-4DE7-B6DB-939B1FCEFE97}" destId="{C307A97A-6B42-41A8-B69B-021A485D1C56}" srcOrd="2" destOrd="0" parTransId="{073704B1-BC1A-4AB8-8DAA-7248AEC73F38}" sibTransId="{0895C3A2-F252-43B9-894A-32EFC1B76A51}"/>
    <dgm:cxn modelId="{FD4AB038-C22A-4926-B16B-C28A4F82CA70}" type="presParOf" srcId="{E72830EB-EEB7-4417-9388-0752A15081A4}" destId="{F3E8CDD0-95AE-4355-97E2-F4DA0F1CFE37}" srcOrd="0" destOrd="0" presId="urn:microsoft.com/office/officeart/2008/layout/VerticalCurvedList"/>
    <dgm:cxn modelId="{F30995EA-AAF6-4ADB-A4BB-43D794A7403B}" type="presParOf" srcId="{F3E8CDD0-95AE-4355-97E2-F4DA0F1CFE37}" destId="{EE1BB087-B2E7-4467-8326-31D688370DE9}" srcOrd="0" destOrd="0" presId="urn:microsoft.com/office/officeart/2008/layout/VerticalCurvedList"/>
    <dgm:cxn modelId="{3880B119-9712-43AA-AEA4-356B96F36E80}" type="presParOf" srcId="{EE1BB087-B2E7-4467-8326-31D688370DE9}" destId="{0BB48246-9664-43CD-BBC3-E5F1370A7891}" srcOrd="0" destOrd="0" presId="urn:microsoft.com/office/officeart/2008/layout/VerticalCurvedList"/>
    <dgm:cxn modelId="{A12DC4DE-C231-4E40-B1E3-7F72DD0731A7}" type="presParOf" srcId="{EE1BB087-B2E7-4467-8326-31D688370DE9}" destId="{78D04233-C611-4C12-A4C3-95A9EDECA6EF}" srcOrd="1" destOrd="0" presId="urn:microsoft.com/office/officeart/2008/layout/VerticalCurvedList"/>
    <dgm:cxn modelId="{F0D916A4-669D-40EC-9570-C890C0753345}" type="presParOf" srcId="{EE1BB087-B2E7-4467-8326-31D688370DE9}" destId="{FA7500D6-94E2-4C43-8F4D-F8B8E0590DDB}" srcOrd="2" destOrd="0" presId="urn:microsoft.com/office/officeart/2008/layout/VerticalCurvedList"/>
    <dgm:cxn modelId="{C31C379A-1199-4FDD-A0A3-64D3B0AF3713}" type="presParOf" srcId="{EE1BB087-B2E7-4467-8326-31D688370DE9}" destId="{7E0677F3-AD93-40BD-9792-642E2F616D9B}" srcOrd="3" destOrd="0" presId="urn:microsoft.com/office/officeart/2008/layout/VerticalCurvedList"/>
    <dgm:cxn modelId="{56D55F26-775E-42A7-B22A-CC9E73F4F571}" type="presParOf" srcId="{F3E8CDD0-95AE-4355-97E2-F4DA0F1CFE37}" destId="{EC3CE93A-AAD0-4D77-83E4-1354B9E04FDE}" srcOrd="1" destOrd="0" presId="urn:microsoft.com/office/officeart/2008/layout/VerticalCurvedList"/>
    <dgm:cxn modelId="{01AF5C7D-38B0-4896-A761-90BCDAC09CD6}" type="presParOf" srcId="{F3E8CDD0-95AE-4355-97E2-F4DA0F1CFE37}" destId="{5D61C0FD-B054-43AC-9B63-C0B629E79543}" srcOrd="2" destOrd="0" presId="urn:microsoft.com/office/officeart/2008/layout/VerticalCurvedList"/>
    <dgm:cxn modelId="{342EDB8B-663E-44B2-85C4-8650C67A0135}" type="presParOf" srcId="{5D61C0FD-B054-43AC-9B63-C0B629E79543}" destId="{9B30C8E3-8428-4A90-97A8-352737CBA9E2}" srcOrd="0" destOrd="0" presId="urn:microsoft.com/office/officeart/2008/layout/VerticalCurvedList"/>
    <dgm:cxn modelId="{641123F6-13CE-42C5-9B88-B2B5943EAA5D}" type="presParOf" srcId="{F3E8CDD0-95AE-4355-97E2-F4DA0F1CFE37}" destId="{710E5D16-EC17-424D-B0E9-10404A4F29BE}" srcOrd="3" destOrd="0" presId="urn:microsoft.com/office/officeart/2008/layout/VerticalCurvedList"/>
    <dgm:cxn modelId="{CDDC4B2B-6F11-4BF9-BB83-DA41A9E461DA}" type="presParOf" srcId="{F3E8CDD0-95AE-4355-97E2-F4DA0F1CFE37}" destId="{2995DA65-83FF-4FC9-A510-AE4CF62C715C}" srcOrd="4" destOrd="0" presId="urn:microsoft.com/office/officeart/2008/layout/VerticalCurvedList"/>
    <dgm:cxn modelId="{A354A7A2-B0EC-432F-B1FC-8C0876EBC01A}" type="presParOf" srcId="{2995DA65-83FF-4FC9-A510-AE4CF62C715C}" destId="{B0866F8D-1A84-4323-8FB3-FAC2E47C9FF5}" srcOrd="0" destOrd="0" presId="urn:microsoft.com/office/officeart/2008/layout/VerticalCurvedList"/>
    <dgm:cxn modelId="{EBFAA8DB-AE2A-4BE0-9B80-93401AD99521}" type="presParOf" srcId="{F3E8CDD0-95AE-4355-97E2-F4DA0F1CFE37}" destId="{9E1471C3-F41C-4550-B482-EFED6F8BE1CF}" srcOrd="5" destOrd="0" presId="urn:microsoft.com/office/officeart/2008/layout/VerticalCurvedList"/>
    <dgm:cxn modelId="{F336F27E-4395-4F54-90FE-F0229F07E0B9}" type="presParOf" srcId="{F3E8CDD0-95AE-4355-97E2-F4DA0F1CFE37}" destId="{66CCBF56-10D8-4422-80EF-692BB11FF8DD}" srcOrd="6" destOrd="0" presId="urn:microsoft.com/office/officeart/2008/layout/VerticalCurvedList"/>
    <dgm:cxn modelId="{2A38A60E-AFFA-4F2C-8BC4-482431BDABD2}" type="presParOf" srcId="{66CCBF56-10D8-4422-80EF-692BB11FF8DD}" destId="{B01A2281-E7B1-45FB-A2EF-ABCFBBA104A3}"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04233-C611-4C12-A4C3-95A9EDECA6EF}">
      <dsp:nvSpPr>
        <dsp:cNvPr id="0" name=""/>
        <dsp:cNvSpPr/>
      </dsp:nvSpPr>
      <dsp:spPr>
        <a:xfrm>
          <a:off x="-3660423" y="-562428"/>
          <a:ext cx="4363395" cy="4363395"/>
        </a:xfrm>
        <a:prstGeom prst="blockArc">
          <a:avLst>
            <a:gd name="adj1" fmla="val 18900000"/>
            <a:gd name="adj2" fmla="val 2700000"/>
            <a:gd name="adj3" fmla="val 495"/>
          </a:avLst>
        </a:prstGeom>
        <a:noFill/>
        <a:ln w="25400" cap="flat" cmpd="sng" algn="ctr">
          <a:solidFill>
            <a:srgbClr val="CC0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C3CE93A-AAD0-4D77-83E4-1354B9E04FDE}">
      <dsp:nvSpPr>
        <dsp:cNvPr id="0" name=""/>
        <dsp:cNvSpPr/>
      </dsp:nvSpPr>
      <dsp:spPr>
        <a:xfrm>
          <a:off x="452051" y="323853"/>
          <a:ext cx="3430757" cy="647707"/>
        </a:xfrm>
        <a:prstGeom prst="rect">
          <a:avLst/>
        </a:prstGeom>
        <a:solidFill>
          <a:srgbClr val="CC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1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ysClr val="window" lastClr="FFFFFF"/>
              </a:solidFill>
              <a:latin typeface="+mn-lt"/>
              <a:ea typeface="+mn-ea"/>
              <a:cs typeface="+mn-cs"/>
            </a:rPr>
            <a:t>72.2%</a:t>
          </a:r>
          <a:r>
            <a:rPr lang="en-US" sz="1600" kern="1200" dirty="0">
              <a:solidFill>
                <a:sysClr val="window" lastClr="FFFFFF"/>
              </a:solidFill>
              <a:latin typeface="+mn-lt"/>
              <a:ea typeface="+mn-ea"/>
              <a:cs typeface="+mn-cs"/>
            </a:rPr>
            <a:t> </a:t>
          </a:r>
          <a:r>
            <a:rPr lang="en-US" sz="1600" kern="1200" dirty="0" err="1">
              <a:solidFill>
                <a:sysClr val="window" lastClr="FFFFFF"/>
              </a:solidFill>
              <a:latin typeface="+mn-lt"/>
              <a:ea typeface="+mn-ea"/>
              <a:cs typeface="+mn-cs"/>
            </a:rPr>
            <a:t>Homens</a:t>
          </a:r>
          <a:endParaRPr lang="en-US" sz="1600" kern="1200" dirty="0">
            <a:solidFill>
              <a:sysClr val="window" lastClr="FFFFFF"/>
            </a:solidFill>
            <a:latin typeface="+mn-lt"/>
            <a:ea typeface="+mn-ea"/>
            <a:cs typeface="+mn-cs"/>
          </a:endParaRPr>
        </a:p>
      </dsp:txBody>
      <dsp:txXfrm>
        <a:off x="452051" y="323853"/>
        <a:ext cx="3430757" cy="647707"/>
      </dsp:txXfrm>
    </dsp:sp>
    <dsp:sp modelId="{9B30C8E3-8428-4A90-97A8-352737CBA9E2}">
      <dsp:nvSpPr>
        <dsp:cNvPr id="0" name=""/>
        <dsp:cNvSpPr/>
      </dsp:nvSpPr>
      <dsp:spPr>
        <a:xfrm>
          <a:off x="47234" y="242890"/>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10E5D16-EC17-424D-B0E9-10404A4F29BE}">
      <dsp:nvSpPr>
        <dsp:cNvPr id="0" name=""/>
        <dsp:cNvSpPr/>
      </dsp:nvSpPr>
      <dsp:spPr>
        <a:xfrm>
          <a:off x="687493" y="1295415"/>
          <a:ext cx="3195315" cy="647707"/>
        </a:xfrm>
        <a:prstGeom prst="rect">
          <a:avLst/>
        </a:prstGeom>
        <a:solidFill>
          <a:srgbClr val="CC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1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ysClr val="window" lastClr="FFFFFF"/>
              </a:solidFill>
              <a:latin typeface="+mn-lt"/>
              <a:ea typeface="+mn-ea"/>
              <a:cs typeface="+mn-cs"/>
            </a:rPr>
            <a:t>45.3%</a:t>
          </a:r>
          <a:r>
            <a:rPr lang="en-US" sz="1600" kern="1200" dirty="0">
              <a:solidFill>
                <a:sysClr val="window" lastClr="FFFFFF"/>
              </a:solidFill>
              <a:latin typeface="+mn-lt"/>
              <a:ea typeface="+mn-ea"/>
              <a:cs typeface="+mn-cs"/>
            </a:rPr>
            <a:t> 30-50 </a:t>
          </a:r>
          <a:r>
            <a:rPr lang="en-US" sz="1600" kern="1200" dirty="0" err="1">
              <a:solidFill>
                <a:sysClr val="window" lastClr="FFFFFF"/>
              </a:solidFill>
              <a:latin typeface="+mn-lt"/>
              <a:ea typeface="+mn-ea"/>
              <a:cs typeface="+mn-cs"/>
            </a:rPr>
            <a:t>anos</a:t>
          </a:r>
          <a:r>
            <a:rPr lang="en-US" sz="1600" kern="1200" dirty="0">
              <a:solidFill>
                <a:sysClr val="window" lastClr="FFFFFF"/>
              </a:solidFill>
              <a:latin typeface="+mn-lt"/>
              <a:ea typeface="+mn-ea"/>
              <a:cs typeface="+mn-cs"/>
            </a:rPr>
            <a:t> de </a:t>
          </a:r>
          <a:r>
            <a:rPr lang="en-US" sz="1600" kern="1200" dirty="0" err="1">
              <a:solidFill>
                <a:sysClr val="window" lastClr="FFFFFF"/>
              </a:solidFill>
              <a:latin typeface="+mn-lt"/>
              <a:ea typeface="+mn-ea"/>
              <a:cs typeface="+mn-cs"/>
            </a:rPr>
            <a:t>idade</a:t>
          </a:r>
          <a:endParaRPr lang="en-US" sz="1600" kern="1200" dirty="0">
            <a:solidFill>
              <a:sysClr val="window" lastClr="FFFFFF"/>
            </a:solidFill>
            <a:latin typeface="+mn-lt"/>
            <a:ea typeface="+mn-ea"/>
            <a:cs typeface="+mn-cs"/>
          </a:endParaRPr>
        </a:p>
      </dsp:txBody>
      <dsp:txXfrm>
        <a:off x="687493" y="1295415"/>
        <a:ext cx="3195315" cy="647707"/>
      </dsp:txXfrm>
    </dsp:sp>
    <dsp:sp modelId="{B0866F8D-1A84-4323-8FB3-FAC2E47C9FF5}">
      <dsp:nvSpPr>
        <dsp:cNvPr id="0" name=""/>
        <dsp:cNvSpPr/>
      </dsp:nvSpPr>
      <dsp:spPr>
        <a:xfrm>
          <a:off x="282676" y="1214451"/>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E1471C3-F41C-4550-B482-EFED6F8BE1CF}">
      <dsp:nvSpPr>
        <dsp:cNvPr id="0" name=""/>
        <dsp:cNvSpPr/>
      </dsp:nvSpPr>
      <dsp:spPr>
        <a:xfrm>
          <a:off x="452051" y="2266976"/>
          <a:ext cx="3430757" cy="647707"/>
        </a:xfrm>
        <a:prstGeom prst="rect">
          <a:avLst/>
        </a:prstGeom>
        <a:solidFill>
          <a:srgbClr val="CC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1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ysClr val="window" lastClr="FFFFFF"/>
              </a:solidFill>
              <a:latin typeface="+mn-lt"/>
              <a:ea typeface="+mn-ea"/>
              <a:cs typeface="+mn-cs"/>
            </a:rPr>
            <a:t>47.2%</a:t>
          </a:r>
          <a:r>
            <a:rPr lang="en-US" sz="1600" kern="1200" dirty="0">
              <a:solidFill>
                <a:sysClr val="window" lastClr="FFFFFF"/>
              </a:solidFill>
              <a:latin typeface="+mn-lt"/>
              <a:ea typeface="+mn-ea"/>
              <a:cs typeface="+mn-cs"/>
            </a:rPr>
            <a:t> </a:t>
          </a:r>
          <a:r>
            <a:rPr lang="en-US" sz="1600" kern="1200" dirty="0" err="1">
              <a:solidFill>
                <a:sysClr val="window" lastClr="FFFFFF"/>
              </a:solidFill>
              <a:latin typeface="+mn-lt"/>
              <a:ea typeface="+mn-ea"/>
              <a:cs typeface="+mn-cs"/>
            </a:rPr>
            <a:t>origem</a:t>
          </a:r>
          <a:r>
            <a:rPr lang="en-US" sz="1600" kern="1200" dirty="0">
              <a:solidFill>
                <a:sysClr val="window" lastClr="FFFFFF"/>
              </a:solidFill>
              <a:latin typeface="+mn-lt"/>
              <a:ea typeface="+mn-ea"/>
              <a:cs typeface="+mn-cs"/>
            </a:rPr>
            <a:t> </a:t>
          </a:r>
          <a:r>
            <a:rPr lang="en-US" sz="1600" kern="1200" dirty="0" err="1">
              <a:solidFill>
                <a:sysClr val="window" lastClr="FFFFFF"/>
              </a:solidFill>
              <a:latin typeface="+mn-lt"/>
              <a:ea typeface="+mn-ea"/>
              <a:cs typeface="+mn-cs"/>
            </a:rPr>
            <a:t>europeia</a:t>
          </a:r>
          <a:endParaRPr lang="en-US" sz="1600" kern="1200" dirty="0">
            <a:solidFill>
              <a:sysClr val="window" lastClr="FFFFFF"/>
            </a:solidFill>
            <a:latin typeface="+mn-lt"/>
            <a:ea typeface="+mn-ea"/>
            <a:cs typeface="+mn-cs"/>
          </a:endParaRPr>
        </a:p>
      </dsp:txBody>
      <dsp:txXfrm>
        <a:off x="452051" y="2266976"/>
        <a:ext cx="3430757" cy="647707"/>
      </dsp:txXfrm>
    </dsp:sp>
    <dsp:sp modelId="{B01A2281-E7B1-45FB-A2EF-ABCFBBA104A3}">
      <dsp:nvSpPr>
        <dsp:cNvPr id="0" name=""/>
        <dsp:cNvSpPr/>
      </dsp:nvSpPr>
      <dsp:spPr>
        <a:xfrm>
          <a:off x="47234" y="2186013"/>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6B12D-E11A-49AD-9265-ACF2F127707A}" type="datetimeFigureOut">
              <a:rPr lang="pt-PT" smtClean="0"/>
              <a:t>23/01/2024</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812AA-9EE3-4233-8053-7747DAF4B371}" type="slidenum">
              <a:rPr lang="pt-PT" smtClean="0"/>
              <a:t>‹nº›</a:t>
            </a:fld>
            <a:endParaRPr lang="pt-PT"/>
          </a:p>
        </p:txBody>
      </p:sp>
    </p:spTree>
    <p:extLst>
      <p:ext uri="{BB962C8B-B14F-4D97-AF65-F5344CB8AC3E}">
        <p14:creationId xmlns:p14="http://schemas.microsoft.com/office/powerpoint/2010/main" val="294410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Neste projeto, HIV </a:t>
            </a:r>
            <a:r>
              <a:rPr lang="pt-PT" dirty="0" err="1"/>
              <a:t>Collective</a:t>
            </a:r>
            <a:r>
              <a:rPr lang="pt-PT" dirty="0"/>
              <a:t>, eu e o Dr. Fábio Cota Medeiros fomos desafiados a apresentar o tema ”A eficácia no tratamento </a:t>
            </a:r>
            <a:r>
              <a:rPr lang="pt-PT" dirty="0" err="1"/>
              <a:t>antirretrovírico</a:t>
            </a:r>
            <a:r>
              <a:rPr lang="pt-PT" dirty="0"/>
              <a:t> na infeção por VIH”. Explorando o conceito de eficácia na redefinição de sucesso terapêutico na infeção por VIH.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2</a:t>
            </a:fld>
            <a:endParaRPr lang="pt-PT"/>
          </a:p>
        </p:txBody>
      </p:sp>
    </p:spTree>
    <p:extLst>
      <p:ext uri="{BB962C8B-B14F-4D97-AF65-F5344CB8AC3E}">
        <p14:creationId xmlns:p14="http://schemas.microsoft.com/office/powerpoint/2010/main" val="229253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Até este momento, as duas palavras de ordem utilizadas foram: </a:t>
            </a:r>
            <a:r>
              <a:rPr lang="pt-PT" b="1" dirty="0"/>
              <a:t>alcançar e manter </a:t>
            </a:r>
            <a:r>
              <a:rPr lang="pt-PT" dirty="0"/>
              <a:t>– a supressão virológica. </a:t>
            </a:r>
          </a:p>
          <a:p>
            <a:r>
              <a:rPr lang="pt-PT" dirty="0"/>
              <a:t>E, para alcançar a rápida supressão virológica é necessário um esquema com elevada potência. Mas, é fundamental um esquema robusto, com elevada barreira genética, para permitir uma reposta sustentada no tempo. Como será discutido mais à frente no conceito de barreira genética e emergência de resistências. </a:t>
            </a:r>
          </a:p>
          <a:p>
            <a:r>
              <a:rPr lang="pt-PT" dirty="0"/>
              <a:t>E assim, passamos a ter dois novos conceitos: </a:t>
            </a:r>
            <a:r>
              <a:rPr lang="pt-PT" b="1" dirty="0"/>
              <a:t>potência e barreira genética.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11</a:t>
            </a:fld>
            <a:endParaRPr lang="pt-PT"/>
          </a:p>
        </p:txBody>
      </p:sp>
    </p:spTree>
    <p:extLst>
      <p:ext uri="{BB962C8B-B14F-4D97-AF65-F5344CB8AC3E}">
        <p14:creationId xmlns:p14="http://schemas.microsoft.com/office/powerpoint/2010/main" val="129653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b="0" noProof="0" dirty="0"/>
              <a:t>Neste slide </a:t>
            </a:r>
            <a:r>
              <a:rPr lang="pt-PT" b="0" noProof="0" dirty="0" err="1"/>
              <a:t>reunem-se</a:t>
            </a:r>
            <a:r>
              <a:rPr lang="pt-PT" b="0" noProof="0" dirty="0"/>
              <a:t> os dados relativos à capacidade de redução da carga vírica, num período de 7- 14 dias, por cada um dos fármacos testados, permitindo assim extrapolar a sua potência – designada como potência antivírica </a:t>
            </a:r>
            <a:r>
              <a:rPr lang="pt-PT" b="0" noProof="0" dirty="0" err="1"/>
              <a:t>intínseca</a:t>
            </a:r>
            <a:r>
              <a:rPr lang="pt-PT" b="0" noProof="0" dirty="0"/>
              <a:t>.  Destacando-se a potência mais elevada dos fármacos pertencentes à família dos inibidores da </a:t>
            </a:r>
            <a:r>
              <a:rPr lang="pt-PT" b="0" noProof="0" dirty="0" err="1"/>
              <a:t>integrase</a:t>
            </a:r>
            <a:r>
              <a:rPr lang="pt-PT" b="0" noProof="0" dirty="0"/>
              <a:t>. </a:t>
            </a:r>
          </a:p>
          <a:p>
            <a:endParaRPr lang="pt-PT" dirty="0"/>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12</a:t>
            </a:fld>
            <a:endParaRPr lang="pt-PT"/>
          </a:p>
        </p:txBody>
      </p:sp>
    </p:spTree>
    <p:extLst>
      <p:ext uri="{BB962C8B-B14F-4D97-AF65-F5344CB8AC3E}">
        <p14:creationId xmlns:p14="http://schemas.microsoft.com/office/powerpoint/2010/main" val="132831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descida rápida da carga vírica é um aspeto importante do ponto de vista individual, diminuindo o potencial risco de emergência de resistências nessa fase critica inicial de descida, mas também do ponto de vista da saúde publica, na transmissibilidade da infeção, diminuindo o tempo necessário até à supressão virológica.   </a:t>
            </a:r>
          </a:p>
          <a:p>
            <a:endParaRPr lang="pt-PT" dirty="0"/>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13</a:t>
            </a:fld>
            <a:endParaRPr lang="pt-PT"/>
          </a:p>
        </p:txBody>
      </p:sp>
    </p:spTree>
    <p:extLst>
      <p:ext uri="{BB962C8B-B14F-4D97-AF65-F5344CB8AC3E}">
        <p14:creationId xmlns:p14="http://schemas.microsoft.com/office/powerpoint/2010/main" val="136371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noProof="0" dirty="0"/>
              <a:t>Para além da potência do esquema é fundamental a sua barreira genética . </a:t>
            </a:r>
          </a:p>
          <a:p>
            <a:r>
              <a:rPr lang="pt-PT" noProof="0" dirty="0"/>
              <a:t>Para alguns </a:t>
            </a:r>
            <a:r>
              <a:rPr lang="pt-PT" noProof="0" dirty="0" err="1"/>
              <a:t>ARVs</a:t>
            </a:r>
            <a:r>
              <a:rPr lang="pt-PT" noProof="0" dirty="0"/>
              <a:t> são necessárias várias mutações para reduzir a suscetibilidade ao fármaco, enquanto que noutros uma só mutação é suficiente. </a:t>
            </a:r>
          </a:p>
          <a:p>
            <a:r>
              <a:rPr lang="pt-PT" noProof="0" dirty="0"/>
              <a:t>O número de mutações necessárias e o efeito de cada uma no fitness viral contribui para a barreira genética à resistência de um fármaco ou de um esquema de fármacos. </a:t>
            </a:r>
          </a:p>
          <a:p>
            <a:r>
              <a:rPr lang="pt-PT" noProof="0" dirty="0"/>
              <a:t>Assim, os </a:t>
            </a:r>
            <a:r>
              <a:rPr lang="pt-PT" noProof="0" dirty="0" err="1"/>
              <a:t>ARVs</a:t>
            </a:r>
            <a:r>
              <a:rPr lang="pt-PT" noProof="0" dirty="0"/>
              <a:t> com elevada barreira genética necessitam mais mutações para tornar o tratamento ineficaz, enquanto que os </a:t>
            </a:r>
            <a:r>
              <a:rPr lang="pt-PT" noProof="0" dirty="0" err="1"/>
              <a:t>ARVs</a:t>
            </a:r>
            <a:r>
              <a:rPr lang="pt-PT" noProof="0" dirty="0"/>
              <a:t> com baixa barreira genética requerem menos mutações.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14</a:t>
            </a:fld>
            <a:endParaRPr lang="pt-PT"/>
          </a:p>
        </p:txBody>
      </p:sp>
    </p:spTree>
    <p:extLst>
      <p:ext uri="{BB962C8B-B14F-4D97-AF65-F5344CB8AC3E}">
        <p14:creationId xmlns:p14="http://schemas.microsoft.com/office/powerpoint/2010/main" val="3876841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noProof="0" dirty="0"/>
              <a:t>Portanto, o melhor esquema é sempre aquele que combina potência e barreira genética, garantindo maior robustez, quer no início, quer a longo prazo e protegendo o esquema da falência virológica. </a:t>
            </a:r>
          </a:p>
          <a:p>
            <a:r>
              <a:rPr lang="pt-PT" noProof="0" dirty="0"/>
              <a:t>Na combinação destes dois aspetos, os inibidores da </a:t>
            </a:r>
            <a:r>
              <a:rPr lang="pt-PT" noProof="0" dirty="0" err="1"/>
              <a:t>integrase</a:t>
            </a:r>
            <a:r>
              <a:rPr lang="pt-PT" noProof="0" dirty="0"/>
              <a:t> e os inibidores da </a:t>
            </a:r>
            <a:r>
              <a:rPr lang="pt-PT" noProof="0" dirty="0" err="1"/>
              <a:t>protease</a:t>
            </a:r>
            <a:r>
              <a:rPr lang="pt-PT" noProof="0" dirty="0"/>
              <a:t> são os melhores posicionados. </a:t>
            </a:r>
          </a:p>
          <a:p>
            <a:endParaRPr lang="en-US" dirty="0"/>
          </a:p>
          <a:p>
            <a:endParaRPr lang="en-US" dirty="0"/>
          </a:p>
          <a:p>
            <a:endParaRPr lang="en-US" dirty="0"/>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15</a:t>
            </a:fld>
            <a:endParaRPr lang="pt-PT"/>
          </a:p>
        </p:txBody>
      </p:sp>
    </p:spTree>
    <p:extLst>
      <p:ext uri="{BB962C8B-B14F-4D97-AF65-F5344CB8AC3E}">
        <p14:creationId xmlns:p14="http://schemas.microsoft.com/office/powerpoint/2010/main" val="2558561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a:t>
            </a:r>
            <a:r>
              <a:rPr lang="pt-PT" dirty="0" err="1"/>
              <a:t>semi-vida</a:t>
            </a:r>
            <a:r>
              <a:rPr lang="pt-PT" dirty="0"/>
              <a:t> de dissociação mais longa dos inibidores da </a:t>
            </a:r>
            <a:r>
              <a:rPr lang="pt-PT" dirty="0" err="1"/>
              <a:t>integrase</a:t>
            </a:r>
            <a:r>
              <a:rPr lang="pt-PT" dirty="0"/>
              <a:t> de 2ª geração dos complexos </a:t>
            </a:r>
            <a:r>
              <a:rPr lang="pt-PT" dirty="0" err="1"/>
              <a:t>integrase</a:t>
            </a:r>
            <a:r>
              <a:rPr lang="pt-PT" dirty="0"/>
              <a:t>-DNA parece correlaciona-se com a sua elevada potência e barreira genética, daí o seu posicionamento em 1ª linha nas orientações terapêuticas, como veremos mais à frente. </a:t>
            </a:r>
          </a:p>
        </p:txBody>
      </p:sp>
      <p:sp>
        <p:nvSpPr>
          <p:cNvPr id="4" name="Marcador de Posição do Número do Diapositivo 3"/>
          <p:cNvSpPr>
            <a:spLocks noGrp="1"/>
          </p:cNvSpPr>
          <p:nvPr>
            <p:ph type="sldNum" sz="quarter" idx="5"/>
          </p:nvPr>
        </p:nvSpPr>
        <p:spPr/>
        <p:txBody>
          <a:bodyPr/>
          <a:lstStyle/>
          <a:p>
            <a:fld id="{19C812AA-9EE3-4233-8053-7747DAF4B371}" type="slidenum">
              <a:rPr lang="pt-PT" smtClean="0"/>
              <a:t>16</a:t>
            </a:fld>
            <a:endParaRPr lang="pt-PT"/>
          </a:p>
        </p:txBody>
      </p:sp>
    </p:spTree>
    <p:extLst>
      <p:ext uri="{BB962C8B-B14F-4D97-AF65-F5344CB8AC3E}">
        <p14:creationId xmlns:p14="http://schemas.microsoft.com/office/powerpoint/2010/main" val="2087846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As fragilidades que conduzem à emergência de resistências podem ocorrer, quer na fase inicial de resposta ao tratamento, daí a importância da potência e barreira genética do esquema, quer durante a fase de tratamento prolongado, por norma, relacionadas com problemas de adesão, conduzindo à falência virológica.  </a:t>
            </a:r>
            <a:endParaRPr lang="pt-PT" sz="1200" dirty="0"/>
          </a:p>
          <a:p>
            <a:r>
              <a:rPr lang="pt-PT" sz="1200" dirty="0"/>
              <a:t>Assim, na fase pré-tratamento podemos ter mutações de resistência transmitidas e durante a fase de tratamento podem emergir resistências – resistências adquiridas.  </a:t>
            </a:r>
          </a:p>
          <a:p>
            <a:r>
              <a:rPr lang="pt-PT" sz="1200" dirty="0"/>
              <a:t>A presença de mutações de resistência, em regra, tem efeito positivo sobre o vírus, aumentando a sua capacidade de replicação, apesar da presença dos fármacos. No entanto, pode também implicar o aumento da sensibilidade a alguns fármacos da mesma classe. </a:t>
            </a:r>
          </a:p>
          <a:p>
            <a:r>
              <a:rPr lang="pt-PT" sz="1200" dirty="0"/>
              <a:t>Este ponto será desenvolvido, mais à frente e com maior detalhe, pelo Dr. Fábio Cota Medeiros. </a:t>
            </a:r>
            <a:endParaRPr lang="en-US" sz="1200" dirty="0"/>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17</a:t>
            </a:fld>
            <a:endParaRPr lang="pt-PT"/>
          </a:p>
        </p:txBody>
      </p:sp>
    </p:spTree>
    <p:extLst>
      <p:ext uri="{BB962C8B-B14F-4D97-AF65-F5344CB8AC3E}">
        <p14:creationId xmlns:p14="http://schemas.microsoft.com/office/powerpoint/2010/main" val="250213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defTabSz="864848">
              <a:buFont typeface="Arial" panose="020B0604020202020204" pitchFamily="34" charset="0"/>
              <a:buNone/>
              <a:defRPr/>
            </a:pPr>
            <a:r>
              <a:rPr lang="pt-PT" altLang="en-US" noProof="0" dirty="0"/>
              <a:t>A classe dos </a:t>
            </a:r>
            <a:r>
              <a:rPr lang="pt-PT" altLang="en-US" noProof="0" dirty="0" err="1"/>
              <a:t>inbidores</a:t>
            </a:r>
            <a:r>
              <a:rPr lang="pt-PT" altLang="en-US" noProof="0" dirty="0"/>
              <a:t> da </a:t>
            </a:r>
            <a:r>
              <a:rPr lang="pt-PT" altLang="en-US" noProof="0" dirty="0" err="1"/>
              <a:t>integrase</a:t>
            </a:r>
            <a:r>
              <a:rPr lang="pt-PT" altLang="en-US" noProof="0" dirty="0"/>
              <a:t> mantem-se com a menor prevalência de mutações de resistência transmitidas, rondando 1%. </a:t>
            </a:r>
          </a:p>
          <a:p>
            <a:pPr marL="0" indent="0" defTabSz="864848">
              <a:buFont typeface="Arial" panose="020B0604020202020204" pitchFamily="34" charset="0"/>
              <a:buNone/>
              <a:defRPr/>
            </a:pPr>
            <a:r>
              <a:rPr lang="pt-PT" altLang="en-US" noProof="0" dirty="0"/>
              <a:t>Este é, naturalmente, um dado importante no momento de seleção do esquema de TARV.  </a:t>
            </a:r>
          </a:p>
        </p:txBody>
      </p:sp>
      <p:sp>
        <p:nvSpPr>
          <p:cNvPr id="4" name="Slide Number Placeholder 3"/>
          <p:cNvSpPr>
            <a:spLocks noGrp="1"/>
          </p:cNvSpPr>
          <p:nvPr>
            <p:ph type="sldNum" sz="quarter" idx="5"/>
          </p:nvPr>
        </p:nvSpPr>
        <p:spPr/>
        <p:txBody>
          <a:bodyPr/>
          <a:lstStyle/>
          <a:p>
            <a:pPr marL="0" marR="0" lvl="0" indent="0" algn="r" defTabSz="451970" rtl="0" eaLnBrk="1" fontAlgn="base" latinLnBrk="0" hangingPunct="1">
              <a:lnSpc>
                <a:spcPct val="100000"/>
              </a:lnSpc>
              <a:spcBef>
                <a:spcPct val="0"/>
              </a:spcBef>
              <a:spcAft>
                <a:spcPct val="0"/>
              </a:spcAft>
              <a:buClrTx/>
              <a:buSzTx/>
              <a:buFontTx/>
              <a:buNone/>
              <a:tabLst/>
              <a:defRPr/>
            </a:pPr>
            <a:fld id="{7467C54F-ED61-E647-83FA-99F9078DFD0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197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59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Voltando a uma imagem já partilhada num slide prévio e focando no aspeto da efetividade da TARV, as caraterísticas do esquema de TARV devem caracterizar-se por: elevada potência, elevada barreira genética e um bom perfil farmacológico, de modo a evitar a falência virológica.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19</a:t>
            </a:fld>
            <a:endParaRPr lang="pt-PT"/>
          </a:p>
        </p:txBody>
      </p:sp>
    </p:spTree>
    <p:extLst>
      <p:ext uri="{BB962C8B-B14F-4D97-AF65-F5344CB8AC3E}">
        <p14:creationId xmlns:p14="http://schemas.microsoft.com/office/powerpoint/2010/main" val="246577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Temos, neste momento, a informação necessária para a adequada seleção do esquema de TARV, na procura de uma vitória segura, quer no doente  sem experiência terapêutica prévia, quer no doente com experiência terapêutica prévia.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20</a:t>
            </a:fld>
            <a:endParaRPr lang="pt-PT"/>
          </a:p>
        </p:txBody>
      </p:sp>
    </p:spTree>
    <p:extLst>
      <p:ext uri="{BB962C8B-B14F-4D97-AF65-F5344CB8AC3E}">
        <p14:creationId xmlns:p14="http://schemas.microsoft.com/office/powerpoint/2010/main" val="204935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apresentação do tema vai desenrolar-se nos seguintes pontos. Os primeiros prendem-se com a definição de conceitos, seguindo-se os esquemas de TARV em doentes sem experiência terapêutica prévia e doentes em situação de mudança de terapêutica, assim como a TARV como prevenção. Num segundo bloco discute-se a eficácia em diferentes situações especiais.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3</a:t>
            </a:fld>
            <a:endParaRPr lang="pt-PT"/>
          </a:p>
        </p:txBody>
      </p:sp>
    </p:spTree>
    <p:extLst>
      <p:ext uri="{BB962C8B-B14F-4D97-AF65-F5344CB8AC3E}">
        <p14:creationId xmlns:p14="http://schemas.microsoft.com/office/powerpoint/2010/main" val="2560443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0D0D2FD-1387-4C00-AD74-22CE4867D45E}"/>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6CADFF96-F106-43E1-81BA-2D4C168E6A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pt-PT" altLang="en-US" b="0" i="0" noProof="0" dirty="0">
                <a:latin typeface="Calibri" panose="020F0502020204030204" pitchFamily="34" charset="0"/>
              </a:rPr>
              <a:t>As recomendações para o início de TARV, de acordo com as linhas de orientação das principais sociedades europeias e americanas, </a:t>
            </a:r>
            <a:r>
              <a:rPr lang="pt-PT" altLang="en-US" b="0" i="0" noProof="0" dirty="0" err="1">
                <a:latin typeface="Calibri" panose="020F0502020204030204" pitchFamily="34" charset="0"/>
              </a:rPr>
              <a:t>coinicidem</a:t>
            </a:r>
            <a:r>
              <a:rPr lang="pt-PT" altLang="en-US" b="0" i="0" noProof="0" dirty="0">
                <a:latin typeface="Calibri" panose="020F0502020204030204" pitchFamily="34" charset="0"/>
              </a:rPr>
              <a:t> na indicação de um início rápido, isto é, um início tão cedo quanto possível, assim estejam reunidas as condições, sendo exceção a presença de algumas infeções oportunistas. </a:t>
            </a:r>
          </a:p>
          <a:p>
            <a:pPr eaLnBrk="1" hangingPunct="1">
              <a:spcBef>
                <a:spcPct val="0"/>
              </a:spcBef>
            </a:pPr>
            <a:endParaRPr lang="en-US" altLang="en-US" i="1" dirty="0">
              <a:latin typeface="Calibri" panose="020F0502020204030204" pitchFamily="34" charset="0"/>
            </a:endParaRPr>
          </a:p>
          <a:p>
            <a:pPr eaLnBrk="1" hangingPunct="1">
              <a:spcBef>
                <a:spcPct val="0"/>
              </a:spcBef>
            </a:pPr>
            <a:endParaRPr lang="en-US" altLang="en-US" i="1" dirty="0">
              <a:latin typeface="Calibri" panose="020F0502020204030204" pitchFamily="34" charset="0"/>
            </a:endParaRPr>
          </a:p>
          <a:p>
            <a:pPr eaLnBrk="1" hangingPunct="1">
              <a:spcBef>
                <a:spcPct val="0"/>
              </a:spcBef>
            </a:pPr>
            <a:endParaRPr lang="en-US" b="0" i="1" dirty="0">
              <a:solidFill>
                <a:srgbClr val="4D5156"/>
              </a:solidFill>
              <a:effectLst/>
              <a:latin typeface="Roboto" panose="02000000000000000000" pitchFamily="2" charset="0"/>
            </a:endParaRPr>
          </a:p>
        </p:txBody>
      </p:sp>
      <p:sp>
        <p:nvSpPr>
          <p:cNvPr id="71684" name="Slide Number Placeholder 3">
            <a:extLst>
              <a:ext uri="{FF2B5EF4-FFF2-40B4-BE49-F238E27FC236}">
                <a16:creationId xmlns:a16="http://schemas.microsoft.com/office/drawing/2014/main" id="{8E01829D-36DA-4086-8F3E-E3A6BCF009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13901" indent="-274577">
              <a:defRPr b="1">
                <a:solidFill>
                  <a:schemeClr val="tx1"/>
                </a:solidFill>
                <a:latin typeface="Arial" panose="020B0604020202020204" pitchFamily="34" charset="0"/>
                <a:cs typeface="Arial" panose="020B0604020202020204" pitchFamily="34" charset="0"/>
              </a:defRPr>
            </a:lvl2pPr>
            <a:lvl3pPr marL="1098309" indent="-219662">
              <a:defRPr b="1">
                <a:solidFill>
                  <a:schemeClr val="tx1"/>
                </a:solidFill>
                <a:latin typeface="Arial" panose="020B0604020202020204" pitchFamily="34" charset="0"/>
                <a:cs typeface="Arial" panose="020B0604020202020204" pitchFamily="34" charset="0"/>
              </a:defRPr>
            </a:lvl3pPr>
            <a:lvl4pPr marL="1537632" indent="-219662">
              <a:defRPr b="1">
                <a:solidFill>
                  <a:schemeClr val="tx1"/>
                </a:solidFill>
                <a:latin typeface="Arial" panose="020B0604020202020204" pitchFamily="34" charset="0"/>
                <a:cs typeface="Arial" panose="020B0604020202020204" pitchFamily="34" charset="0"/>
              </a:defRPr>
            </a:lvl4pPr>
            <a:lvl5pPr marL="1976956" indent="-219662">
              <a:defRPr b="1">
                <a:solidFill>
                  <a:schemeClr val="tx1"/>
                </a:solidFill>
                <a:latin typeface="Arial" panose="020B0604020202020204" pitchFamily="34" charset="0"/>
                <a:cs typeface="Arial" panose="020B0604020202020204" pitchFamily="34" charset="0"/>
              </a:defRPr>
            </a:lvl5pPr>
            <a:lvl6pPr marL="2416279" indent="-21966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855603" indent="-21966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294926" indent="-21966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734250" indent="-21966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
                <a:srgbClr val="800080"/>
              </a:buClr>
              <a:buSzTx/>
              <a:buFontTx/>
              <a:buNone/>
              <a:tabLst/>
              <a:defRPr/>
            </a:pPr>
            <a:fld id="{877B927C-F3AC-47D6-9F28-2FC05693DC0F}" type="slidenum">
              <a:rPr kumimoji="0" lang="en-US" altLang="en-US" sz="4200" b="0" i="0" u="sng" strike="noStrike" kern="1200" cap="none" spc="0" normalizeH="0" baseline="0" noProof="0">
                <a:ln>
                  <a:noFill/>
                </a:ln>
                <a:solidFill>
                  <a:srgbClr val="1F497D"/>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
                  <a:srgbClr val="800080"/>
                </a:buClr>
                <a:buSzTx/>
                <a:buFontTx/>
                <a:buNone/>
                <a:tabLst/>
                <a:defRPr/>
              </a:pPr>
              <a:t>21</a:t>
            </a:fld>
            <a:endParaRPr kumimoji="0" lang="en-US" altLang="en-US" sz="4200" b="0" i="0" u="sng" strike="noStrike" kern="1200" cap="none" spc="0" normalizeH="0" baseline="0" noProof="0" dirty="0">
              <a:ln>
                <a:noFill/>
              </a:ln>
              <a:solidFill>
                <a:srgbClr val="1F497D"/>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98390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i="0" noProof="0" dirty="0">
                <a:latin typeface="Arial" panose="020B0604020202020204" pitchFamily="34" charset="0"/>
                <a:cs typeface="Arial" panose="020B0604020202020204" pitchFamily="34" charset="0"/>
              </a:rPr>
              <a:t>Os esquemas terapêuticos de 1ª linha recomendados pelas diferentes sociedades, e que portanto se aplicam à maioria dos doentes, resumem-se nesta tabela. </a:t>
            </a:r>
          </a:p>
          <a:p>
            <a:r>
              <a:rPr lang="pt-PT" noProof="0" dirty="0"/>
              <a:t>Na sequência dos conceitos revistos até aqui, entende-se, com facilidade, o facto dos esquemas assentarem maioritariamente em inibidores de </a:t>
            </a:r>
            <a:r>
              <a:rPr lang="pt-PT" noProof="0" dirty="0" err="1"/>
              <a:t>integrase</a:t>
            </a:r>
            <a:r>
              <a:rPr lang="pt-PT" noProof="0" dirty="0"/>
              <a:t> de 2ª geração, nomeadamente o </a:t>
            </a:r>
            <a:r>
              <a:rPr lang="pt-PT" noProof="0" dirty="0" err="1"/>
              <a:t>bictegravir</a:t>
            </a:r>
            <a:r>
              <a:rPr lang="pt-PT" noProof="0" dirty="0"/>
              <a:t> e o </a:t>
            </a:r>
            <a:r>
              <a:rPr lang="pt-PT" noProof="0" dirty="0" err="1"/>
              <a:t>dolutegravir</a:t>
            </a:r>
            <a:r>
              <a:rPr lang="pt-PT" noProof="0" dirty="0"/>
              <a:t>. </a:t>
            </a:r>
          </a:p>
          <a:p>
            <a:r>
              <a:rPr lang="pt-PT" noProof="0" dirty="0"/>
              <a:t>Para além dos esquemas de terapêutica tripla, contempla-se atualmente, e com robustez crescente, a </a:t>
            </a:r>
            <a:r>
              <a:rPr lang="pt-PT" noProof="0" dirty="0" err="1"/>
              <a:t>biterapia</a:t>
            </a:r>
            <a:r>
              <a:rPr lang="pt-PT" noProof="0" dirty="0"/>
              <a:t> com DTG/3TC.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656565"/>
                </a:solidFill>
                <a:effectLst/>
                <a:latin typeface="Open Sans" panose="020B0606030504020204" pitchFamily="34" charset="0"/>
              </a:rPr>
              <a:t>No pressuposto do início rápido de terapêutica, como por exemplo na infeção aguda por VIH, há algumas </a:t>
            </a:r>
            <a:r>
              <a:rPr lang="pt-PT" b="0" i="0" noProof="0" dirty="0" err="1">
                <a:solidFill>
                  <a:srgbClr val="656565"/>
                </a:solidFill>
                <a:effectLst/>
                <a:latin typeface="Open Sans" panose="020B0606030504020204" pitchFamily="34" charset="0"/>
              </a:rPr>
              <a:t>consideracões</a:t>
            </a:r>
            <a:r>
              <a:rPr lang="pt-PT" b="0" i="0" noProof="0" dirty="0">
                <a:solidFill>
                  <a:srgbClr val="656565"/>
                </a:solidFill>
                <a:effectLst/>
                <a:latin typeface="Open Sans" panose="020B0606030504020204" pitchFamily="34" charset="0"/>
              </a:rPr>
              <a:t> importantes a ter em conta na seleção do esquema, uma vez que  pode não se dispor de todos os dados </a:t>
            </a:r>
            <a:r>
              <a:rPr lang="pt-PT" b="0" i="0" noProof="0" dirty="0" err="1">
                <a:solidFill>
                  <a:srgbClr val="656565"/>
                </a:solidFill>
                <a:effectLst/>
                <a:latin typeface="Open Sans" panose="020B0606030504020204" pitchFamily="34" charset="0"/>
              </a:rPr>
              <a:t>analiticos</a:t>
            </a:r>
            <a:r>
              <a:rPr lang="pt-PT" b="0" i="0" noProof="0" dirty="0">
                <a:solidFill>
                  <a:srgbClr val="656565"/>
                </a:solidFill>
                <a:effectLst/>
                <a:latin typeface="Open Sans" panose="020B0606030504020204" pitchFamily="34" charset="0"/>
              </a:rPr>
              <a:t>, nomeadamente o teste de resistências. Pelo que, existem alguns fármacos ou esquemas a serem evitados, dando </a:t>
            </a:r>
            <a:r>
              <a:rPr lang="pt-PT" b="0" i="0" noProof="0" dirty="0" err="1">
                <a:solidFill>
                  <a:srgbClr val="656565"/>
                </a:solidFill>
                <a:effectLst/>
                <a:latin typeface="Open Sans" panose="020B0606030504020204" pitchFamily="34" charset="0"/>
              </a:rPr>
              <a:t>preferencia</a:t>
            </a:r>
            <a:r>
              <a:rPr lang="pt-PT" b="0" i="0" noProof="0" dirty="0">
                <a:solidFill>
                  <a:srgbClr val="656565"/>
                </a:solidFill>
                <a:effectLst/>
                <a:latin typeface="Open Sans" panose="020B0606030504020204" pitchFamily="34" charset="0"/>
              </a:rPr>
              <a:t> à terapêutica tripla baseada em inibidor da </a:t>
            </a:r>
            <a:r>
              <a:rPr lang="pt-PT" b="0" i="0" noProof="0" dirty="0" err="1">
                <a:solidFill>
                  <a:srgbClr val="656565"/>
                </a:solidFill>
                <a:effectLst/>
                <a:latin typeface="Open Sans" panose="020B0606030504020204" pitchFamily="34" charset="0"/>
              </a:rPr>
              <a:t>integrase</a:t>
            </a:r>
            <a:r>
              <a:rPr lang="pt-PT" b="0" i="0" noProof="0" dirty="0">
                <a:solidFill>
                  <a:srgbClr val="656565"/>
                </a:solidFill>
                <a:effectLst/>
                <a:latin typeface="Open Sans" panose="020B0606030504020204" pitchFamily="34" charset="0"/>
              </a:rPr>
              <a:t> ou inibidor da </a:t>
            </a:r>
            <a:r>
              <a:rPr lang="pt-PT" b="0" i="0" noProof="0" dirty="0" err="1">
                <a:solidFill>
                  <a:srgbClr val="656565"/>
                </a:solidFill>
                <a:effectLst/>
                <a:latin typeface="Open Sans" panose="020B0606030504020204" pitchFamily="34" charset="0"/>
              </a:rPr>
              <a:t>protease</a:t>
            </a:r>
            <a:r>
              <a:rPr lang="pt-PT" b="0" i="0" noProof="0" dirty="0">
                <a:solidFill>
                  <a:srgbClr val="656565"/>
                </a:solidFill>
                <a:effectLst/>
                <a:latin typeface="Open Sans" panose="020B0606030504020204" pitchFamily="34" charset="0"/>
              </a:rPr>
              <a:t>, pela sua elevada barreira genética.  </a:t>
            </a:r>
          </a:p>
          <a:p>
            <a:endParaRPr lang="pt-PT" dirty="0"/>
          </a:p>
        </p:txBody>
      </p:sp>
      <p:sp>
        <p:nvSpPr>
          <p:cNvPr id="4" name="Marcador de Posição do Número do Diapositivo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75976-A65A-5A45-9DF0-3DFC20E0257E}"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75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Relativamente à mudança de terapêutica, pode acontecer por dois grandes motivos:</a:t>
            </a:r>
          </a:p>
          <a:p>
            <a:pPr marL="171450" indent="-171450">
              <a:buFontTx/>
              <a:buChar char="-"/>
            </a:pPr>
            <a:r>
              <a:rPr lang="pt-PT" dirty="0"/>
              <a:t>Em situação de falência virológica: após confirmação da situação, sendo uma absoluta necessidade; </a:t>
            </a:r>
          </a:p>
          <a:p>
            <a:pPr marL="171450" indent="-171450">
              <a:buFontTx/>
              <a:buChar char="-"/>
            </a:pPr>
            <a:r>
              <a:rPr lang="pt-PT" dirty="0"/>
              <a:t>No cenário de supressão virológica sustentada (são vários os motivos que podem conduzir à mudança): toxicidade documentada, para prevenir toxicidade a longo prazo, para evitar interações medicamentosas, por planeamento de gravidez, por gestão de </a:t>
            </a:r>
            <a:r>
              <a:rPr lang="pt-PT" dirty="0" err="1"/>
              <a:t>comorbilidades</a:t>
            </a:r>
            <a:r>
              <a:rPr lang="pt-PT" dirty="0"/>
              <a:t>, para proteção contra a hepatite B (infeção ou reativação), para intensificação do esquema ou por redução de custos. </a:t>
            </a:r>
          </a:p>
          <a:p>
            <a:pPr marL="171450" indent="-171450">
              <a:buFontTx/>
              <a:buChar char="-"/>
            </a:pPr>
            <a:endParaRPr lang="pt-PT" dirty="0"/>
          </a:p>
          <a:p>
            <a:pPr marL="171450" indent="-171450">
              <a:buFontTx/>
              <a:buChar char="-"/>
            </a:pPr>
            <a:r>
              <a:rPr lang="pt-PT" dirty="0"/>
              <a:t>A seleção do novo esquema terapêutico terá que responder às exigências colocadas pelo motivo de mudança. </a:t>
            </a:r>
          </a:p>
          <a:p>
            <a:pPr marL="171450" lvl="0" indent="-171450">
              <a:buFontTx/>
              <a:buChar char="-"/>
            </a:pPr>
            <a:r>
              <a:rPr lang="pt-PT" dirty="0"/>
              <a:t>Na falência virológica a complexidade e exigência, por norma, são maiores e é crucial o conhecimento de todo o histórico terapêutico e de resistências. </a:t>
            </a:r>
          </a:p>
          <a:p>
            <a:pPr marL="171450" lvl="0" indent="-171450">
              <a:buFontTx/>
              <a:buChar char="-"/>
            </a:pPr>
            <a:r>
              <a:rPr lang="pt-PT" dirty="0"/>
              <a:t>A alteração de terapêutica em situação de supressão virológica tem como princípio garantir que esta condição seja mantida. Alterações para fármacos da mesma classe ou de outras classes, com idêntica potência e barreira genética, são por norma virologicamente seguros. </a:t>
            </a: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8376-E85D-4787-B95A-66E10E6A05C8}"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291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PT" altLang="en-US" sz="800" b="0" i="0" u="none" strike="noStrike" kern="1200" cap="none" spc="0" normalizeH="0" baseline="0" noProof="0" dirty="0">
                <a:ln>
                  <a:noFill/>
                </a:ln>
                <a:solidFill>
                  <a:srgbClr val="54565B"/>
                </a:solidFill>
                <a:effectLst/>
                <a:uLnTx/>
                <a:uFillTx/>
                <a:latin typeface="Arial" charset="0"/>
                <a:ea typeface="+mn-ea"/>
                <a:cs typeface="Arial" panose="020B0604020202020204" pitchFamily="34" charset="0"/>
              </a:rPr>
              <a:t>Nesta tabela reúnem-se os ensaios que avaliaram a alteração terapêutica em doentes em supressão virológica, para esquemas de comprimido único.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pt-PT" altLang="en-US" sz="800" b="0" i="0" u="none" strike="noStrike" kern="1200" cap="none" spc="0" normalizeH="0" baseline="0" noProof="0" dirty="0">
                <a:ln>
                  <a:noFill/>
                </a:ln>
                <a:solidFill>
                  <a:srgbClr val="54565B"/>
                </a:solidFill>
                <a:effectLst/>
                <a:uLnTx/>
                <a:uFillTx/>
                <a:latin typeface="Arial" charset="0"/>
                <a:ea typeface="+mn-ea"/>
                <a:cs typeface="Arial" panose="020B0604020202020204" pitchFamily="34" charset="0"/>
              </a:rPr>
              <a:t>Todos os esquemas contemplados, atualmente, em 1ª linha para doentes </a:t>
            </a:r>
            <a:r>
              <a:rPr kumimoji="0" lang="pt-PT" altLang="en-US" sz="800" b="0" i="1" u="none" strike="noStrike" kern="1200" cap="none" spc="0" normalizeH="0" baseline="0" noProof="0" dirty="0">
                <a:ln>
                  <a:noFill/>
                </a:ln>
                <a:solidFill>
                  <a:srgbClr val="54565B"/>
                </a:solidFill>
                <a:effectLst/>
                <a:uLnTx/>
                <a:uFillTx/>
                <a:latin typeface="Arial" charset="0"/>
                <a:ea typeface="+mn-ea"/>
                <a:cs typeface="Arial" panose="020B0604020202020204" pitchFamily="34" charset="0"/>
              </a:rPr>
              <a:t>naïve</a:t>
            </a:r>
            <a:r>
              <a:rPr kumimoji="0" lang="pt-PT" altLang="en-US" sz="800" b="0" i="0" u="none" strike="noStrike" kern="1200" cap="none" spc="0" normalizeH="0" baseline="0" noProof="0" dirty="0">
                <a:ln>
                  <a:noFill/>
                </a:ln>
                <a:solidFill>
                  <a:srgbClr val="54565B"/>
                </a:solidFill>
                <a:effectLst/>
                <a:uLnTx/>
                <a:uFillTx/>
                <a:latin typeface="Arial" charset="0"/>
                <a:ea typeface="+mn-ea"/>
                <a:cs typeface="Arial" panose="020B0604020202020204" pitchFamily="34" charset="0"/>
              </a:rPr>
              <a:t>, podem ser também estratégias  adequadas em situação de mudança terapêutica. Mais uma vez, a par dos esquemas de terapêutica tripla encontram-se também opções de </a:t>
            </a:r>
            <a:r>
              <a:rPr kumimoji="0" lang="pt-PT" altLang="en-US" sz="800" b="0" i="0" u="none" strike="noStrike" kern="1200" cap="none" spc="0" normalizeH="0" baseline="0" noProof="0" dirty="0" err="1">
                <a:ln>
                  <a:noFill/>
                </a:ln>
                <a:solidFill>
                  <a:srgbClr val="54565B"/>
                </a:solidFill>
                <a:effectLst/>
                <a:uLnTx/>
                <a:uFillTx/>
                <a:latin typeface="Arial" charset="0"/>
                <a:ea typeface="+mn-ea"/>
                <a:cs typeface="Arial" panose="020B0604020202020204" pitchFamily="34" charset="0"/>
              </a:rPr>
              <a:t>biterapia</a:t>
            </a:r>
            <a:r>
              <a:rPr kumimoji="0" lang="pt-PT" altLang="en-US" sz="800" b="0" i="0" u="none" strike="noStrike" kern="1200" cap="none" spc="0" normalizeH="0" baseline="0" noProof="0" dirty="0">
                <a:ln>
                  <a:noFill/>
                </a:ln>
                <a:solidFill>
                  <a:srgbClr val="54565B"/>
                </a:solidFill>
                <a:effectLst/>
                <a:uLnTx/>
                <a:uFillTx/>
                <a:latin typeface="Arial"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altLang="en-US" sz="800" b="0" i="1" u="none" strike="noStrike" kern="1200" cap="none" spc="0" normalizeH="0" baseline="0" noProof="0" dirty="0">
              <a:ln>
                <a:noFill/>
              </a:ln>
              <a:solidFill>
                <a:srgbClr val="54565B"/>
              </a:solidFill>
              <a:effectLst/>
              <a:uLnTx/>
              <a:uFillTx/>
              <a:latin typeface="Arial"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altLang="en-US" sz="800" b="0" i="1" u="none" strike="noStrike" kern="1200" cap="none" spc="0" normalizeH="0" baseline="0" noProof="0" dirty="0">
              <a:ln>
                <a:noFill/>
              </a:ln>
              <a:solidFill>
                <a:srgbClr val="54565B"/>
              </a:solidFill>
              <a:effectLst/>
              <a:uLnTx/>
              <a:uFillTx/>
              <a:latin typeface="Arial"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AD499E-5138-4B48-9323-C6BC318047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226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511175"/>
            <a:ext cx="5641975" cy="3173413"/>
          </a:xfrm>
        </p:spPr>
      </p:sp>
      <p:sp>
        <p:nvSpPr>
          <p:cNvPr id="3" name="Notes Placeholder 2"/>
          <p:cNvSpPr>
            <a:spLocks noGrp="1"/>
          </p:cNvSpPr>
          <p:nvPr>
            <p:ph type="body" idx="1"/>
          </p:nvPr>
        </p:nvSpPr>
        <p:spPr>
          <a:xfrm>
            <a:off x="338666" y="3685128"/>
            <a:ext cx="6640576" cy="55863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Roboto" panose="02000000000000000000" pitchFamily="2" charset="0"/>
              </a:rPr>
              <a:t>Por último, a TARV enquanto prevenção.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Roboto" panose="02000000000000000000" pitchFamily="2" charset="0"/>
              </a:rPr>
              <a:t>A TARV efetiva ao reduzir a </a:t>
            </a:r>
            <a:r>
              <a:rPr lang="pt-PT" b="0" i="0" noProof="0" dirty="0" err="1">
                <a:solidFill>
                  <a:srgbClr val="000000"/>
                </a:solidFill>
                <a:effectLst/>
                <a:latin typeface="Roboto" panose="02000000000000000000" pitchFamily="2" charset="0"/>
              </a:rPr>
              <a:t>virémia</a:t>
            </a:r>
            <a:r>
              <a:rPr lang="pt-PT" b="0" i="0" noProof="0" dirty="0">
                <a:solidFill>
                  <a:srgbClr val="000000"/>
                </a:solidFill>
                <a:effectLst/>
                <a:latin typeface="Roboto" panose="02000000000000000000" pitchFamily="2" charset="0"/>
              </a:rPr>
              <a:t> do VIH, para além dos benefícios diretos para o indivíduo infetado tem também impacto do ponto de vista da saúde pública, ao diminuir o risco de transmissão do VIH aos parceiros sexuais e prevenir a transmissão perinatal. </a:t>
            </a:r>
          </a:p>
          <a:p>
            <a:r>
              <a:rPr lang="pt-PT" sz="1200" noProof="0" dirty="0"/>
              <a:t>São múltiplos os estudos (randomizados, observacionais) que sustentam o  conceito “indetetável é equivalente a intransmissível”, naqueles doentes sob TARV há pelo menos 6 meses e que mantêm a carga vírica inferior </a:t>
            </a:r>
            <a:r>
              <a:rPr lang="pt-PT" sz="1200" b="0" noProof="0" dirty="0"/>
              <a:t>às 200 </a:t>
            </a:r>
            <a:r>
              <a:rPr lang="pt-PT" sz="1200" b="0" noProof="0" dirty="0" err="1"/>
              <a:t>cp</a:t>
            </a:r>
            <a:r>
              <a:rPr lang="pt-PT" sz="1200" b="0" noProof="0" dirty="0"/>
              <a:t>/ml, no risco de transmissão da infeção por via sexual. </a:t>
            </a:r>
          </a:p>
          <a:p>
            <a:r>
              <a:rPr lang="pt-PT" b="0" i="0" noProof="0" dirty="0">
                <a:solidFill>
                  <a:srgbClr val="656565"/>
                </a:solidFill>
                <a:effectLst/>
                <a:latin typeface="Open Sans" panose="020B0606030504020204" pitchFamily="34" charset="0"/>
              </a:rPr>
              <a:t>Este é um aspeto com claro impacto na redução do estigma ligado à infeção. </a:t>
            </a:r>
          </a:p>
          <a:p>
            <a:r>
              <a:rPr lang="en-US" sz="1200" dirty="0"/>
              <a:t> </a:t>
            </a:r>
          </a:p>
        </p:txBody>
      </p:sp>
      <p:sp>
        <p:nvSpPr>
          <p:cNvPr id="4" name="Slide Number Placeholder 3"/>
          <p:cNvSpPr>
            <a:spLocks noGrp="1"/>
          </p:cNvSpPr>
          <p:nvPr>
            <p:ph type="sldNum" sz="quarter" idx="10"/>
          </p:nvPr>
        </p:nvSpPr>
        <p:spPr>
          <a:xfrm>
            <a:off x="4235668" y="9271465"/>
            <a:ext cx="3240362" cy="488061"/>
          </a:xfrm>
        </p:spPr>
        <p:txBody>
          <a:bodyPr/>
          <a:lstStyle/>
          <a:p>
            <a:pPr marL="0" marR="0" lvl="0" indent="0" algn="r" defTabSz="1175158" rtl="0" eaLnBrk="1" fontAlgn="auto" latinLnBrk="0" hangingPunct="1">
              <a:lnSpc>
                <a:spcPct val="100000"/>
              </a:lnSpc>
              <a:spcBef>
                <a:spcPts val="0"/>
              </a:spcBef>
              <a:spcAft>
                <a:spcPts val="0"/>
              </a:spcAft>
              <a:buClrTx/>
              <a:buSzTx/>
              <a:buFontTx/>
              <a:buNone/>
              <a:tabLst/>
              <a:defRPr/>
            </a:pPr>
            <a:fld id="{04E6EFE9-E351-4697-BEBF-C3D45C4F1D91}" type="slidenum">
              <a:rPr kumimoji="0" lang="en-US" sz="1200" b="0" i="0" u="none" strike="noStrike" kern="1200" cap="none" spc="0" normalizeH="0" baseline="0" noProof="0">
                <a:ln>
                  <a:noFill/>
                </a:ln>
                <a:solidFill>
                  <a:prstClr val="black"/>
                </a:solidFill>
                <a:effectLst/>
                <a:uLnTx/>
                <a:uFillTx/>
                <a:latin typeface="Arial"/>
                <a:ea typeface="+mn-ea"/>
                <a:cs typeface="+mn-cs"/>
              </a:rPr>
              <a:pPr marL="0" marR="0" lvl="0" indent="0" algn="r" defTabSz="117515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56809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início de TARV na infeção aguda por VIH deve ser o mais precoce possível.</a:t>
            </a:r>
          </a:p>
          <a:p>
            <a:r>
              <a:rPr lang="pt-PT" dirty="0"/>
              <a:t>Tem como objetivo acelerar resolução de sintomas do síndrome retrovírico agudo, preservar a função imunológica e reduzir a progressão de doença, diminuir o reservatório latente do VIH, bem como prevenir a transmissão de VIH.</a:t>
            </a:r>
          </a:p>
          <a:p>
            <a:r>
              <a:rPr lang="pt-PT" dirty="0"/>
              <a:t>Deste modo, o início de TARV nesta situação clínica deve ser rápido, selecionando-se regimes que dispensem caracterização complementar (p.e. </a:t>
            </a:r>
            <a:r>
              <a:rPr lang="pt-PT" dirty="0" err="1"/>
              <a:t>AgHBs</a:t>
            </a:r>
            <a:r>
              <a:rPr lang="pt-PT" dirty="0"/>
              <a:t>, HLA B*5701), bem como testes de resistência aos </a:t>
            </a:r>
            <a:r>
              <a:rPr lang="pt-PT" dirty="0" err="1"/>
              <a:t>antirretrovíricos</a:t>
            </a:r>
            <a:r>
              <a:rPr lang="pt-PT" dirty="0"/>
              <a:t> no imediato.</a:t>
            </a:r>
          </a:p>
          <a:p>
            <a:r>
              <a:rPr lang="pt-PT" dirty="0"/>
              <a:t>Assim, são preferenciais regimes com elevada potência, elevada barreira genética e baixa taxa de resistência transmitida. </a:t>
            </a:r>
          </a:p>
          <a:p>
            <a:r>
              <a:rPr lang="pt-PT" dirty="0"/>
              <a:t>Deste modo, são preferenciais regimes triplos baseados em </a:t>
            </a:r>
            <a:r>
              <a:rPr lang="pt-PT" dirty="0" err="1"/>
              <a:t>bictegravir</a:t>
            </a:r>
            <a:r>
              <a:rPr lang="pt-PT" dirty="0"/>
              <a:t>, </a:t>
            </a:r>
            <a:r>
              <a:rPr lang="pt-PT" dirty="0" err="1"/>
              <a:t>dolutegravir</a:t>
            </a:r>
            <a:r>
              <a:rPr lang="pt-PT" dirty="0"/>
              <a:t> ou </a:t>
            </a:r>
            <a:r>
              <a:rPr lang="pt-PT" dirty="0" err="1"/>
              <a:t>darunavir</a:t>
            </a:r>
            <a:r>
              <a:rPr lang="pt-PT" dirty="0"/>
              <a:t> potenciado.</a:t>
            </a:r>
          </a:p>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88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900"/>
              </a:lnSpc>
              <a:spcBef>
                <a:spcPts val="0"/>
              </a:spcBef>
              <a:spcAft>
                <a:spcPts val="300"/>
              </a:spcAft>
              <a:buClrTx/>
              <a:buSzTx/>
              <a:buFont typeface="Arial" panose="020B0604020202020204" pitchFamily="34" charset="0"/>
              <a:buNone/>
              <a:tabLst/>
              <a:defRPr/>
            </a:pPr>
            <a:r>
              <a:rPr lang="pt-PT" sz="1200" b="0" i="0" u="none" strike="noStrike" kern="1200" baseline="0" dirty="0">
                <a:solidFill>
                  <a:schemeClr val="tx1"/>
                </a:solidFill>
              </a:rPr>
              <a:t>Dada a baixa prevalência de resistência clinicamente relevante aos </a:t>
            </a:r>
            <a:r>
              <a:rPr lang="pt-PT" sz="1200" b="0" i="0" u="none" strike="noStrike" kern="1200" baseline="0" dirty="0" err="1">
                <a:solidFill>
                  <a:schemeClr val="tx1"/>
                </a:solidFill>
              </a:rPr>
              <a:t>INSTIs</a:t>
            </a:r>
            <a:r>
              <a:rPr lang="pt-PT" sz="1200" b="0" i="0" u="none" strike="noStrike" kern="1200" baseline="0" dirty="0">
                <a:solidFill>
                  <a:schemeClr val="tx1"/>
                </a:solidFill>
              </a:rPr>
              <a:t> de segunda geração e aos </a:t>
            </a:r>
            <a:r>
              <a:rPr lang="pt-PT" sz="1200" b="0" i="0" u="none" strike="noStrike" kern="1200" baseline="0" dirty="0" err="1">
                <a:solidFill>
                  <a:schemeClr val="tx1"/>
                </a:solidFill>
              </a:rPr>
              <a:t>INTRs</a:t>
            </a:r>
            <a:r>
              <a:rPr lang="pt-PT" sz="1200" b="0" i="0" u="none" strike="noStrike" kern="1200" baseline="0" dirty="0">
                <a:solidFill>
                  <a:schemeClr val="tx1"/>
                </a:solidFill>
              </a:rPr>
              <a:t> de primeira linha nos anos de 2018-2021, é muito improvável que uma PVVIH recém-diagnosticada nos países </a:t>
            </a:r>
            <a:r>
              <a:rPr lang="pt-PT" sz="1200" b="0" i="0" u="none" strike="noStrike" kern="1200" baseline="0" dirty="0" err="1">
                <a:solidFill>
                  <a:schemeClr val="tx1"/>
                </a:solidFill>
              </a:rPr>
              <a:t>MeditRes</a:t>
            </a:r>
            <a:r>
              <a:rPr lang="pt-PT" sz="1200" b="0" i="0" u="none" strike="noStrike" kern="1200" baseline="0" dirty="0">
                <a:solidFill>
                  <a:schemeClr val="tx1"/>
                </a:solidFill>
              </a:rPr>
              <a:t> (França, Grécia, Itália, Portugal e Espanha) apresente resistência transmitida a um regime de primeira linha baseado em </a:t>
            </a:r>
            <a:r>
              <a:rPr lang="pt-PT" sz="1200" b="0" i="0" u="none" strike="noStrike" kern="1200" baseline="0" dirty="0" err="1">
                <a:solidFill>
                  <a:schemeClr val="tx1"/>
                </a:solidFill>
              </a:rPr>
              <a:t>INSTIs</a:t>
            </a:r>
            <a:r>
              <a:rPr lang="pt-PT" sz="1200" b="0" i="0" u="none" strike="noStrike" kern="1200" baseline="0" dirty="0">
                <a:solidFill>
                  <a:schemeClr val="tx1"/>
                </a:solidFill>
              </a:rPr>
              <a:t> de segunda geração (BIC, DTG). </a:t>
            </a:r>
            <a:r>
              <a:rPr lang="pt-PT" sz="1200" b="0" i="0" u="none" strike="noStrike" kern="1200" baseline="0" dirty="0" err="1">
                <a:solidFill>
                  <a:schemeClr val="tx1"/>
                </a:solidFill>
              </a:rPr>
              <a:t>Bictegravir</a:t>
            </a:r>
            <a:r>
              <a:rPr lang="pt-PT" sz="1200" b="0" i="0" u="none" strike="noStrike" kern="1200" baseline="0" dirty="0">
                <a:solidFill>
                  <a:schemeClr val="tx1"/>
                </a:solidFill>
              </a:rPr>
              <a:t> e </a:t>
            </a:r>
            <a:r>
              <a:rPr lang="pt-PT" sz="1200" b="0" i="0" u="none" strike="noStrike" kern="1200" baseline="0" dirty="0" err="1">
                <a:solidFill>
                  <a:schemeClr val="tx1"/>
                </a:solidFill>
              </a:rPr>
              <a:t>Dolutegravir</a:t>
            </a:r>
            <a:r>
              <a:rPr lang="pt-PT" sz="1200" b="0" i="0" u="none" strike="noStrike" kern="1200" baseline="0" dirty="0">
                <a:solidFill>
                  <a:schemeClr val="tx1"/>
                </a:solidFill>
              </a:rPr>
              <a:t> apresentam a menor prevalência de resistência clinicamente relevante</a:t>
            </a:r>
            <a:endParaRPr lang="en-US" sz="1200" b="1" dirty="0"/>
          </a:p>
          <a:p>
            <a:endParaRPr lang="en-GB" dirty="0"/>
          </a:p>
        </p:txBody>
      </p:sp>
      <p:sp>
        <p:nvSpPr>
          <p:cNvPr id="4" name="Slide Number Placeholder 3"/>
          <p:cNvSpPr>
            <a:spLocks noGrp="1"/>
          </p:cNvSpPr>
          <p:nvPr>
            <p:ph type="sldNum" sz="quarter" idx="5"/>
          </p:nvPr>
        </p:nvSpPr>
        <p:spPr/>
        <p:txBody>
          <a:bodyPr/>
          <a:lstStyle/>
          <a:p>
            <a:fld id="{45426078-1CE7-4363-8ECE-C17C94A9CF11}" type="slidenum">
              <a:rPr lang="en-GB" smtClean="0"/>
              <a:t>28</a:t>
            </a:fld>
            <a:endParaRPr lang="en-GB" dirty="0"/>
          </a:p>
        </p:txBody>
      </p:sp>
    </p:spTree>
    <p:extLst>
      <p:ext uri="{BB962C8B-B14F-4D97-AF65-F5344CB8AC3E}">
        <p14:creationId xmlns:p14="http://schemas.microsoft.com/office/powerpoint/2010/main" val="615387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Existem poucos estudos sobre avaliação de regimes na infeção aguda por VIH.</a:t>
            </a:r>
          </a:p>
          <a:p>
            <a:r>
              <a:rPr lang="pt-PT" dirty="0"/>
              <a:t>No entanto, e à semelhança da infeção crónica, os inibidores da integrasse estão associados a uma descida mais rápida da </a:t>
            </a:r>
            <a:r>
              <a:rPr lang="pt-PT" dirty="0" err="1"/>
              <a:t>virémia</a:t>
            </a:r>
            <a:r>
              <a:rPr lang="pt-PT" dirty="0"/>
              <a:t> de VIH, bem como recuperação mais precoce dos CD4, apesar deste efeito não ser evidente às 48 semanas após o início de tratamento.</a:t>
            </a:r>
          </a:p>
          <a:p>
            <a:r>
              <a:rPr lang="pt-PT" dirty="0"/>
              <a:t>Considerando a elevada </a:t>
            </a:r>
            <a:r>
              <a:rPr lang="pt-PT" dirty="0" err="1"/>
              <a:t>virémia</a:t>
            </a:r>
            <a:r>
              <a:rPr lang="pt-PT" dirty="0"/>
              <a:t> presente na infeção aguda do VIH, com risco aumentado de transmissibilidade em populações de maior risco, deverão ser preferenciais regimes baseados em inibidores da </a:t>
            </a:r>
            <a:r>
              <a:rPr lang="pt-PT" dirty="0" err="1"/>
              <a:t>integrase</a:t>
            </a:r>
            <a:r>
              <a:rPr lang="pt-PT" dirty="0"/>
              <a:t>.</a:t>
            </a: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293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Um dos fatores associados a falência virológica é a </a:t>
            </a:r>
            <a:r>
              <a:rPr lang="pt-PT" dirty="0" err="1"/>
              <a:t>virémia</a:t>
            </a:r>
            <a:r>
              <a:rPr lang="pt-PT" dirty="0"/>
              <a:t> elevada (nomeadamente superior a 100 000 c/ml). Devido à menor potência e barreira genética, o risco de falência virológica é superior quando regimes baseados em ABC ou RPV são utilizados em pessoas com </a:t>
            </a:r>
            <a:r>
              <a:rPr lang="pt-PT" dirty="0" err="1"/>
              <a:t>virémia</a:t>
            </a:r>
            <a:r>
              <a:rPr lang="pt-PT" dirty="0"/>
              <a:t> basal superior a 100 000 c/ml, pelo que estes fármacos não devem ser utilizados nestas situações.</a:t>
            </a: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756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No entanto, e segundo o reportado nos diferentes ensaios clínicos, os principais regimes recomendados, em particular baseados em DRV, DTG e BIC, mantêm elevada eficácia em pessoas com </a:t>
            </a:r>
            <a:r>
              <a:rPr lang="pt-PT" dirty="0" err="1"/>
              <a:t>virémia</a:t>
            </a:r>
            <a:r>
              <a:rPr lang="pt-PT" dirty="0"/>
              <a:t> basal acima das 100 000 c/ml.</a:t>
            </a: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5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eficácia está longe de ser o único determinante do sucesso terapêutica, sendo antes uma das variáveis incluídas nesta definição.  </a:t>
            </a:r>
          </a:p>
          <a:p>
            <a:endParaRPr lang="pt-PT" dirty="0"/>
          </a:p>
        </p:txBody>
      </p:sp>
      <p:sp>
        <p:nvSpPr>
          <p:cNvPr id="4" name="Slide Number Placeholder 3"/>
          <p:cNvSpPr>
            <a:spLocks noGrp="1"/>
          </p:cNvSpPr>
          <p:nvPr>
            <p:ph type="sldNum" sz="quarter" idx="5"/>
          </p:nvPr>
        </p:nvSpPr>
        <p:spPr/>
        <p:txBody>
          <a:bodyPr/>
          <a:lstStyle/>
          <a:p>
            <a:fld id="{19C812AA-9EE3-4233-8053-7747DAF4B371}" type="slidenum">
              <a:rPr lang="pt-PT" smtClean="0"/>
              <a:t>4</a:t>
            </a:fld>
            <a:endParaRPr lang="pt-PT"/>
          </a:p>
        </p:txBody>
      </p:sp>
    </p:spTree>
    <p:extLst>
      <p:ext uri="{BB962C8B-B14F-4D97-AF65-F5344CB8AC3E}">
        <p14:creationId xmlns:p14="http://schemas.microsoft.com/office/powerpoint/2010/main" val="603788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Na infeção crónica por VIH há uma depleção progressiva dos CD4, com risco aumentado de patologias oportunistas, sendo este risco muito aumentado quando a contagem de CD4 é inferior a 200 cel./</a:t>
            </a:r>
            <a:r>
              <a:rPr lang="pt-PT" sz="1200" dirty="0"/>
              <a:t>µl</a:t>
            </a:r>
            <a:r>
              <a:rPr lang="pt-PT" dirty="0"/>
              <a:t>. Deste modo, é fundamental, a seleção de um regime terapêutico de elevada eficácia.</a:t>
            </a:r>
          </a:p>
          <a:p>
            <a:r>
              <a:rPr lang="pt-PT" dirty="0"/>
              <a:t>Uma vez mais, não devem ser utilizados regimes baseados em RPV. Além disso, o regime de </a:t>
            </a:r>
            <a:r>
              <a:rPr lang="pt-PT" dirty="0" err="1"/>
              <a:t>biterapia</a:t>
            </a:r>
            <a:r>
              <a:rPr lang="pt-PT" dirty="0"/>
              <a:t> com 3TC+DTG demonstrou menor eficácia nas pessoas com CD4 inferiores a 200 cel./</a:t>
            </a:r>
            <a:r>
              <a:rPr lang="pt-PT" sz="1200" dirty="0"/>
              <a:t>µ</a:t>
            </a:r>
            <a:r>
              <a:rPr lang="pt-PT" sz="1200" dirty="0" err="1"/>
              <a:t>l</a:t>
            </a:r>
            <a:r>
              <a:rPr lang="pt-PT" dirty="0" err="1"/>
              <a:t>l</a:t>
            </a:r>
            <a:r>
              <a:rPr lang="pt-PT" dirty="0"/>
              <a:t>.</a:t>
            </a: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14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De modo a garantir o sucesso terapêutico nas pessoas com doença avançada, devem ser preferenciais regimes baseados em inibidores da </a:t>
            </a:r>
            <a:r>
              <a:rPr lang="pt-PT" dirty="0" err="1"/>
              <a:t>integrase</a:t>
            </a:r>
            <a:r>
              <a:rPr lang="pt-PT" dirty="0"/>
              <a:t>, uma vez que são regimes que induzem uma supressão virológica rápida, estando também associados a menor taxa de descontinuação de tratamento.</a:t>
            </a: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91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81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emergência de resistências durante o tratamento depende da barreira genética de um fármaco. O </a:t>
            </a:r>
            <a:r>
              <a:rPr lang="pt-PT" dirty="0" err="1"/>
              <a:t>darunavir</a:t>
            </a:r>
            <a:r>
              <a:rPr lang="pt-PT" dirty="0"/>
              <a:t> potenciado, e os inibidores da </a:t>
            </a:r>
            <a:r>
              <a:rPr lang="pt-PT" dirty="0" err="1"/>
              <a:t>integrase</a:t>
            </a:r>
            <a:r>
              <a:rPr lang="pt-PT" dirty="0"/>
              <a:t> mais recentes (DTG, BIC) não demonstraram emergência de resistência às 48 semanas de tratamento, pelo que devem ser preferenciais quando a adesão do doente ao tratamento é </a:t>
            </a:r>
            <a:r>
              <a:rPr lang="pt-PT" dirty="0" err="1"/>
              <a:t>sub-ótima</a:t>
            </a:r>
            <a:r>
              <a:rPr lang="pt-PT" dirty="0"/>
              <a:t>.</a:t>
            </a: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AFFE1-BBE3-7D48-9796-BEA4B75FCD40}"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370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19C812AA-9EE3-4233-8053-7747DAF4B371}" type="slidenum">
              <a:rPr lang="pt-PT" smtClean="0"/>
              <a:t>42</a:t>
            </a:fld>
            <a:endParaRPr lang="pt-PT"/>
          </a:p>
        </p:txBody>
      </p:sp>
    </p:spTree>
    <p:extLst>
      <p:ext uri="{BB962C8B-B14F-4D97-AF65-F5344CB8AC3E}">
        <p14:creationId xmlns:p14="http://schemas.microsoft.com/office/powerpoint/2010/main" val="33293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Mais do que eficácia deve falar-se em efetividade e é fundamental distinguir estes dois conceitos. </a:t>
            </a:r>
          </a:p>
          <a:p>
            <a:r>
              <a:rPr lang="pt-PT" dirty="0"/>
              <a:t>A eficácia é avaliada em condições ótimas. Mas, aquilo que se pede a um fármaco ou esquema de fármacos, a serem usados na prática clínica, é efetividade: o seu verdadeiro desempenho em situação de vida real.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5</a:t>
            </a:fld>
            <a:endParaRPr lang="pt-PT"/>
          </a:p>
        </p:txBody>
      </p:sp>
    </p:spTree>
    <p:extLst>
      <p:ext uri="{BB962C8B-B14F-4D97-AF65-F5344CB8AC3E}">
        <p14:creationId xmlns:p14="http://schemas.microsoft.com/office/powerpoint/2010/main" val="220217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Source Sans Pro" panose="020B0503030403020204" pitchFamily="34" charset="0"/>
              </a:rPr>
              <a:t>O objetivo primário da TARV é prevenir a morbilidade e mortalidade associadas à infeção por VIH. </a:t>
            </a:r>
            <a:endParaRPr lang="pt-PT" b="0" i="0" noProof="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Roboto" panose="02000000000000000000" pitchFamily="2" charset="0"/>
              </a:rPr>
              <a:t>Este objetivo é alcançado usando TARV efetiva, isto é: que permita</a:t>
            </a:r>
            <a:r>
              <a:rPr lang="pt-PT" b="1" i="0" noProof="0" dirty="0">
                <a:solidFill>
                  <a:srgbClr val="000000"/>
                </a:solidFill>
                <a:effectLst/>
                <a:latin typeface="Roboto" panose="02000000000000000000" pitchFamily="2" charset="0"/>
              </a:rPr>
              <a:t> alcançar </a:t>
            </a:r>
            <a:r>
              <a:rPr lang="pt-PT" b="0" i="0" noProof="0" dirty="0">
                <a:solidFill>
                  <a:srgbClr val="000000"/>
                </a:solidFill>
                <a:effectLst/>
                <a:latin typeface="Roboto" panose="02000000000000000000" pitchFamily="2" charset="0"/>
              </a:rPr>
              <a:t>e </a:t>
            </a:r>
            <a:r>
              <a:rPr lang="pt-PT" b="1" i="0" noProof="0" dirty="0">
                <a:solidFill>
                  <a:srgbClr val="000000"/>
                </a:solidFill>
                <a:effectLst/>
                <a:latin typeface="Roboto" panose="02000000000000000000" pitchFamily="2" charset="0"/>
              </a:rPr>
              <a:t>manter</a:t>
            </a:r>
            <a:r>
              <a:rPr lang="pt-PT" b="0" i="0" noProof="0" dirty="0">
                <a:solidFill>
                  <a:srgbClr val="000000"/>
                </a:solidFill>
                <a:effectLst/>
                <a:latin typeface="Roboto" panose="02000000000000000000" pitchFamily="2" charset="0"/>
              </a:rPr>
              <a:t> a supressão virológica  - ou seja, o ARN do VIH no plasma (carga viral) abaixo do limite de quantificação dos ensaios disponíveis comercialmente.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Roboto" panose="02000000000000000000" pitchFamily="2" charset="0"/>
              </a:rPr>
              <a:t>A supressão virológica sustentada melhora a função imunológica e a qualidade de vida geral do doente, reduzindo o risco de complicações definidoras e não definidoras de SIDA, prevenindo o risco de emergência de resistências  e permitindo que as pessoas com VIH vivam uma vida útil semelhante à de pessoas sem VIH.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Roboto" panose="02000000000000000000" pitchFamily="2" charset="0"/>
              </a:rPr>
              <a:t>Outro objetivo da TARV é reduzir o risco de transmissão aos parceiros sexuais e crianças nascidas de pessoas com a infeção. Níveis elevados de ARN do VIH no plasma são um fator de risco importante para a transmissão da infeção.  A TARV eficaz reduz a </a:t>
            </a:r>
            <a:r>
              <a:rPr lang="pt-PT" b="0" i="0" noProof="0" dirty="0" err="1">
                <a:solidFill>
                  <a:srgbClr val="000000"/>
                </a:solidFill>
                <a:effectLst/>
                <a:latin typeface="Roboto" panose="02000000000000000000" pitchFamily="2" charset="0"/>
              </a:rPr>
              <a:t>virémia</a:t>
            </a:r>
            <a:r>
              <a:rPr lang="pt-PT" b="0" i="0" noProof="0" dirty="0">
                <a:solidFill>
                  <a:srgbClr val="000000"/>
                </a:solidFill>
                <a:effectLst/>
                <a:latin typeface="Roboto" panose="02000000000000000000" pitchFamily="2" charset="0"/>
              </a:rPr>
              <a:t> e assim o risco de transmissão da infeção.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ource Sans Pro" panose="020B0503030403020204" pitchFamily="34" charset="0"/>
            </a:endParaRPr>
          </a:p>
          <a:p>
            <a:pPr marL="0" indent="0">
              <a:buNone/>
            </a:pPr>
            <a:endParaRPr lang="pt-PT" dirty="0"/>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6</a:t>
            </a:fld>
            <a:endParaRPr lang="pt-PT"/>
          </a:p>
        </p:txBody>
      </p:sp>
    </p:spTree>
    <p:extLst>
      <p:ext uri="{BB962C8B-B14F-4D97-AF65-F5344CB8AC3E}">
        <p14:creationId xmlns:p14="http://schemas.microsoft.com/office/powerpoint/2010/main" val="62100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Source Sans Pro" panose="020B0503030403020204" pitchFamily="34" charset="0"/>
              </a:rPr>
              <a:t>Com diferentes aspetos, a curto e a longo prazo, o objetivo da TARV é a supressão virológica.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Source Sans Pro" panose="020B0503030403020204" pitchFamily="34" charset="0"/>
              </a:rPr>
              <a:t>A resposta virológica à TARV é quantificável:  o nível de </a:t>
            </a:r>
            <a:r>
              <a:rPr lang="pt-PT" b="0" i="0" noProof="0" dirty="0" err="1">
                <a:solidFill>
                  <a:srgbClr val="000000"/>
                </a:solidFill>
                <a:effectLst/>
                <a:latin typeface="Source Sans Pro" panose="020B0503030403020204" pitchFamily="34" charset="0"/>
              </a:rPr>
              <a:t>virémia</a:t>
            </a:r>
            <a:r>
              <a:rPr lang="pt-PT" b="0" i="0" noProof="0" dirty="0">
                <a:solidFill>
                  <a:srgbClr val="000000"/>
                </a:solidFill>
                <a:effectLst/>
                <a:latin typeface="Source Sans Pro" panose="020B0503030403020204" pitchFamily="34" charset="0"/>
              </a:rPr>
              <a:t> de VIH pode ser medido através da quantificação do </a:t>
            </a:r>
            <a:r>
              <a:rPr lang="pt-PT" b="0" i="0" noProof="0" dirty="0">
                <a:solidFill>
                  <a:srgbClr val="000000"/>
                </a:solidFill>
                <a:effectLst/>
                <a:latin typeface="Roboto" panose="02000000000000000000" pitchFamily="2" charset="0"/>
              </a:rPr>
              <a:t>ARN de VIH no plasma  - a carga viral.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noProof="0" dirty="0">
                <a:solidFill>
                  <a:srgbClr val="000000"/>
                </a:solidFill>
                <a:effectLst/>
                <a:latin typeface="Roboto" panose="02000000000000000000" pitchFamily="2" charset="0"/>
              </a:rPr>
              <a:t>Há outros marcadores de avaliação de resposta à terapêutica, nomeadamente a contagem de células linfócitos T CD4+, para avaliar a função imunológica</a:t>
            </a:r>
            <a:r>
              <a:rPr lang="pt-PT" b="0" i="0" noProof="0" dirty="0">
                <a:solidFill>
                  <a:srgbClr val="000000"/>
                </a:solidFill>
                <a:effectLst/>
                <a:latin typeface="Source Sans Pro" panose="020B0503030403020204" pitchFamily="34" charset="0"/>
              </a:rPr>
              <a:t>, entre outros marcadores, de ordem mais numérica ou clínica, mas aqui vamos focar-nos na resposta virológica.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ource Sans Pro" panose="020B0503030403020204" pitchFamily="34" charset="0"/>
            </a:endParaRPr>
          </a:p>
          <a:p>
            <a:pPr marL="0" indent="0">
              <a:buNone/>
            </a:pPr>
            <a:endParaRPr lang="pt-PT" dirty="0"/>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7</a:t>
            </a:fld>
            <a:endParaRPr lang="pt-PT"/>
          </a:p>
        </p:txBody>
      </p:sp>
    </p:spTree>
    <p:extLst>
      <p:ext uri="{BB962C8B-B14F-4D97-AF65-F5344CB8AC3E}">
        <p14:creationId xmlns:p14="http://schemas.microsoft.com/office/powerpoint/2010/main" val="8559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l"/>
            <a:r>
              <a:rPr lang="pt-PT" b="0" i="0" noProof="0" dirty="0">
                <a:solidFill>
                  <a:srgbClr val="333333"/>
                </a:solidFill>
                <a:effectLst/>
                <a:latin typeface="Open Sans" panose="020B0606030504020204" pitchFamily="34" charset="0"/>
              </a:rPr>
              <a:t>Na interpretação da avaliação da resposta virológica, há algumas definições que devem estar presentes e que caracterizam e definem o tipo de resposta. </a:t>
            </a:r>
          </a:p>
          <a:p>
            <a:pPr algn="l"/>
            <a:r>
              <a:rPr lang="pt-PT" b="0" i="0" noProof="0" dirty="0">
                <a:solidFill>
                  <a:srgbClr val="333333"/>
                </a:solidFill>
                <a:effectLst/>
                <a:latin typeface="Open Sans" panose="020B0606030504020204" pitchFamily="34" charset="0"/>
              </a:rPr>
              <a:t>Como foi referido  nos slides anteriores o objetivo último da TARV é a supressão virológica e portanto uma quantificação plasmática do ARN do VIH abaixo do limite inferior de deteção do teste utilizado, habitualmente 20- 50 </a:t>
            </a:r>
            <a:r>
              <a:rPr lang="pt-PT" b="0" i="0" noProof="0" dirty="0" err="1">
                <a:solidFill>
                  <a:srgbClr val="333333"/>
                </a:solidFill>
                <a:effectLst/>
                <a:latin typeface="Open Sans" panose="020B0606030504020204" pitchFamily="34" charset="0"/>
              </a:rPr>
              <a:t>cp</a:t>
            </a:r>
            <a:r>
              <a:rPr lang="pt-PT" b="0" i="0" noProof="0" dirty="0">
                <a:solidFill>
                  <a:srgbClr val="333333"/>
                </a:solidFill>
                <a:effectLst/>
                <a:latin typeface="Open Sans" panose="020B0606030504020204" pitchFamily="34" charset="0"/>
              </a:rPr>
              <a:t>/ml. </a:t>
            </a:r>
          </a:p>
          <a:p>
            <a:pPr algn="l"/>
            <a:r>
              <a:rPr lang="pt-PT" b="0" i="0" noProof="0" dirty="0">
                <a:solidFill>
                  <a:srgbClr val="333333"/>
                </a:solidFill>
                <a:effectLst/>
                <a:latin typeface="Open Sans" panose="020B0606030504020204" pitchFamily="34" charset="0"/>
              </a:rPr>
              <a:t>Na sua ausência, temos as seguintes situações:</a:t>
            </a:r>
          </a:p>
          <a:p>
            <a:pPr marL="171450" indent="-171450" algn="l">
              <a:buFontTx/>
              <a:buChar char="-"/>
            </a:pPr>
            <a:r>
              <a:rPr lang="pt-PT" b="0" i="0" noProof="0" dirty="0">
                <a:solidFill>
                  <a:srgbClr val="333333"/>
                </a:solidFill>
                <a:effectLst/>
                <a:latin typeface="Open Sans" panose="020B0606030504020204" pitchFamily="34" charset="0"/>
              </a:rPr>
              <a:t>Falência virológica: definida pela </a:t>
            </a:r>
            <a:r>
              <a:rPr lang="pt-PT" sz="1200" noProof="0" dirty="0"/>
              <a:t>incapacidade de alcançar ou manter a supressão da replicação </a:t>
            </a:r>
            <a:r>
              <a:rPr lang="pt-PT" sz="1200" noProof="0" dirty="0" err="1"/>
              <a:t>vírica</a:t>
            </a:r>
            <a:r>
              <a:rPr lang="pt-PT" sz="1200" noProof="0" dirty="0"/>
              <a:t> &lt; 200 </a:t>
            </a:r>
            <a:r>
              <a:rPr lang="pt-PT" sz="1200" noProof="0" dirty="0" err="1"/>
              <a:t>cp</a:t>
            </a:r>
            <a:r>
              <a:rPr lang="pt-PT" sz="1200" noProof="0" dirty="0"/>
              <a:t>/ml</a:t>
            </a:r>
            <a:endParaRPr lang="pt-PT" sz="1200" b="0" i="0" noProof="0" dirty="0">
              <a:solidFill>
                <a:srgbClr val="333333"/>
              </a:solidFill>
              <a:effectLst/>
              <a:latin typeface="Open Sans" panose="020B0606030504020204" pitchFamily="34" charset="0"/>
            </a:endParaRPr>
          </a:p>
          <a:p>
            <a:pPr marL="171450" indent="-171450" algn="l">
              <a:buFontTx/>
              <a:buChar char="-"/>
            </a:pPr>
            <a:r>
              <a:rPr lang="pt-PT" b="0" i="0" noProof="0" dirty="0">
                <a:solidFill>
                  <a:srgbClr val="333333"/>
                </a:solidFill>
                <a:effectLst/>
                <a:latin typeface="Open Sans" panose="020B0606030504020204" pitchFamily="34" charset="0"/>
              </a:rPr>
              <a:t>Resposta virológica incompleta: ao </a:t>
            </a:r>
            <a:r>
              <a:rPr lang="pt-PT" sz="1200" b="0" i="0" noProof="0" dirty="0">
                <a:solidFill>
                  <a:srgbClr val="333333"/>
                </a:solidFill>
                <a:effectLst/>
                <a:latin typeface="Open Sans" panose="020B0606030504020204" pitchFamily="34" charset="0"/>
              </a:rPr>
              <a:t>n</a:t>
            </a:r>
            <a:r>
              <a:rPr lang="pt-PT" sz="1200" noProof="0" dirty="0"/>
              <a:t>ão alcançar a </a:t>
            </a:r>
            <a:r>
              <a:rPr lang="pt-PT" sz="1200" noProof="0" dirty="0" err="1"/>
              <a:t>indetectabilidade</a:t>
            </a:r>
            <a:r>
              <a:rPr lang="pt-PT" sz="1200" noProof="0" dirty="0"/>
              <a:t> às 24 semanas de TARV, documentada por duas determinações consecutivas ARN VIH plasmático ≥200 cópias/ml, num doente em que não foi documentada supressão virológica com o atual regime TARV.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pt-PT" b="0" i="1" noProof="0" dirty="0" err="1">
                <a:solidFill>
                  <a:srgbClr val="333333"/>
                </a:solidFill>
                <a:effectLst/>
                <a:latin typeface="Open Sans ExtraBold" panose="020B0606030504020204" pitchFamily="34" charset="0"/>
              </a:rPr>
              <a:t>Rebound</a:t>
            </a:r>
            <a:r>
              <a:rPr lang="pt-PT" b="0" i="0" noProof="0" dirty="0">
                <a:solidFill>
                  <a:srgbClr val="333333"/>
                </a:solidFill>
                <a:effectLst/>
                <a:latin typeface="Open Sans" panose="020B0606030504020204" pitchFamily="34" charset="0"/>
              </a:rPr>
              <a:t> Virológico: se </a:t>
            </a:r>
            <a:r>
              <a:rPr lang="pt-PT" sz="1200" noProof="0" dirty="0"/>
              <a:t>ARN VIH plasmático ≥200 cópias/ml confirmado, após supressão virológica</a:t>
            </a:r>
            <a:endParaRPr lang="pt-PT" b="0" i="0" noProof="0" dirty="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pt-PT" b="0" i="1" noProof="0" dirty="0" err="1">
                <a:solidFill>
                  <a:srgbClr val="333333"/>
                </a:solidFill>
                <a:effectLst/>
                <a:latin typeface="Open Sans ExtraBold" panose="020B0606030504020204" pitchFamily="34" charset="0"/>
              </a:rPr>
              <a:t>Blip</a:t>
            </a:r>
            <a:r>
              <a:rPr lang="pt-PT" b="0" i="0" noProof="0" dirty="0">
                <a:solidFill>
                  <a:srgbClr val="333333"/>
                </a:solidFill>
                <a:effectLst/>
                <a:latin typeface="Open Sans" panose="020B0606030504020204" pitchFamily="34" charset="0"/>
              </a:rPr>
              <a:t> viral: </a:t>
            </a:r>
            <a:r>
              <a:rPr lang="pt-PT" sz="1200" b="0" i="0" noProof="0" dirty="0">
                <a:solidFill>
                  <a:srgbClr val="333333"/>
                </a:solidFill>
                <a:effectLst/>
                <a:latin typeface="Open Sans" panose="020B0606030504020204" pitchFamily="34" charset="0"/>
              </a:rPr>
              <a:t>a</a:t>
            </a:r>
            <a:r>
              <a:rPr lang="pt-PT" sz="1200" noProof="0" dirty="0"/>
              <a:t>pós supressão virológica, determinação isolada de ARN VIH plasmático (&gt; 50 cópias/ml), seguido novamente de supressão virológica. Sem evidência de claro significado clínico, se isolado. A carga viral deverá ser reavaliada em 4 semanas. </a:t>
            </a:r>
            <a:endParaRPr lang="pt-PT" b="0" i="0" noProof="0" dirty="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pt-PT" b="0" i="0" cap="none" noProof="0" dirty="0" err="1">
                <a:solidFill>
                  <a:srgbClr val="333333"/>
                </a:solidFill>
                <a:effectLst/>
                <a:latin typeface="Open Sans" panose="020B0606030504020204" pitchFamily="34" charset="0"/>
              </a:rPr>
              <a:t>Virémia</a:t>
            </a:r>
            <a:r>
              <a:rPr lang="pt-PT" b="0" i="0" cap="none" noProof="0" dirty="0">
                <a:solidFill>
                  <a:srgbClr val="333333"/>
                </a:solidFill>
                <a:effectLst/>
                <a:latin typeface="Open Sans" panose="020B0606030504020204" pitchFamily="34" charset="0"/>
              </a:rPr>
              <a:t> de baixo e muito baixo nível persistentes: quantificação de </a:t>
            </a:r>
            <a:r>
              <a:rPr lang="pt-PT" sz="1200" noProof="0" dirty="0"/>
              <a:t>ARN VIH plasmático, confirmado, entre 50 e 200 cópias/ml (baixo nível) e inferior a 50 cópias/ml (muito baixo nível). A </a:t>
            </a:r>
            <a:r>
              <a:rPr lang="pt-PT" sz="1200" noProof="0" dirty="0" err="1"/>
              <a:t>virémia</a:t>
            </a:r>
            <a:r>
              <a:rPr lang="pt-PT" sz="1200" noProof="0" dirty="0"/>
              <a:t> de baixo nível (entre 50 e 200 cópias), que pode dever-se a diferentes fatores (adesão </a:t>
            </a:r>
            <a:r>
              <a:rPr lang="pt-PT" sz="1200" noProof="0" dirty="0" err="1"/>
              <a:t>subótima</a:t>
            </a:r>
            <a:r>
              <a:rPr lang="pt-PT" sz="1200" noProof="0" dirty="0"/>
              <a:t>, interações medicamentosas, falência  virológica precoce…) pode associar-se a risco de falência virológica, pelo que está recomendada uma monitorização clínica mais próxima. </a:t>
            </a:r>
            <a:endParaRPr lang="pt-PT" noProof="0" dirty="0"/>
          </a:p>
          <a:p>
            <a:endParaRPr lang="pt-PT" b="0" i="0" noProof="0" dirty="0">
              <a:solidFill>
                <a:srgbClr val="333333"/>
              </a:solidFill>
              <a:effectLst/>
              <a:latin typeface="Open Sans" panose="020B0606030504020204" pitchFamily="34" charset="0"/>
            </a:endParaRPr>
          </a:p>
          <a:p>
            <a:endParaRPr lang="pt-PT" dirty="0"/>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8</a:t>
            </a:fld>
            <a:endParaRPr lang="pt-PT"/>
          </a:p>
        </p:txBody>
      </p:sp>
    </p:spTree>
    <p:extLst>
      <p:ext uri="{BB962C8B-B14F-4D97-AF65-F5344CB8AC3E}">
        <p14:creationId xmlns:p14="http://schemas.microsoft.com/office/powerpoint/2010/main" val="222722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Sendo o principal objetivo da TARV a obtenção da supressão virológica, aqui destacam-se os principais fatores implicados no seu alcance ou, se virmos pela outra face da moeda, as causas que podem estar implicadas na falência virológica. </a:t>
            </a:r>
          </a:p>
          <a:p>
            <a:r>
              <a:rPr lang="pt-PT" dirty="0"/>
              <a:t>Os fatores do VIH não são modificáveis, mas entram em consideração, no momento da seleção da terapêutica: carga viral pré tratamento, contagem de linfócitos T CD4+, presença de mutações de resistência.</a:t>
            </a:r>
          </a:p>
          <a:p>
            <a:r>
              <a:rPr lang="pt-PT" dirty="0"/>
              <a:t>Sobre os fatores do doente, devemos encetar todas as medidas possíveis para criar as melhores condições: diagnóstico e controlo de </a:t>
            </a:r>
            <a:r>
              <a:rPr lang="pt-PT" dirty="0" err="1"/>
              <a:t>comorbilidades</a:t>
            </a:r>
            <a:r>
              <a:rPr lang="pt-PT" dirty="0"/>
              <a:t>, seleção de um esquema terapêutico fácil de tomar e com poucos efeitos secundários, criar condições que favoreçam a adesão à consulta, exames e tratamentos...</a:t>
            </a:r>
          </a:p>
          <a:p>
            <a:r>
              <a:rPr lang="pt-PT" dirty="0"/>
              <a:t>Sobre os fatores da TARV, tem-se uma interferência direta, na sua adequação. Devemos privilegiar esquemas de terapêutica </a:t>
            </a:r>
            <a:r>
              <a:rPr kumimoji="0" lang="pt-PT" sz="1200" b="0" i="0" u="none" strike="noStrike" kern="0" cap="none" spc="0" normalizeH="0" baseline="0" noProof="0" dirty="0">
                <a:ln>
                  <a:noFill/>
                </a:ln>
                <a:solidFill>
                  <a:prstClr val="black"/>
                </a:solidFill>
                <a:effectLst/>
                <a:uLnTx/>
                <a:uFillTx/>
                <a:latin typeface="Arial"/>
                <a:ea typeface="+mn-ea"/>
                <a:cs typeface="+mn-cs"/>
              </a:rPr>
              <a:t>com elevada potência virológica, alta barreira genética, bom perfil farmacocinético, com poucas interações medicamentosas e sem restrições alimentares… </a:t>
            </a:r>
          </a:p>
          <a:p>
            <a:pPr marL="0" marR="0" lvl="0" indent="0" defTabSz="91440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9</a:t>
            </a:fld>
            <a:endParaRPr lang="pt-PT"/>
          </a:p>
        </p:txBody>
      </p:sp>
    </p:spTree>
    <p:extLst>
      <p:ext uri="{BB962C8B-B14F-4D97-AF65-F5344CB8AC3E}">
        <p14:creationId xmlns:p14="http://schemas.microsoft.com/office/powerpoint/2010/main" val="369640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supressão virológica não é um objetivo traçado apenas para o imediato ou o curto prazo. Aquilo que se procura é a supressão virológica sustentada, a longo prazo.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Os desafios a curto e a longo prazo, ainda que iguais na essência, são distintos.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curto prazo a atenção recai sobretudo em alcançar rapidamente a supressão virológica e recuperar a função imunitária, de modo a reduzir a morbilidade associada à infeção VIH e prevenir a sua  transmissão. A longo prazo o foco recai mais sobre a efetividade e tolerabilidade sustentadas, sem emergência de resistências, preservando o sistema imunitário, mitigando interações medicamentosas e oferecendo aos nossos doentes esquemas simples e pouco tóxicos. </a:t>
            </a:r>
          </a:p>
        </p:txBody>
      </p:sp>
      <p:sp>
        <p:nvSpPr>
          <p:cNvPr id="4" name="Marcador de Posição do Número do Diapositivo 3"/>
          <p:cNvSpPr>
            <a:spLocks noGrp="1"/>
          </p:cNvSpPr>
          <p:nvPr>
            <p:ph type="sldNum" sz="quarter" idx="5"/>
          </p:nvPr>
        </p:nvSpPr>
        <p:spPr/>
        <p:txBody>
          <a:bodyPr/>
          <a:lstStyle/>
          <a:p>
            <a:fld id="{90988376-E85D-4787-B95A-66E10E6A05C8}" type="slidenum">
              <a:rPr lang="pt-PT" smtClean="0"/>
              <a:t>10</a:t>
            </a:fld>
            <a:endParaRPr lang="pt-PT"/>
          </a:p>
        </p:txBody>
      </p:sp>
    </p:spTree>
    <p:extLst>
      <p:ext uri="{BB962C8B-B14F-4D97-AF65-F5344CB8AC3E}">
        <p14:creationId xmlns:p14="http://schemas.microsoft.com/office/powerpoint/2010/main" val="816662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D3FFB-60F0-483C-9075-E7A67C2B210E}"/>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AD88F40-349E-4448-8A32-A27FBCE8E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13D28678-B3EF-4839-93C9-058C1F5F3224}"/>
              </a:ext>
            </a:extLst>
          </p:cNvPr>
          <p:cNvSpPr>
            <a:spLocks noGrp="1"/>
          </p:cNvSpPr>
          <p:nvPr>
            <p:ph type="dt" sz="half" idx="10"/>
          </p:nvPr>
        </p:nvSpPr>
        <p:spPr/>
        <p:txBody>
          <a:bodyPr/>
          <a:lstStyle/>
          <a:p>
            <a:fld id="{8DDD49BE-C8C7-476E-B3DA-1810108F16BB}" type="datetimeFigureOut">
              <a:rPr lang="pt-PT" smtClean="0"/>
              <a:t>23/01/2024</a:t>
            </a:fld>
            <a:endParaRPr lang="pt-PT"/>
          </a:p>
        </p:txBody>
      </p:sp>
      <p:sp>
        <p:nvSpPr>
          <p:cNvPr id="5" name="Marcador de Posição do Rodapé 4">
            <a:extLst>
              <a:ext uri="{FF2B5EF4-FFF2-40B4-BE49-F238E27FC236}">
                <a16:creationId xmlns:a16="http://schemas.microsoft.com/office/drawing/2014/main" id="{EBD7C4D0-CC26-430E-BF00-E60CC523B0A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CB16A2C-E84A-4D47-A221-0157987030A0}"/>
              </a:ext>
            </a:extLst>
          </p:cNvPr>
          <p:cNvSpPr>
            <a:spLocks noGrp="1"/>
          </p:cNvSpPr>
          <p:nvPr>
            <p:ph type="sldNum" sz="quarter" idx="12"/>
          </p:nvPr>
        </p:nvSpPr>
        <p:spPr/>
        <p:txBody>
          <a:bodyPr/>
          <a:lstStyle/>
          <a:p>
            <a:fld id="{1CF628DE-CA91-43A1-B074-6B06A6B0F590}" type="slidenum">
              <a:rPr lang="pt-PT" smtClean="0"/>
              <a:t>‹nº›</a:t>
            </a:fld>
            <a:endParaRPr lang="pt-PT"/>
          </a:p>
        </p:txBody>
      </p:sp>
      <p:pic>
        <p:nvPicPr>
          <p:cNvPr id="8" name="Imagem 7">
            <a:extLst>
              <a:ext uri="{FF2B5EF4-FFF2-40B4-BE49-F238E27FC236}">
                <a16:creationId xmlns:a16="http://schemas.microsoft.com/office/drawing/2014/main" id="{F15333A7-773A-43C6-BA9A-65E4B8ECC2D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560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16453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303501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36838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87731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80A45BC2-3F9D-4D77-BE86-86A728ABDD97}"/>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D63244F4-9E48-46D4-9D90-4095889B8A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26030" y="66907"/>
            <a:ext cx="1639230" cy="702527"/>
          </a:xfrm>
          <a:prstGeom prst="rect">
            <a:avLst/>
          </a:prstGeom>
        </p:spPr>
      </p:pic>
    </p:spTree>
    <p:extLst>
      <p:ext uri="{BB962C8B-B14F-4D97-AF65-F5344CB8AC3E}">
        <p14:creationId xmlns:p14="http://schemas.microsoft.com/office/powerpoint/2010/main" val="399338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57231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71319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12E69-42DB-4D1C-85A4-07F250878E17}"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51324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612E69-42DB-4D1C-85A4-07F250878E17}"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60037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612E69-42DB-4D1C-85A4-07F250878E17}"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91243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612E69-42DB-4D1C-85A4-07F250878E17}"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33596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12E69-42DB-4D1C-85A4-07F250878E17}"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397401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526FE674-4AE9-4003-A412-F79F26F86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E24C38D-C9AE-4B45-BBFF-C6D3BC513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9A12A91-D777-498B-A91F-40170AA46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D49BE-C8C7-476E-B3DA-1810108F16BB}" type="datetimeFigureOut">
              <a:rPr lang="pt-PT" smtClean="0"/>
              <a:t>23/01/2024</a:t>
            </a:fld>
            <a:endParaRPr lang="pt-PT"/>
          </a:p>
        </p:txBody>
      </p:sp>
      <p:sp>
        <p:nvSpPr>
          <p:cNvPr id="5" name="Marcador de Posição do Rodapé 4">
            <a:extLst>
              <a:ext uri="{FF2B5EF4-FFF2-40B4-BE49-F238E27FC236}">
                <a16:creationId xmlns:a16="http://schemas.microsoft.com/office/drawing/2014/main" id="{07AE11C5-67A0-452A-B028-68D254C42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0F1F8F78-2BF1-486F-B6C4-5CFF34FA7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628DE-CA91-43A1-B074-6B06A6B0F590}" type="slidenum">
              <a:rPr lang="pt-PT" smtClean="0"/>
              <a:t>‹nº›</a:t>
            </a:fld>
            <a:endParaRPr lang="pt-PT"/>
          </a:p>
        </p:txBody>
      </p:sp>
      <p:pic>
        <p:nvPicPr>
          <p:cNvPr id="8" name="Imagem 7">
            <a:extLst>
              <a:ext uri="{FF2B5EF4-FFF2-40B4-BE49-F238E27FC236}">
                <a16:creationId xmlns:a16="http://schemas.microsoft.com/office/drawing/2014/main" id="{81E45023-A558-4381-B5FB-52B121A3522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40667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2E69-42DB-4D1C-85A4-07F250878E17}" type="datetimeFigureOut">
              <a:rPr lang="en-GB" smtClean="0"/>
              <a:t>23/01/2024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B68B6-584C-490B-884E-8F0902D8581A}" type="slidenum">
              <a:rPr lang="en-GB" smtClean="0"/>
              <a:t>‹nº›</a:t>
            </a:fld>
            <a:endParaRPr lang="en-GB"/>
          </a:p>
        </p:txBody>
      </p:sp>
    </p:spTree>
    <p:extLst>
      <p:ext uri="{BB962C8B-B14F-4D97-AF65-F5344CB8AC3E}">
        <p14:creationId xmlns:p14="http://schemas.microsoft.com/office/powerpoint/2010/main" val="6583917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hiv.uw.edu/go/antiretroviral-therapy/evaluation-management-virologic-failure/core-concept/all#definition-terms-related-to-virologic-responses"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log.bidu.com.br/principais-competicoes-de-automobilism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2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hyperlink" Target="http://www.clinicaloptions.com/" TargetMode="Externa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hyperlink" Target="https://clinicalinfo.hiv.gov/sites/default/files/guidelines/documents/adult-adolescent-arv/guidelines-adult-adolescent-arv.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www.eacsociety.org/guidelines/eacs-guidelines/eacs-guideline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diagramData" Target="../diagrams/data1.xml"/><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26.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0.svg"/><Relationship Id="rId11" Type="http://schemas.microsoft.com/office/2007/relationships/diagramDrawing" Target="../diagrams/drawing1.xml"/><Relationship Id="rId5" Type="http://schemas.openxmlformats.org/officeDocument/2006/relationships/image" Target="../media/image39.png"/><Relationship Id="rId15" Type="http://schemas.openxmlformats.org/officeDocument/2006/relationships/image" Target="../media/image44.svg"/><Relationship Id="rId10" Type="http://schemas.openxmlformats.org/officeDocument/2006/relationships/diagramColors" Target="../diagrams/colors1.xml"/><Relationship Id="rId4" Type="http://schemas.openxmlformats.org/officeDocument/2006/relationships/image" Target="../media/image38.svg"/><Relationship Id="rId9" Type="http://schemas.openxmlformats.org/officeDocument/2006/relationships/diagramQuickStyle" Target="../diagrams/quickStyle1.xml"/><Relationship Id="rId1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7.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gileadconnect-my.sharepoint.com/:p:/r/personal/laura_reynolds_gilead_com/Documents/Global%20HIV%20MA%20Conferences/Global%20HIV%20Conference%20Data/2021%20Conferences/EACS%202021/EACS%202021%20References/Gilead%20Internal%20References/Locked%20Gilead%20References%20for%20External%20Sharing/Acosta_In-vitro%20forgivesness%20INSTI%20regimens_EACS%202021_PE2-68_locked.pptx?d=w48630fb46f514517901a2f382302dda5&amp;csf=1&amp;web=1&amp;e=biheCb"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departamento.medico@gilead.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ema.europa.eu/en/medicines/human/EPAR/biktarvy"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ema.europa.eu/en/medicines/human/EPAR/descovy"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www.ema.europa.eu/en/medicines/human/EPAR/odefse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hyperlink" Target="mailto:departamento.medico@gilead.com" TargetMode="External"/><Relationship Id="rId2" Type="http://schemas.openxmlformats.org/officeDocument/2006/relationships/hyperlink" Target="https://www.ema.europa.eu/en/medicines/human/EPAR/eviplera"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www.ema.europa.eu/en/medicines/human/EPAR/stribild"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linicalinfo.hiv.gov/en/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linicalinfo.hiv.gov/en/glossary/viral-suppression"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hyperlink" Target="https://www.hiv.uw.edu/go/antiretroviral-therapy/evaluation-management-virologic-failure/core-concept/all#definition-terms-related-to-virologic-responses" TargetMode="Externa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s://clinicalinfo.hiv.gov/en/guidelin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6FF95968-E7A5-4FE2-A20F-53203112C0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959E102A-6E65-4E1A-A8B2-5C42C4FF19A5}"/>
              </a:ext>
            </a:extLst>
          </p:cNvPr>
          <p:cNvSpPr txBox="1">
            <a:spLocks/>
          </p:cNvSpPr>
          <p:nvPr/>
        </p:nvSpPr>
        <p:spPr>
          <a:xfrm>
            <a:off x="721057" y="6256675"/>
            <a:ext cx="2715613" cy="2545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pt-PT" sz="900" dirty="0">
                <a:solidFill>
                  <a:schemeClr val="bg2">
                    <a:lumMod val="50000"/>
                  </a:schemeClr>
                </a:solidFill>
              </a:rPr>
              <a:t>PT-BVY-0293 – Data de Preparação outubro de 2023</a:t>
            </a:r>
          </a:p>
        </p:txBody>
      </p:sp>
      <p:sp>
        <p:nvSpPr>
          <p:cNvPr id="4" name="Subtitle 2">
            <a:extLst>
              <a:ext uri="{FF2B5EF4-FFF2-40B4-BE49-F238E27FC236}">
                <a16:creationId xmlns:a16="http://schemas.microsoft.com/office/drawing/2014/main" id="{812F70EF-14A0-4396-855C-E5A668E3434D}"/>
              </a:ext>
            </a:extLst>
          </p:cNvPr>
          <p:cNvSpPr txBox="1">
            <a:spLocks/>
          </p:cNvSpPr>
          <p:nvPr/>
        </p:nvSpPr>
        <p:spPr>
          <a:xfrm>
            <a:off x="3308544" y="6256674"/>
            <a:ext cx="2715613" cy="2545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900" dirty="0">
                <a:solidFill>
                  <a:schemeClr val="bg2">
                    <a:lumMod val="50000"/>
                  </a:schemeClr>
                </a:solidFill>
              </a:rPr>
              <a:t>Gilead </a:t>
            </a:r>
            <a:r>
              <a:rPr lang="pt-PT" sz="900" dirty="0" err="1">
                <a:solidFill>
                  <a:schemeClr val="bg2">
                    <a:lumMod val="50000"/>
                  </a:schemeClr>
                </a:solidFill>
              </a:rPr>
              <a:t>Property</a:t>
            </a:r>
            <a:endParaRPr lang="pt-PT" sz="900" dirty="0">
              <a:solidFill>
                <a:schemeClr val="bg2">
                  <a:lumMod val="50000"/>
                </a:schemeClr>
              </a:solidFill>
            </a:endParaRPr>
          </a:p>
        </p:txBody>
      </p:sp>
    </p:spTree>
    <p:extLst>
      <p:ext uri="{BB962C8B-B14F-4D97-AF65-F5344CB8AC3E}">
        <p14:creationId xmlns:p14="http://schemas.microsoft.com/office/powerpoint/2010/main" val="97165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95">
            <a:extLst>
              <a:ext uri="{FF2B5EF4-FFF2-40B4-BE49-F238E27FC236}">
                <a16:creationId xmlns:a16="http://schemas.microsoft.com/office/drawing/2014/main" id="{55B3CA92-F1BF-47D8-A360-9744C1BB1ABE}"/>
              </a:ext>
            </a:extLst>
          </p:cNvPr>
          <p:cNvSpPr/>
          <p:nvPr/>
        </p:nvSpPr>
        <p:spPr>
          <a:xfrm>
            <a:off x="333375" y="1863875"/>
            <a:ext cx="11679086" cy="898943"/>
          </a:xfrm>
          <a:prstGeom prst="rightArrow">
            <a:avLst>
              <a:gd name="adj1" fmla="val 54238"/>
              <a:gd name="adj2" fmla="val 54238"/>
            </a:avLst>
          </a:prstGeom>
          <a:solidFill>
            <a:schemeClr val="tx2">
              <a:lumMod val="20000"/>
              <a:lumOff val="80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 Placeholder 2">
            <a:extLst>
              <a:ext uri="{FF2B5EF4-FFF2-40B4-BE49-F238E27FC236}">
                <a16:creationId xmlns:a16="http://schemas.microsoft.com/office/drawing/2014/main" id="{91B8FB78-941B-4373-BF27-9FA785D2F6AF}"/>
              </a:ext>
            </a:extLst>
          </p:cNvPr>
          <p:cNvSpPr txBox="1">
            <a:spLocks/>
          </p:cNvSpPr>
          <p:nvPr/>
        </p:nvSpPr>
        <p:spPr>
          <a:xfrm>
            <a:off x="142665" y="6347278"/>
            <a:ext cx="12136421" cy="373949"/>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ClrTx/>
              <a:buSzTx/>
              <a:buFont typeface="Wingdings" pitchFamily="2" charset="2"/>
              <a:buNone/>
              <a:defRPr/>
            </a:pPr>
            <a:r>
              <a:rPr lang="en-US" altLang="en-US" sz="800" dirty="0">
                <a:solidFill>
                  <a:schemeClr val="tx1">
                    <a:lumMod val="65000"/>
                    <a:lumOff val="35000"/>
                  </a:schemeClr>
                </a:solidFill>
                <a:latin typeface="+mn-lt"/>
              </a:rPr>
              <a:t>DHHS. HIV Clinical Guidelines: Adult and Adolescent ARV, March 2023. Available at: https://clinicalinfo.hiv.gov/en/guidelines</a:t>
            </a:r>
          </a:p>
          <a:p>
            <a:r>
              <a:rPr lang="en-GB" sz="800" dirty="0" err="1">
                <a:solidFill>
                  <a:schemeClr val="tx1">
                    <a:lumMod val="65000"/>
                    <a:lumOff val="35000"/>
                  </a:schemeClr>
                </a:solidFill>
              </a:rPr>
              <a:t>Okoli</a:t>
            </a:r>
            <a:r>
              <a:rPr lang="en-GB" sz="800" dirty="0">
                <a:solidFill>
                  <a:schemeClr val="tx1">
                    <a:lumMod val="65000"/>
                    <a:lumOff val="35000"/>
                  </a:schemeClr>
                </a:solidFill>
              </a:rPr>
              <a:t> C, </a:t>
            </a:r>
            <a:r>
              <a:rPr lang="en-GB" sz="800" i="1" dirty="0">
                <a:solidFill>
                  <a:schemeClr val="tx1">
                    <a:lumMod val="65000"/>
                    <a:lumOff val="35000"/>
                  </a:schemeClr>
                </a:solidFill>
              </a:rPr>
              <a:t>et al. AIDS </a:t>
            </a:r>
            <a:r>
              <a:rPr lang="en-GB" sz="800" i="1" dirty="0" err="1">
                <a:solidFill>
                  <a:schemeClr val="tx1">
                    <a:lumMod val="65000"/>
                    <a:lumOff val="35000"/>
                  </a:schemeClr>
                </a:solidFill>
              </a:rPr>
              <a:t>Behav</a:t>
            </a:r>
            <a:r>
              <a:rPr lang="en-GB" sz="800" i="1" dirty="0">
                <a:solidFill>
                  <a:schemeClr val="tx1">
                    <a:lumMod val="65000"/>
                    <a:lumOff val="35000"/>
                  </a:schemeClr>
                </a:solidFill>
              </a:rPr>
              <a:t> </a:t>
            </a:r>
            <a:r>
              <a:rPr lang="en-GB" sz="800" dirty="0">
                <a:solidFill>
                  <a:schemeClr val="tx1">
                    <a:lumMod val="65000"/>
                    <a:lumOff val="35000"/>
                  </a:schemeClr>
                </a:solidFill>
              </a:rPr>
              <a:t>2021; 25:1384–1395</a:t>
            </a:r>
            <a:r>
              <a:rPr lang="en-GB" sz="900" dirty="0"/>
              <a:t>. </a:t>
            </a:r>
          </a:p>
        </p:txBody>
      </p:sp>
      <p:sp>
        <p:nvSpPr>
          <p:cNvPr id="6" name="Rectangle 86">
            <a:extLst>
              <a:ext uri="{FF2B5EF4-FFF2-40B4-BE49-F238E27FC236}">
                <a16:creationId xmlns:a16="http://schemas.microsoft.com/office/drawing/2014/main" id="{5E85E170-A1AD-4224-A87E-534BA5F136EF}"/>
              </a:ext>
            </a:extLst>
          </p:cNvPr>
          <p:cNvSpPr/>
          <p:nvPr/>
        </p:nvSpPr>
        <p:spPr>
          <a:xfrm>
            <a:off x="542792" y="2675532"/>
            <a:ext cx="5286375" cy="2528468"/>
          </a:xfrm>
          <a:prstGeom prst="rect">
            <a:avLst/>
          </a:prstGeom>
          <a:solidFill>
            <a:srgbClr val="38507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162000" rIns="72000" rtlCol="0" anchor="t"/>
          <a:lstStyle/>
          <a:p>
            <a:pPr marL="457200" marR="0" lvl="0" indent="-228600" algn="l" defTabSz="914400" rtl="0" eaLnBrk="1" fontAlgn="ctr" latinLnBrk="0" hangingPunct="1">
              <a:lnSpc>
                <a:spcPct val="9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bg1"/>
                </a:solidFill>
                <a:effectLst/>
                <a:uLnTx/>
                <a:uFillTx/>
                <a:ea typeface="+mn-ea"/>
                <a:cs typeface="+mn-cs"/>
              </a:rPr>
              <a:t>Ligação</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aos</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cuidados</a:t>
            </a:r>
            <a:r>
              <a:rPr kumimoji="0" lang="en-GB" sz="1600" b="0" i="0" u="none" strike="noStrike" kern="1200" cap="none" spc="0" normalizeH="0" baseline="0" noProof="0" dirty="0">
                <a:ln>
                  <a:noFill/>
                </a:ln>
                <a:solidFill>
                  <a:schemeClr val="bg1"/>
                </a:solidFill>
                <a:effectLst/>
                <a:uLnTx/>
                <a:uFillTx/>
                <a:ea typeface="+mn-ea"/>
                <a:cs typeface="+mn-cs"/>
              </a:rPr>
              <a:t> de </a:t>
            </a:r>
            <a:r>
              <a:rPr kumimoji="0" lang="en-GB" sz="1600" b="0" i="0" u="none" strike="noStrike" kern="1200" cap="none" spc="0" normalizeH="0" baseline="0" noProof="0" dirty="0" err="1">
                <a:ln>
                  <a:noFill/>
                </a:ln>
                <a:solidFill>
                  <a:schemeClr val="bg1"/>
                </a:solidFill>
                <a:effectLst/>
                <a:uLnTx/>
                <a:uFillTx/>
                <a:ea typeface="+mn-ea"/>
                <a:cs typeface="+mn-cs"/>
              </a:rPr>
              <a:t>saúde</a:t>
            </a:r>
            <a:endParaRPr kumimoji="0" lang="en-GB" sz="1600" b="0" i="0" u="none" strike="noStrike" kern="1200" cap="none" spc="0" normalizeH="0" baseline="0" noProof="0" dirty="0">
              <a:ln>
                <a:noFill/>
              </a:ln>
              <a:solidFill>
                <a:schemeClr val="bg1"/>
              </a:solidFill>
              <a:effectLst/>
              <a:uLnTx/>
              <a:uFillTx/>
              <a:ea typeface="+mn-ea"/>
              <a:cs typeface="+mn-cs"/>
            </a:endParaRPr>
          </a:p>
          <a:p>
            <a:pPr marL="457200" marR="0" lvl="0" indent="-228600" algn="l" defTabSz="914400" rtl="0" eaLnBrk="1" fontAlgn="ctr" latinLnBrk="0" hangingPunct="1">
              <a:lnSpc>
                <a:spcPct val="90000"/>
              </a:lnSpc>
              <a:spcBef>
                <a:spcPts val="0"/>
              </a:spcBef>
              <a:spcAft>
                <a:spcPts val="120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schemeClr val="bg1"/>
                </a:solidFill>
                <a:effectLst/>
                <a:uLnTx/>
                <a:uFillTx/>
                <a:ea typeface="+mn-ea"/>
                <a:cs typeface="+mn-cs"/>
              </a:rPr>
              <a:t>Alcançar</a:t>
            </a:r>
            <a:r>
              <a:rPr kumimoji="0" lang="en-GB" sz="1600" b="1"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a:ln>
                  <a:noFill/>
                </a:ln>
                <a:solidFill>
                  <a:schemeClr val="bg1"/>
                </a:solidFill>
                <a:effectLst/>
                <a:uLnTx/>
                <a:uFillTx/>
                <a:ea typeface="+mn-ea"/>
                <a:cs typeface="+mn-cs"/>
              </a:rPr>
              <a:t>a </a:t>
            </a:r>
            <a:r>
              <a:rPr kumimoji="0" lang="en-GB" sz="1600" b="0" i="0" u="none" strike="noStrike" kern="1200" cap="none" spc="0" normalizeH="0" baseline="0" noProof="0" dirty="0" err="1">
                <a:ln>
                  <a:noFill/>
                </a:ln>
                <a:solidFill>
                  <a:schemeClr val="bg1"/>
                </a:solidFill>
                <a:effectLst/>
                <a:uLnTx/>
                <a:uFillTx/>
                <a:ea typeface="+mn-ea"/>
                <a:cs typeface="+mn-cs"/>
              </a:rPr>
              <a:t>supressão</a:t>
            </a:r>
            <a:r>
              <a:rPr kumimoji="0" lang="en-GB" sz="1600" b="0" i="0" u="none" strike="noStrike" kern="1200" cap="none" spc="0" normalizeH="0" baseline="0" noProof="0" dirty="0">
                <a:ln>
                  <a:noFill/>
                </a:ln>
                <a:solidFill>
                  <a:schemeClr val="bg1"/>
                </a:solidFill>
                <a:effectLst/>
                <a:uLnTx/>
                <a:uFillTx/>
                <a:ea typeface="+mn-ea"/>
                <a:cs typeface="+mn-cs"/>
              </a:rPr>
              <a:t> </a:t>
            </a:r>
            <a:r>
              <a:rPr lang="en-GB" sz="1600" dirty="0" err="1">
                <a:solidFill>
                  <a:schemeClr val="bg1"/>
                </a:solidFill>
              </a:rPr>
              <a:t>virológica</a:t>
            </a:r>
            <a:endParaRPr kumimoji="0" lang="en-GB" sz="1600" b="0" i="0" u="none" strike="noStrike" kern="1200" cap="none" spc="0" normalizeH="0" baseline="0" noProof="0" dirty="0">
              <a:ln>
                <a:noFill/>
              </a:ln>
              <a:solidFill>
                <a:schemeClr val="bg1"/>
              </a:solidFill>
              <a:effectLst/>
              <a:uLnTx/>
              <a:uFillTx/>
              <a:ea typeface="+mn-ea"/>
              <a:cs typeface="+mn-cs"/>
            </a:endParaRPr>
          </a:p>
          <a:p>
            <a:pPr marL="457200" marR="0" lvl="0" indent="-228600" algn="l" defTabSz="914400" rtl="0" eaLnBrk="1" fontAlgn="ctr" latinLnBrk="0" hangingPunct="1">
              <a:lnSpc>
                <a:spcPct val="90000"/>
              </a:lnSpc>
              <a:spcBef>
                <a:spcPts val="0"/>
              </a:spcBef>
              <a:spcAft>
                <a:spcPts val="120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schemeClr val="bg1"/>
                </a:solidFill>
                <a:effectLst/>
                <a:uLnTx/>
                <a:uFillTx/>
                <a:ea typeface="+mn-ea"/>
                <a:cs typeface="+mn-cs"/>
              </a:rPr>
              <a:t>Recuperar</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preservar</a:t>
            </a:r>
            <a:r>
              <a:rPr kumimoji="0" lang="en-GB" sz="1600" b="0" i="0" u="none" strike="noStrike" kern="1200" cap="none" spc="0" normalizeH="0" baseline="0" noProof="0" dirty="0">
                <a:ln>
                  <a:noFill/>
                </a:ln>
                <a:solidFill>
                  <a:schemeClr val="bg1"/>
                </a:solidFill>
                <a:effectLst/>
                <a:uLnTx/>
                <a:uFillTx/>
                <a:ea typeface="+mn-ea"/>
                <a:cs typeface="+mn-cs"/>
              </a:rPr>
              <a:t> a </a:t>
            </a:r>
            <a:r>
              <a:rPr kumimoji="0" lang="en-GB" sz="1600" b="0" i="0" u="none" strike="noStrike" kern="1200" cap="none" spc="0" normalizeH="0" baseline="0" noProof="0" dirty="0" err="1">
                <a:ln>
                  <a:noFill/>
                </a:ln>
                <a:solidFill>
                  <a:schemeClr val="bg1"/>
                </a:solidFill>
                <a:effectLst/>
                <a:uLnTx/>
                <a:uFillTx/>
                <a:ea typeface="+mn-ea"/>
                <a:cs typeface="+mn-cs"/>
              </a:rPr>
              <a:t>função</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imunológica</a:t>
            </a:r>
            <a:r>
              <a:rPr kumimoji="0" lang="en-GB" sz="1600" b="0" i="0" u="none" strike="noStrike" kern="1200" cap="none" spc="0" normalizeH="0" baseline="0" noProof="0" dirty="0">
                <a:ln>
                  <a:noFill/>
                </a:ln>
                <a:solidFill>
                  <a:schemeClr val="bg1"/>
                </a:solidFill>
                <a:effectLst/>
                <a:uLnTx/>
                <a:uFillTx/>
                <a:ea typeface="+mn-ea"/>
                <a:cs typeface="+mn-cs"/>
              </a:rPr>
              <a:t> </a:t>
            </a:r>
          </a:p>
          <a:p>
            <a:pPr marL="457200" marR="0" lvl="0" indent="-228600" algn="l" defTabSz="914400" rtl="0" eaLnBrk="1" fontAlgn="ctr" latinLnBrk="0" hangingPunct="1">
              <a:lnSpc>
                <a:spcPct val="90000"/>
              </a:lnSpc>
              <a:spcBef>
                <a:spcPts val="0"/>
              </a:spcBef>
              <a:spcAft>
                <a:spcPts val="120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schemeClr val="bg1"/>
                </a:solidFill>
                <a:effectLst/>
                <a:uLnTx/>
                <a:uFillTx/>
                <a:ea typeface="+mn-ea"/>
                <a:cs typeface="+mn-cs"/>
              </a:rPr>
              <a:t>Reduzir</a:t>
            </a:r>
            <a:r>
              <a:rPr kumimoji="0" lang="en-GB" sz="1600" b="0" i="0" u="none" strike="noStrike" kern="1200" cap="none" spc="0" normalizeH="0" baseline="0" noProof="0" dirty="0">
                <a:ln>
                  <a:noFill/>
                </a:ln>
                <a:solidFill>
                  <a:schemeClr val="bg1"/>
                </a:solidFill>
                <a:effectLst/>
                <a:uLnTx/>
                <a:uFillTx/>
                <a:ea typeface="+mn-ea"/>
                <a:cs typeface="+mn-cs"/>
              </a:rPr>
              <a:t> a </a:t>
            </a:r>
            <a:r>
              <a:rPr kumimoji="0" lang="en-GB" sz="1600" b="0" i="0" u="none" strike="noStrike" kern="1200" cap="none" spc="0" normalizeH="0" baseline="0" noProof="0" dirty="0" err="1">
                <a:ln>
                  <a:noFill/>
                </a:ln>
                <a:solidFill>
                  <a:schemeClr val="bg1"/>
                </a:solidFill>
                <a:effectLst/>
                <a:uLnTx/>
                <a:uFillTx/>
                <a:ea typeface="+mn-ea"/>
                <a:cs typeface="+mn-cs"/>
              </a:rPr>
              <a:t>morbilidade</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associada</a:t>
            </a:r>
            <a:r>
              <a:rPr kumimoji="0" lang="en-GB" sz="1600" b="0" i="0" u="none" strike="noStrike" kern="1200" cap="none" spc="0" normalizeH="0" baseline="0" noProof="0" dirty="0">
                <a:ln>
                  <a:noFill/>
                </a:ln>
                <a:solidFill>
                  <a:schemeClr val="bg1"/>
                </a:solidFill>
                <a:effectLst/>
                <a:uLnTx/>
                <a:uFillTx/>
                <a:ea typeface="+mn-ea"/>
                <a:cs typeface="+mn-cs"/>
              </a:rPr>
              <a:t> à </a:t>
            </a:r>
            <a:r>
              <a:rPr kumimoji="0" lang="en-GB" sz="1600" b="0" i="0" u="none" strike="noStrike" kern="1200" cap="none" spc="0" normalizeH="0" baseline="0" noProof="0" dirty="0" err="1">
                <a:ln>
                  <a:noFill/>
                </a:ln>
                <a:solidFill>
                  <a:schemeClr val="bg1"/>
                </a:solidFill>
                <a:effectLst/>
                <a:uLnTx/>
                <a:uFillTx/>
                <a:ea typeface="+mn-ea"/>
                <a:cs typeface="+mn-cs"/>
              </a:rPr>
              <a:t>infeção</a:t>
            </a:r>
            <a:r>
              <a:rPr kumimoji="0" lang="en-GB" sz="1600" b="0" i="0" u="none" strike="noStrike" kern="1200" cap="none" spc="0" normalizeH="0" baseline="0" noProof="0" dirty="0">
                <a:ln>
                  <a:noFill/>
                </a:ln>
                <a:solidFill>
                  <a:schemeClr val="bg1"/>
                </a:solidFill>
                <a:effectLst/>
                <a:uLnTx/>
                <a:uFillTx/>
                <a:ea typeface="+mn-ea"/>
                <a:cs typeface="+mn-cs"/>
              </a:rPr>
              <a:t> VIH </a:t>
            </a:r>
          </a:p>
          <a:p>
            <a:pPr marL="457200" marR="0" lvl="0" indent="-228600" algn="l" defTabSz="914400" rtl="0" eaLnBrk="1" fontAlgn="ctr" latinLnBrk="0" hangingPunct="1">
              <a:lnSpc>
                <a:spcPct val="9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bg1"/>
                </a:solidFill>
                <a:effectLst/>
                <a:uLnTx/>
                <a:uFillTx/>
                <a:ea typeface="+mn-ea"/>
                <a:cs typeface="+mn-cs"/>
              </a:rPr>
              <a:t>Prevenir</a:t>
            </a:r>
            <a:r>
              <a:rPr kumimoji="0" lang="en-GB" sz="1600" b="0" i="0" u="none" strike="noStrike" kern="1200" cap="none" spc="0" normalizeH="0" baseline="0" noProof="0" dirty="0">
                <a:ln>
                  <a:noFill/>
                </a:ln>
                <a:solidFill>
                  <a:schemeClr val="bg1"/>
                </a:solidFill>
                <a:effectLst/>
                <a:uLnTx/>
                <a:uFillTx/>
                <a:ea typeface="+mn-ea"/>
                <a:cs typeface="+mn-cs"/>
              </a:rPr>
              <a:t> a </a:t>
            </a:r>
            <a:r>
              <a:rPr kumimoji="0" lang="en-GB" sz="1600" b="0" i="0" u="none" strike="noStrike" kern="1200" cap="none" spc="0" normalizeH="0" baseline="0" noProof="0" dirty="0" err="1">
                <a:ln>
                  <a:noFill/>
                </a:ln>
                <a:solidFill>
                  <a:schemeClr val="bg1"/>
                </a:solidFill>
                <a:effectLst/>
                <a:uLnTx/>
                <a:uFillTx/>
                <a:ea typeface="+mn-ea"/>
                <a:cs typeface="+mn-cs"/>
              </a:rPr>
              <a:t>transmissão</a:t>
            </a:r>
            <a:r>
              <a:rPr kumimoji="0" lang="en-GB" sz="1600" b="0" i="0" u="none" strike="noStrike" kern="1200" cap="none" spc="0" normalizeH="0" baseline="0" noProof="0" dirty="0">
                <a:ln>
                  <a:noFill/>
                </a:ln>
                <a:solidFill>
                  <a:schemeClr val="bg1"/>
                </a:solidFill>
                <a:effectLst/>
                <a:uLnTx/>
                <a:uFillTx/>
                <a:ea typeface="+mn-ea"/>
                <a:cs typeface="+mn-cs"/>
              </a:rPr>
              <a:t> da </a:t>
            </a:r>
            <a:r>
              <a:rPr kumimoji="0" lang="en-GB" sz="1600" b="0" i="0" u="none" strike="noStrike" kern="1200" cap="none" spc="0" normalizeH="0" baseline="0" noProof="0" dirty="0" err="1">
                <a:ln>
                  <a:noFill/>
                </a:ln>
                <a:solidFill>
                  <a:schemeClr val="bg1"/>
                </a:solidFill>
                <a:effectLst/>
                <a:uLnTx/>
                <a:uFillTx/>
                <a:ea typeface="+mn-ea"/>
                <a:cs typeface="+mn-cs"/>
              </a:rPr>
              <a:t>infeção</a:t>
            </a:r>
            <a:r>
              <a:rPr kumimoji="0" lang="en-GB" sz="1600" b="0" i="0" u="none" strike="noStrike" kern="1200" cap="none" spc="0" normalizeH="0" baseline="0" noProof="0" dirty="0">
                <a:ln>
                  <a:noFill/>
                </a:ln>
                <a:solidFill>
                  <a:schemeClr val="bg1"/>
                </a:solidFill>
                <a:effectLst/>
                <a:uLnTx/>
                <a:uFillTx/>
                <a:ea typeface="+mn-ea"/>
                <a:cs typeface="+mn-cs"/>
              </a:rPr>
              <a:t> VIH </a:t>
            </a:r>
          </a:p>
        </p:txBody>
      </p:sp>
      <p:sp>
        <p:nvSpPr>
          <p:cNvPr id="7" name="Rectangle 72">
            <a:extLst>
              <a:ext uri="{FF2B5EF4-FFF2-40B4-BE49-F238E27FC236}">
                <a16:creationId xmlns:a16="http://schemas.microsoft.com/office/drawing/2014/main" id="{6806C86E-9764-4F32-B4F6-5BA98272D10D}"/>
              </a:ext>
            </a:extLst>
          </p:cNvPr>
          <p:cNvSpPr/>
          <p:nvPr/>
        </p:nvSpPr>
        <p:spPr>
          <a:xfrm>
            <a:off x="6400801" y="2675530"/>
            <a:ext cx="5117284" cy="2528469"/>
          </a:xfrm>
          <a:prstGeom prst="rect">
            <a:avLst/>
          </a:prstGeom>
          <a:solidFill>
            <a:srgbClr val="38507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162000" rIns="72000" rtlCol="0" anchor="t"/>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schemeClr val="bg1"/>
                </a:solidFill>
                <a:effectLst/>
                <a:uLnTx/>
                <a:uFillTx/>
                <a:ea typeface="+mn-ea"/>
                <a:cs typeface="+mn-cs"/>
              </a:rPr>
              <a:t>Efetividade</a:t>
            </a:r>
            <a:r>
              <a:rPr kumimoji="0" lang="en-GB" sz="1600" b="1" i="0" u="none" strike="noStrike" kern="1200" cap="none" spc="0" normalizeH="0" baseline="0" noProof="0" dirty="0">
                <a:ln>
                  <a:noFill/>
                </a:ln>
                <a:solidFill>
                  <a:schemeClr val="bg1"/>
                </a:solidFill>
                <a:effectLst/>
                <a:uLnTx/>
                <a:uFillTx/>
                <a:ea typeface="+mn-ea"/>
                <a:cs typeface="+mn-cs"/>
              </a:rPr>
              <a:t> / </a:t>
            </a:r>
            <a:r>
              <a:rPr kumimoji="0" lang="en-GB" sz="1600" b="1" i="0" u="none" strike="noStrike" kern="1200" cap="none" spc="0" normalizeH="0" baseline="0" noProof="0" dirty="0" err="1">
                <a:ln>
                  <a:noFill/>
                </a:ln>
                <a:solidFill>
                  <a:schemeClr val="bg1"/>
                </a:solidFill>
                <a:effectLst/>
                <a:uLnTx/>
                <a:uFillTx/>
                <a:ea typeface="+mn-ea"/>
                <a:cs typeface="+mn-cs"/>
              </a:rPr>
              <a:t>tolerabilidade</a:t>
            </a:r>
            <a:r>
              <a:rPr kumimoji="0" lang="en-GB" sz="1600" b="1" i="0" u="none" strike="noStrike" kern="1200" cap="none" spc="0" normalizeH="0" baseline="0" noProof="0" dirty="0">
                <a:ln>
                  <a:noFill/>
                </a:ln>
                <a:solidFill>
                  <a:schemeClr val="bg1"/>
                </a:solidFill>
                <a:effectLst/>
                <a:uLnTx/>
                <a:uFillTx/>
                <a:ea typeface="+mn-ea"/>
                <a:cs typeface="+mn-cs"/>
              </a:rPr>
              <a:t> </a:t>
            </a:r>
            <a:r>
              <a:rPr kumimoji="0" lang="en-GB" sz="1600" b="1" i="0" u="none" strike="noStrike" kern="1200" cap="none" spc="0" normalizeH="0" baseline="0" noProof="0" dirty="0" err="1">
                <a:ln>
                  <a:noFill/>
                </a:ln>
                <a:solidFill>
                  <a:schemeClr val="bg1"/>
                </a:solidFill>
                <a:effectLst/>
                <a:uLnTx/>
                <a:uFillTx/>
                <a:ea typeface="+mn-ea"/>
                <a:cs typeface="+mn-cs"/>
              </a:rPr>
              <a:t>sustentadas</a:t>
            </a:r>
            <a:endParaRPr kumimoji="0" lang="en-GB" sz="1600" b="1" i="0" u="none" strike="noStrike" kern="1200" cap="none" spc="0" normalizeH="0" baseline="0" noProof="0" dirty="0">
              <a:ln>
                <a:noFill/>
              </a:ln>
              <a:solidFill>
                <a:schemeClr val="bg1"/>
              </a:solidFill>
              <a:effectLst/>
              <a:highlight>
                <a:srgbClr val="FFFF00"/>
              </a:highlight>
              <a:uLnTx/>
              <a:uFillTx/>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GB" sz="1600" b="1" dirty="0" err="1">
                <a:solidFill>
                  <a:schemeClr val="bg1"/>
                </a:solidFill>
              </a:rPr>
              <a:t>Preservar</a:t>
            </a:r>
            <a:r>
              <a:rPr lang="en-GB" sz="1600" dirty="0">
                <a:solidFill>
                  <a:schemeClr val="bg1"/>
                </a:solidFill>
              </a:rPr>
              <a:t> o Sistema </a:t>
            </a:r>
            <a:r>
              <a:rPr lang="en-GB" sz="1600" dirty="0" err="1">
                <a:solidFill>
                  <a:schemeClr val="bg1"/>
                </a:solidFill>
              </a:rPr>
              <a:t>Imunológico</a:t>
            </a:r>
            <a:endParaRPr lang="en-GB" sz="1600" dirty="0">
              <a:solidFill>
                <a:schemeClr val="bg1"/>
              </a:solidFill>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schemeClr val="bg1"/>
                </a:solidFill>
                <a:effectLst/>
                <a:uLnTx/>
                <a:uFillTx/>
                <a:ea typeface="+mn-ea"/>
                <a:cs typeface="+mn-cs"/>
              </a:rPr>
              <a:t>Mitigar</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potenciais</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interações</a:t>
            </a:r>
            <a:r>
              <a:rPr lang="en-GB" sz="1600" dirty="0">
                <a:solidFill>
                  <a:schemeClr val="bg1"/>
                </a:solidFill>
              </a:rPr>
              <a:t> </a:t>
            </a:r>
            <a:r>
              <a:rPr lang="en-GB" sz="1600" dirty="0" err="1">
                <a:solidFill>
                  <a:schemeClr val="bg1"/>
                </a:solidFill>
              </a:rPr>
              <a:t>medicamentosas</a:t>
            </a:r>
            <a:r>
              <a:rPr lang="en-GB" sz="1600" dirty="0">
                <a:solidFill>
                  <a:schemeClr val="bg1"/>
                </a:solidFill>
              </a:rPr>
              <a:t> </a:t>
            </a:r>
            <a:endParaRPr kumimoji="0" lang="en-GB" sz="1600" b="0" i="0" u="none" strike="noStrike" kern="1200" cap="none" spc="0" normalizeH="0" baseline="0" noProof="0" dirty="0">
              <a:ln>
                <a:noFill/>
              </a:ln>
              <a:solidFill>
                <a:schemeClr val="bg1"/>
              </a:solidFill>
              <a:effectLst/>
              <a:uLnTx/>
              <a:uFillTx/>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GB" sz="1600" b="1" dirty="0" err="1">
                <a:solidFill>
                  <a:schemeClr val="bg1"/>
                </a:solidFill>
              </a:rPr>
              <a:t>Melhorar</a:t>
            </a:r>
            <a:r>
              <a:rPr lang="en-GB" sz="1600" b="1" dirty="0">
                <a:solidFill>
                  <a:schemeClr val="bg1"/>
                </a:solidFill>
              </a:rPr>
              <a:t> </a:t>
            </a:r>
            <a:r>
              <a:rPr lang="en-GB" sz="1600" dirty="0">
                <a:solidFill>
                  <a:schemeClr val="bg1"/>
                </a:solidFill>
              </a:rPr>
              <a:t>a </a:t>
            </a:r>
            <a:r>
              <a:rPr lang="en-GB" sz="1600" dirty="0" err="1">
                <a:solidFill>
                  <a:schemeClr val="bg1"/>
                </a:solidFill>
              </a:rPr>
              <a:t>qualidade</a:t>
            </a:r>
            <a:r>
              <a:rPr lang="en-GB" sz="1600" dirty="0">
                <a:solidFill>
                  <a:schemeClr val="bg1"/>
                </a:solidFill>
              </a:rPr>
              <a:t> </a:t>
            </a:r>
            <a:r>
              <a:rPr lang="en-GB" sz="1600" dirty="0" err="1">
                <a:solidFill>
                  <a:schemeClr val="bg1"/>
                </a:solidFill>
              </a:rPr>
              <a:t>vida</a:t>
            </a:r>
            <a:r>
              <a:rPr lang="en-GB" sz="1600" dirty="0">
                <a:solidFill>
                  <a:schemeClr val="bg1"/>
                </a:solidFill>
              </a:rPr>
              <a:t> </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bg1"/>
                </a:solidFill>
                <a:effectLst/>
                <a:uLnTx/>
                <a:uFillTx/>
                <a:ea typeface="+mn-ea"/>
                <a:cs typeface="+mn-cs"/>
              </a:rPr>
              <a:t>Reduzir</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carga</a:t>
            </a:r>
            <a:r>
              <a:rPr kumimoji="0" lang="en-GB" sz="1600" b="0" i="0" u="none" strike="noStrike" kern="1200" cap="none" spc="0" normalizeH="0" baseline="0" noProof="0" dirty="0">
                <a:ln>
                  <a:noFill/>
                </a:ln>
                <a:solidFill>
                  <a:schemeClr val="bg1"/>
                </a:solidFill>
                <a:effectLst/>
                <a:uLnTx/>
                <a:uFillTx/>
                <a:ea typeface="+mn-ea"/>
                <a:cs typeface="+mn-cs"/>
              </a:rPr>
              <a:t> medicamentosa/ </a:t>
            </a:r>
            <a:r>
              <a:rPr kumimoji="0" lang="en-GB" sz="1600" b="0" i="0" u="none" strike="noStrike" kern="1200" cap="none" spc="0" normalizeH="0" baseline="0" noProof="0" dirty="0" err="1">
                <a:ln>
                  <a:noFill/>
                </a:ln>
                <a:solidFill>
                  <a:schemeClr val="bg1"/>
                </a:solidFill>
                <a:effectLst/>
                <a:uLnTx/>
                <a:uFillTx/>
                <a:ea typeface="+mn-ea"/>
                <a:cs typeface="+mn-cs"/>
              </a:rPr>
              <a:t>simplificação</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terapêutica</a:t>
            </a:r>
            <a:r>
              <a:rPr kumimoji="0" lang="en-GB" sz="1600" b="0" i="0" u="none" strike="noStrike" kern="1200" cap="none" spc="0" normalizeH="0" baseline="0" noProof="0" dirty="0">
                <a:ln>
                  <a:noFill/>
                </a:ln>
                <a:solidFill>
                  <a:schemeClr val="bg1"/>
                </a:solidFill>
                <a:effectLst/>
                <a:uLnTx/>
                <a:uFillTx/>
                <a:ea typeface="+mn-ea"/>
                <a:cs typeface="+mn-cs"/>
              </a:rPr>
              <a:t> </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bg1"/>
                </a:solidFill>
                <a:effectLst/>
                <a:uLnTx/>
                <a:uFillTx/>
                <a:ea typeface="+mn-ea"/>
                <a:cs typeface="+mn-cs"/>
              </a:rPr>
              <a:t>Gestão</a:t>
            </a:r>
            <a:r>
              <a:rPr kumimoji="0" lang="en-GB" sz="1600" b="0" i="0" u="none" strike="noStrike" kern="1200" cap="none" spc="0" normalizeH="0" baseline="0" noProof="0" dirty="0">
                <a:ln>
                  <a:noFill/>
                </a:ln>
                <a:solidFill>
                  <a:schemeClr val="bg1"/>
                </a:solidFill>
                <a:effectLst/>
                <a:uLnTx/>
                <a:uFillTx/>
                <a:ea typeface="+mn-ea"/>
                <a:cs typeface="+mn-cs"/>
              </a:rPr>
              <a:t> de </a:t>
            </a:r>
            <a:r>
              <a:rPr kumimoji="0" lang="en-GB" sz="1600" b="0" i="0" u="none" strike="noStrike" kern="1200" cap="none" spc="0" normalizeH="0" baseline="0" noProof="0" dirty="0" err="1">
                <a:ln>
                  <a:noFill/>
                </a:ln>
                <a:solidFill>
                  <a:schemeClr val="bg1"/>
                </a:solidFill>
                <a:effectLst/>
                <a:uLnTx/>
                <a:uFillTx/>
                <a:ea typeface="+mn-ea"/>
                <a:cs typeface="+mn-cs"/>
              </a:rPr>
              <a:t>comorbilidades</a:t>
            </a:r>
            <a:r>
              <a:rPr kumimoji="0" lang="en-GB" sz="1600" b="0" i="0" u="none" strike="noStrike" kern="1200" cap="none" spc="0" normalizeH="0" baseline="0" noProof="0" dirty="0">
                <a:ln>
                  <a:noFill/>
                </a:ln>
                <a:solidFill>
                  <a:schemeClr val="bg1"/>
                </a:solidFill>
                <a:effectLst/>
                <a:uLnTx/>
                <a:uFillTx/>
                <a:ea typeface="+mn-ea"/>
                <a:cs typeface="+mn-cs"/>
              </a:rPr>
              <a:t> (ex. </a:t>
            </a:r>
            <a:r>
              <a:rPr kumimoji="0" lang="en-GB" sz="1600" b="0" i="0" u="none" strike="noStrike" kern="1200" cap="none" spc="0" normalizeH="0" baseline="0" noProof="0" dirty="0" err="1">
                <a:ln>
                  <a:noFill/>
                </a:ln>
                <a:solidFill>
                  <a:schemeClr val="bg1"/>
                </a:solidFill>
                <a:effectLst/>
                <a:uLnTx/>
                <a:uFillTx/>
                <a:ea typeface="+mn-ea"/>
                <a:cs typeface="+mn-cs"/>
              </a:rPr>
              <a:t>cardiometabólicas</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disfunção</a:t>
            </a:r>
            <a:r>
              <a:rPr kumimoji="0" lang="en-GB" sz="1600" b="0" i="0" u="none" strike="noStrike" kern="1200" cap="none" spc="0" normalizeH="0" baseline="0" noProof="0" dirty="0">
                <a:ln>
                  <a:noFill/>
                </a:ln>
                <a:solidFill>
                  <a:schemeClr val="bg1"/>
                </a:solidFill>
                <a:effectLst/>
                <a:uLnTx/>
                <a:uFillTx/>
                <a:ea typeface="+mn-ea"/>
                <a:cs typeface="+mn-cs"/>
              </a:rPr>
              <a:t> </a:t>
            </a:r>
            <a:r>
              <a:rPr kumimoji="0" lang="en-GB" sz="1600" b="0" i="0" u="none" strike="noStrike" kern="1200" cap="none" spc="0" normalizeH="0" baseline="0" noProof="0" dirty="0" err="1">
                <a:ln>
                  <a:noFill/>
                </a:ln>
                <a:solidFill>
                  <a:schemeClr val="bg1"/>
                </a:solidFill>
                <a:effectLst/>
                <a:uLnTx/>
                <a:uFillTx/>
                <a:ea typeface="+mn-ea"/>
                <a:cs typeface="+mn-cs"/>
              </a:rPr>
              <a:t>orgãos</a:t>
            </a:r>
            <a:r>
              <a:rPr kumimoji="0" lang="en-GB" sz="1600" b="0" i="0" u="none" strike="noStrike" kern="1200" cap="none" spc="0" normalizeH="0" baseline="0" noProof="0" dirty="0">
                <a:ln>
                  <a:noFill/>
                </a:ln>
                <a:solidFill>
                  <a:schemeClr val="bg1"/>
                </a:solidFill>
                <a:effectLst/>
                <a:uLnTx/>
                <a:uFillTx/>
                <a:ea typeface="+mn-ea"/>
                <a:cs typeface="+mn-cs"/>
              </a:rPr>
              <a:t>) </a:t>
            </a:r>
          </a:p>
        </p:txBody>
      </p:sp>
      <p:sp>
        <p:nvSpPr>
          <p:cNvPr id="8" name="TextBox 97">
            <a:extLst>
              <a:ext uri="{FF2B5EF4-FFF2-40B4-BE49-F238E27FC236}">
                <a16:creationId xmlns:a16="http://schemas.microsoft.com/office/drawing/2014/main" id="{F8D84514-BBA7-47A2-94CD-876E8EF379CC}"/>
              </a:ext>
            </a:extLst>
          </p:cNvPr>
          <p:cNvSpPr txBox="1"/>
          <p:nvPr/>
        </p:nvSpPr>
        <p:spPr>
          <a:xfrm>
            <a:off x="1805909" y="2115170"/>
            <a:ext cx="26842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C50F3C"/>
                </a:solidFill>
                <a:effectLst/>
                <a:uLnTx/>
                <a:uFillTx/>
                <a:ea typeface="+mn-ea"/>
                <a:cs typeface="+mn-cs"/>
              </a:rPr>
              <a:t>Curto</a:t>
            </a:r>
            <a:r>
              <a:rPr kumimoji="0" lang="en-GB" b="1" i="0" u="none" strike="noStrike" kern="1200" cap="none" spc="0" normalizeH="0" baseline="0" noProof="0" dirty="0">
                <a:ln>
                  <a:noFill/>
                </a:ln>
                <a:solidFill>
                  <a:srgbClr val="C50F3C"/>
                </a:solidFill>
                <a:effectLst/>
                <a:uLnTx/>
                <a:uFillTx/>
                <a:ea typeface="+mn-ea"/>
                <a:cs typeface="+mn-cs"/>
              </a:rPr>
              <a:t> </a:t>
            </a:r>
            <a:r>
              <a:rPr kumimoji="0" lang="en-GB" b="1" i="0" u="none" strike="noStrike" kern="1200" cap="none" spc="0" normalizeH="0" baseline="0" noProof="0" dirty="0" err="1">
                <a:ln>
                  <a:noFill/>
                </a:ln>
                <a:solidFill>
                  <a:srgbClr val="C50F3C"/>
                </a:solidFill>
                <a:effectLst/>
                <a:uLnTx/>
                <a:uFillTx/>
                <a:ea typeface="+mn-ea"/>
                <a:cs typeface="+mn-cs"/>
              </a:rPr>
              <a:t>prazo</a:t>
            </a:r>
            <a:endParaRPr kumimoji="0" lang="en-GB" b="1" i="0" u="none" strike="noStrike" kern="1200" cap="none" spc="0" normalizeH="0" baseline="0" noProof="0" dirty="0">
              <a:ln>
                <a:noFill/>
              </a:ln>
              <a:solidFill>
                <a:srgbClr val="C50F3C"/>
              </a:solidFill>
              <a:effectLst/>
              <a:uLnTx/>
              <a:uFillTx/>
              <a:ea typeface="+mn-ea"/>
              <a:cs typeface="+mn-cs"/>
            </a:endParaRPr>
          </a:p>
        </p:txBody>
      </p:sp>
      <p:sp>
        <p:nvSpPr>
          <p:cNvPr id="9" name="TextBox 98">
            <a:extLst>
              <a:ext uri="{FF2B5EF4-FFF2-40B4-BE49-F238E27FC236}">
                <a16:creationId xmlns:a16="http://schemas.microsoft.com/office/drawing/2014/main" id="{42961517-D9B2-4B72-A2A4-E95F4491622D}"/>
              </a:ext>
            </a:extLst>
          </p:cNvPr>
          <p:cNvSpPr txBox="1"/>
          <p:nvPr/>
        </p:nvSpPr>
        <p:spPr>
          <a:xfrm>
            <a:off x="7701884" y="2129376"/>
            <a:ext cx="26842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1F60"/>
                </a:solidFill>
                <a:effectLst/>
                <a:uLnTx/>
                <a:uFillTx/>
                <a:ea typeface="+mn-ea"/>
                <a:cs typeface="+mn-cs"/>
              </a:rPr>
              <a:t>Longo </a:t>
            </a:r>
            <a:r>
              <a:rPr kumimoji="0" lang="en-GB" b="1" i="0" u="none" strike="noStrike" kern="1200" cap="none" spc="0" normalizeH="0" baseline="0" noProof="0" dirty="0" err="1">
                <a:ln>
                  <a:noFill/>
                </a:ln>
                <a:solidFill>
                  <a:srgbClr val="001F60"/>
                </a:solidFill>
                <a:effectLst/>
                <a:uLnTx/>
                <a:uFillTx/>
                <a:ea typeface="+mn-ea"/>
                <a:cs typeface="+mn-cs"/>
              </a:rPr>
              <a:t>prazo</a:t>
            </a:r>
            <a:endParaRPr kumimoji="0" lang="en-GB" b="1" i="0" u="none" strike="noStrike" kern="1200" cap="none" spc="0" normalizeH="0" baseline="0" noProof="0" dirty="0">
              <a:ln>
                <a:noFill/>
              </a:ln>
              <a:solidFill>
                <a:srgbClr val="001F60"/>
              </a:solidFill>
              <a:effectLst/>
              <a:uLnTx/>
              <a:uFillTx/>
              <a:ea typeface="+mn-ea"/>
              <a:cs typeface="+mn-cs"/>
            </a:endParaRPr>
          </a:p>
        </p:txBody>
      </p:sp>
      <p:grpSp>
        <p:nvGrpSpPr>
          <p:cNvPr id="10" name="Group 96">
            <a:extLst>
              <a:ext uri="{FF2B5EF4-FFF2-40B4-BE49-F238E27FC236}">
                <a16:creationId xmlns:a16="http://schemas.microsoft.com/office/drawing/2014/main" id="{E2F9F077-F615-4386-B381-5C7DB3AA9BD3}"/>
              </a:ext>
            </a:extLst>
          </p:cNvPr>
          <p:cNvGrpSpPr/>
          <p:nvPr/>
        </p:nvGrpSpPr>
        <p:grpSpPr>
          <a:xfrm>
            <a:off x="5652366" y="1850728"/>
            <a:ext cx="925236" cy="925236"/>
            <a:chOff x="5446990" y="2132521"/>
            <a:chExt cx="1298021" cy="1298021"/>
          </a:xfrm>
        </p:grpSpPr>
        <p:sp>
          <p:nvSpPr>
            <p:cNvPr id="11" name="Oval 10">
              <a:extLst>
                <a:ext uri="{FF2B5EF4-FFF2-40B4-BE49-F238E27FC236}">
                  <a16:creationId xmlns:a16="http://schemas.microsoft.com/office/drawing/2014/main" id="{FBF03E0E-3503-43EA-AE00-E21166D6DF4C}"/>
                </a:ext>
              </a:extLst>
            </p:cNvPr>
            <p:cNvSpPr/>
            <p:nvPr/>
          </p:nvSpPr>
          <p:spPr>
            <a:xfrm>
              <a:off x="5446990" y="2132521"/>
              <a:ext cx="1298021" cy="1298021"/>
            </a:xfrm>
            <a:prstGeom prst="ellipse">
              <a:avLst/>
            </a:prstGeom>
            <a:solidFill>
              <a:schemeClr val="tx1">
                <a:lumMod val="85000"/>
                <a:lumOff val="1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Graphic 93" descr="Hourglass 30% with solid fill">
              <a:extLst>
                <a:ext uri="{FF2B5EF4-FFF2-40B4-BE49-F238E27FC236}">
                  <a16:creationId xmlns:a16="http://schemas.microsoft.com/office/drawing/2014/main" id="{029B52EA-4860-4789-81BA-608F5A62006D}"/>
                </a:ext>
              </a:extLst>
            </p:cNvPr>
            <p:cNvSpPr/>
            <p:nvPr/>
          </p:nvSpPr>
          <p:spPr>
            <a:xfrm>
              <a:off x="5791199" y="2339603"/>
              <a:ext cx="609602" cy="870912"/>
            </a:xfrm>
            <a:custGeom>
              <a:avLst/>
              <a:gdLst>
                <a:gd name="connsiteX0" fmla="*/ 677757 w 712109"/>
                <a:gd name="connsiteY0" fmla="*/ 76262 h 1017360"/>
                <a:gd name="connsiteX1" fmla="*/ 712109 w 712109"/>
                <a:gd name="connsiteY1" fmla="*/ 76262 h 1017360"/>
                <a:gd name="connsiteX2" fmla="*/ 712109 w 712109"/>
                <a:gd name="connsiteY2" fmla="*/ 0 h 1017360"/>
                <a:gd name="connsiteX3" fmla="*/ 0 w 712109"/>
                <a:gd name="connsiteY3" fmla="*/ 0 h 1017360"/>
                <a:gd name="connsiteX4" fmla="*/ 0 w 712109"/>
                <a:gd name="connsiteY4" fmla="*/ 76338 h 1017360"/>
                <a:gd name="connsiteX5" fmla="*/ 33080 w 712109"/>
                <a:gd name="connsiteY5" fmla="*/ 76338 h 1017360"/>
                <a:gd name="connsiteX6" fmla="*/ 246713 w 712109"/>
                <a:gd name="connsiteY6" fmla="*/ 508680 h 1017360"/>
                <a:gd name="connsiteX7" fmla="*/ 33080 w 712109"/>
                <a:gd name="connsiteY7" fmla="*/ 941022 h 1017360"/>
                <a:gd name="connsiteX8" fmla="*/ 0 w 712109"/>
                <a:gd name="connsiteY8" fmla="*/ 941022 h 1017360"/>
                <a:gd name="connsiteX9" fmla="*/ 0 w 712109"/>
                <a:gd name="connsiteY9" fmla="*/ 1017361 h 1017360"/>
                <a:gd name="connsiteX10" fmla="*/ 712109 w 712109"/>
                <a:gd name="connsiteY10" fmla="*/ 1017361 h 1017360"/>
                <a:gd name="connsiteX11" fmla="*/ 712109 w 712109"/>
                <a:gd name="connsiteY11" fmla="*/ 941022 h 1017360"/>
                <a:gd name="connsiteX12" fmla="*/ 677757 w 712109"/>
                <a:gd name="connsiteY12" fmla="*/ 941022 h 1017360"/>
                <a:gd name="connsiteX13" fmla="*/ 464124 w 712109"/>
                <a:gd name="connsiteY13" fmla="*/ 508680 h 1017360"/>
                <a:gd name="connsiteX14" fmla="*/ 677757 w 712109"/>
                <a:gd name="connsiteY14" fmla="*/ 76262 h 1017360"/>
                <a:gd name="connsiteX15" fmla="*/ 601037 w 712109"/>
                <a:gd name="connsiteY15" fmla="*/ 76262 h 1017360"/>
                <a:gd name="connsiteX16" fmla="*/ 558160 w 712109"/>
                <a:gd name="connsiteY16" fmla="*/ 241738 h 1017360"/>
                <a:gd name="connsiteX17" fmla="*/ 153567 w 712109"/>
                <a:gd name="connsiteY17" fmla="*/ 241738 h 1017360"/>
                <a:gd name="connsiteX18" fmla="*/ 109914 w 712109"/>
                <a:gd name="connsiteY18" fmla="*/ 76338 h 1017360"/>
                <a:gd name="connsiteX19" fmla="*/ 291307 w 712109"/>
                <a:gd name="connsiteY19" fmla="*/ 570540 h 1017360"/>
                <a:gd name="connsiteX20" fmla="*/ 304793 w 712109"/>
                <a:gd name="connsiteY20" fmla="*/ 558097 h 1017360"/>
                <a:gd name="connsiteX21" fmla="*/ 330799 w 712109"/>
                <a:gd name="connsiteY21" fmla="*/ 591380 h 1017360"/>
                <a:gd name="connsiteX22" fmla="*/ 330799 w 712109"/>
                <a:gd name="connsiteY22" fmla="*/ 814275 h 1017360"/>
                <a:gd name="connsiteX23" fmla="*/ 204167 w 712109"/>
                <a:gd name="connsiteY23" fmla="*/ 940908 h 1017360"/>
                <a:gd name="connsiteX24" fmla="*/ 109762 w 712109"/>
                <a:gd name="connsiteY24" fmla="*/ 940908 h 1017360"/>
                <a:gd name="connsiteX25" fmla="*/ 291307 w 712109"/>
                <a:gd name="connsiteY25" fmla="*/ 570540 h 1017360"/>
                <a:gd name="connsiteX26" fmla="*/ 601050 w 712109"/>
                <a:gd name="connsiteY26" fmla="*/ 940908 h 1017360"/>
                <a:gd name="connsiteX27" fmla="*/ 508324 w 712109"/>
                <a:gd name="connsiteY27" fmla="*/ 940908 h 1017360"/>
                <a:gd name="connsiteX28" fmla="*/ 381692 w 712109"/>
                <a:gd name="connsiteY28" fmla="*/ 814275 h 1017360"/>
                <a:gd name="connsiteX29" fmla="*/ 381692 w 712109"/>
                <a:gd name="connsiteY29" fmla="*/ 590477 h 1017360"/>
                <a:gd name="connsiteX30" fmla="*/ 406591 w 712109"/>
                <a:gd name="connsiteY30" fmla="*/ 558669 h 1017360"/>
                <a:gd name="connsiteX31" fmla="*/ 419504 w 712109"/>
                <a:gd name="connsiteY31" fmla="*/ 570502 h 1017360"/>
                <a:gd name="connsiteX32" fmla="*/ 601050 w 712109"/>
                <a:gd name="connsiteY32" fmla="*/ 940908 h 10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2109" h="1017360">
                  <a:moveTo>
                    <a:pt x="677757" y="76262"/>
                  </a:moveTo>
                  <a:lnTo>
                    <a:pt x="712109" y="76262"/>
                  </a:lnTo>
                  <a:lnTo>
                    <a:pt x="712109" y="0"/>
                  </a:lnTo>
                  <a:lnTo>
                    <a:pt x="0" y="0"/>
                  </a:lnTo>
                  <a:lnTo>
                    <a:pt x="0" y="76338"/>
                  </a:lnTo>
                  <a:lnTo>
                    <a:pt x="33080" y="76338"/>
                  </a:lnTo>
                  <a:cubicBezTo>
                    <a:pt x="47075" y="217475"/>
                    <a:pt x="128503" y="423487"/>
                    <a:pt x="246713" y="508680"/>
                  </a:cubicBezTo>
                  <a:cubicBezTo>
                    <a:pt x="128452" y="593925"/>
                    <a:pt x="45803" y="799873"/>
                    <a:pt x="33080" y="941022"/>
                  </a:cubicBezTo>
                  <a:lnTo>
                    <a:pt x="0" y="941022"/>
                  </a:lnTo>
                  <a:lnTo>
                    <a:pt x="0" y="1017361"/>
                  </a:lnTo>
                  <a:lnTo>
                    <a:pt x="712109" y="1017361"/>
                  </a:lnTo>
                  <a:lnTo>
                    <a:pt x="712109" y="941022"/>
                  </a:lnTo>
                  <a:lnTo>
                    <a:pt x="677757" y="941022"/>
                  </a:lnTo>
                  <a:cubicBezTo>
                    <a:pt x="665034" y="799873"/>
                    <a:pt x="582334" y="593874"/>
                    <a:pt x="464124" y="508680"/>
                  </a:cubicBezTo>
                  <a:cubicBezTo>
                    <a:pt x="582398" y="423410"/>
                    <a:pt x="665034" y="217399"/>
                    <a:pt x="677757" y="76262"/>
                  </a:cubicBezTo>
                  <a:close/>
                  <a:moveTo>
                    <a:pt x="601037" y="76262"/>
                  </a:moveTo>
                  <a:cubicBezTo>
                    <a:pt x="594009" y="133051"/>
                    <a:pt x="579595" y="188680"/>
                    <a:pt x="558160" y="241738"/>
                  </a:cubicBezTo>
                  <a:lnTo>
                    <a:pt x="153567" y="241738"/>
                  </a:lnTo>
                  <a:cubicBezTo>
                    <a:pt x="132130" y="188656"/>
                    <a:pt x="117463" y="133086"/>
                    <a:pt x="109914" y="76338"/>
                  </a:cubicBezTo>
                  <a:close/>
                  <a:moveTo>
                    <a:pt x="291307" y="570540"/>
                  </a:moveTo>
                  <a:cubicBezTo>
                    <a:pt x="296288" y="566952"/>
                    <a:pt x="300816" y="562774"/>
                    <a:pt x="304793" y="558097"/>
                  </a:cubicBezTo>
                  <a:lnTo>
                    <a:pt x="330799" y="591380"/>
                  </a:lnTo>
                  <a:lnTo>
                    <a:pt x="330799" y="814275"/>
                  </a:lnTo>
                  <a:lnTo>
                    <a:pt x="204167" y="940908"/>
                  </a:lnTo>
                  <a:lnTo>
                    <a:pt x="109762" y="940908"/>
                  </a:lnTo>
                  <a:cubicBezTo>
                    <a:pt x="123261" y="814275"/>
                    <a:pt x="198187" y="637629"/>
                    <a:pt x="291307" y="570540"/>
                  </a:cubicBezTo>
                  <a:close/>
                  <a:moveTo>
                    <a:pt x="601050" y="940908"/>
                  </a:moveTo>
                  <a:lnTo>
                    <a:pt x="508324" y="940908"/>
                  </a:lnTo>
                  <a:lnTo>
                    <a:pt x="381692" y="814275"/>
                  </a:lnTo>
                  <a:lnTo>
                    <a:pt x="381692" y="590477"/>
                  </a:lnTo>
                  <a:lnTo>
                    <a:pt x="406591" y="558669"/>
                  </a:lnTo>
                  <a:cubicBezTo>
                    <a:pt x="410427" y="563097"/>
                    <a:pt x="414760" y="567066"/>
                    <a:pt x="419504" y="570502"/>
                  </a:cubicBezTo>
                  <a:cubicBezTo>
                    <a:pt x="512637" y="637629"/>
                    <a:pt x="587563" y="814275"/>
                    <a:pt x="601050" y="940908"/>
                  </a:cubicBezTo>
                  <a:close/>
                </a:path>
              </a:pathLst>
            </a:custGeom>
            <a:solidFill>
              <a:schemeClr val="bg2"/>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 name="CaixaDeTexto 12">
            <a:extLst>
              <a:ext uri="{FF2B5EF4-FFF2-40B4-BE49-F238E27FC236}">
                <a16:creationId xmlns:a16="http://schemas.microsoft.com/office/drawing/2014/main" id="{773A067F-26DA-4E19-85A0-05EB67ADC37A}"/>
              </a:ext>
            </a:extLst>
          </p:cNvPr>
          <p:cNvSpPr txBox="1"/>
          <p:nvPr/>
        </p:nvSpPr>
        <p:spPr>
          <a:xfrm>
            <a:off x="1021669" y="1110437"/>
            <a:ext cx="10148661" cy="461665"/>
          </a:xfrm>
          <a:prstGeom prst="rect">
            <a:avLst/>
          </a:prstGeom>
          <a:noFill/>
        </p:spPr>
        <p:txBody>
          <a:bodyPr wrap="square" rtlCol="0">
            <a:spAutoFit/>
          </a:bodyPr>
          <a:lstStyle/>
          <a:p>
            <a:pPr algn="ctr"/>
            <a:r>
              <a:rPr lang="pt-PT" sz="2400" b="1" dirty="0"/>
              <a:t>Desafios da TARV a curto e a longo</a:t>
            </a:r>
          </a:p>
        </p:txBody>
      </p:sp>
      <p:sp>
        <p:nvSpPr>
          <p:cNvPr id="15" name="CaixaDeTexto 12">
            <a:extLst>
              <a:ext uri="{FF2B5EF4-FFF2-40B4-BE49-F238E27FC236}">
                <a16:creationId xmlns:a16="http://schemas.microsoft.com/office/drawing/2014/main" id="{3522745A-FB6C-CB44-B4E6-7FBBA66D51CB}"/>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AVALIAÇÃO DA RESPOSTA VIROLÓGICA</a:t>
            </a:r>
          </a:p>
        </p:txBody>
      </p:sp>
      <p:pic>
        <p:nvPicPr>
          <p:cNvPr id="17" name="Graphic 16">
            <a:extLst>
              <a:ext uri="{FF2B5EF4-FFF2-40B4-BE49-F238E27FC236}">
                <a16:creationId xmlns:a16="http://schemas.microsoft.com/office/drawing/2014/main" id="{CD28D105-B43A-A54B-A5DC-15D8D6860D1E}"/>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 uri="{96DAC541-7B7A-43D3-8B79-37D633B846F1}">
                <asvg:svgBlip xmlns:asvg="http://schemas.microsoft.com/office/drawing/2016/SVG/main" r:embed="rId4"/>
              </a:ext>
            </a:extLst>
          </a:blip>
          <a:srcRect l="12229" t="17489" r="26029" b="30397"/>
          <a:stretch/>
        </p:blipFill>
        <p:spPr>
          <a:xfrm>
            <a:off x="3179509" y="2762818"/>
            <a:ext cx="2649658" cy="2428198"/>
          </a:xfrm>
          <a:prstGeom prst="rect">
            <a:avLst/>
          </a:prstGeom>
        </p:spPr>
      </p:pic>
    </p:spTree>
    <p:extLst>
      <p:ext uri="{BB962C8B-B14F-4D97-AF65-F5344CB8AC3E}">
        <p14:creationId xmlns:p14="http://schemas.microsoft.com/office/powerpoint/2010/main" val="4547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nip and Round Single Corner of Rectangle 14">
            <a:extLst>
              <a:ext uri="{FF2B5EF4-FFF2-40B4-BE49-F238E27FC236}">
                <a16:creationId xmlns:a16="http://schemas.microsoft.com/office/drawing/2014/main" id="{0EBF1771-7E43-1441-A16D-F2838880D2DD}"/>
              </a:ext>
            </a:extLst>
          </p:cNvPr>
          <p:cNvSpPr/>
          <p:nvPr/>
        </p:nvSpPr>
        <p:spPr>
          <a:xfrm>
            <a:off x="6513616" y="1973229"/>
            <a:ext cx="4708566" cy="3956324"/>
          </a:xfrm>
          <a:prstGeom prst="snipRoundRect">
            <a:avLst>
              <a:gd name="adj1" fmla="val 4768"/>
              <a:gd name="adj2" fmla="val 16667"/>
            </a:avLst>
          </a:prstGeom>
          <a:solidFill>
            <a:srgbClr val="385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6" name="Snip and Round Single Corner of Rectangle 15">
            <a:extLst>
              <a:ext uri="{FF2B5EF4-FFF2-40B4-BE49-F238E27FC236}">
                <a16:creationId xmlns:a16="http://schemas.microsoft.com/office/drawing/2014/main" id="{16225984-9B32-484E-9CB5-3B035F66E88E}"/>
              </a:ext>
            </a:extLst>
          </p:cNvPr>
          <p:cNvSpPr/>
          <p:nvPr/>
        </p:nvSpPr>
        <p:spPr>
          <a:xfrm>
            <a:off x="902525" y="1973228"/>
            <a:ext cx="4708566" cy="3956323"/>
          </a:xfrm>
          <a:prstGeom prst="snipRoundRect">
            <a:avLst>
              <a:gd name="adj1" fmla="val 4768"/>
              <a:gd name="adj2" fmla="val 16667"/>
            </a:avLst>
          </a:prstGeom>
          <a:solidFill>
            <a:srgbClr val="385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2050" name="Picture 2">
            <a:extLst>
              <a:ext uri="{FF2B5EF4-FFF2-40B4-BE49-F238E27FC236}">
                <a16:creationId xmlns:a16="http://schemas.microsoft.com/office/drawing/2014/main" id="{BCFEC4E9-9018-4B67-8DC6-AB077083CC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6614" y="2628823"/>
            <a:ext cx="4563627" cy="256704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CC8C628-F931-462C-A938-65FEA77A1E19}"/>
              </a:ext>
            </a:extLst>
          </p:cNvPr>
          <p:cNvSpPr txBox="1"/>
          <p:nvPr/>
        </p:nvSpPr>
        <p:spPr>
          <a:xfrm>
            <a:off x="960408" y="5265533"/>
            <a:ext cx="3464397" cy="523220"/>
          </a:xfrm>
          <a:prstGeom prst="rect">
            <a:avLst/>
          </a:prstGeom>
          <a:noFill/>
        </p:spPr>
        <p:txBody>
          <a:bodyPr wrap="square">
            <a:spAutoFit/>
          </a:bodyPr>
          <a:lstStyle/>
          <a:p>
            <a:pPr marL="141750" indent="-141750">
              <a:buFont typeface="Arial" panose="020B0604020202020204" pitchFamily="34" charset="0"/>
              <a:buChar char="•"/>
            </a:pPr>
            <a:r>
              <a:rPr lang="pt-PT" sz="1400" dirty="0">
                <a:solidFill>
                  <a:schemeClr val="bg1"/>
                </a:solidFill>
              </a:rPr>
              <a:t>2.000 cavalos de potência</a:t>
            </a:r>
          </a:p>
          <a:p>
            <a:pPr marL="141750" indent="-141750">
              <a:buFont typeface="Arial" panose="020B0604020202020204" pitchFamily="34" charset="0"/>
              <a:buChar char="•"/>
            </a:pPr>
            <a:r>
              <a:rPr lang="pt-PT" sz="1400" dirty="0">
                <a:solidFill>
                  <a:schemeClr val="bg1"/>
                </a:solidFill>
              </a:rPr>
              <a:t>3 segundos dos 0 aos 100 Km   </a:t>
            </a:r>
          </a:p>
        </p:txBody>
      </p:sp>
      <p:pic>
        <p:nvPicPr>
          <p:cNvPr id="2056" name="Picture 8" descr="Qual é o melhor carro para estrada de terra? E com preços populares. |  Portal Auto Shopping">
            <a:extLst>
              <a:ext uri="{FF2B5EF4-FFF2-40B4-BE49-F238E27FC236}">
                <a16:creationId xmlns:a16="http://schemas.microsoft.com/office/drawing/2014/main" id="{C237DCAF-3E4D-455A-9069-4E795A2DDFA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80909" y="2619799"/>
            <a:ext cx="4560992" cy="257606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1267413-9BEA-44A3-95E8-D854CD17A804}"/>
              </a:ext>
            </a:extLst>
          </p:cNvPr>
          <p:cNvSpPr txBox="1"/>
          <p:nvPr/>
        </p:nvSpPr>
        <p:spPr>
          <a:xfrm>
            <a:off x="6569598" y="5209550"/>
            <a:ext cx="2696005" cy="738664"/>
          </a:xfrm>
          <a:prstGeom prst="rect">
            <a:avLst/>
          </a:prstGeom>
          <a:noFill/>
        </p:spPr>
        <p:txBody>
          <a:bodyPr wrap="square" rtlCol="0">
            <a:spAutoFit/>
          </a:bodyPr>
          <a:lstStyle/>
          <a:p>
            <a:pPr marL="141750" indent="-141750">
              <a:buFont typeface="Arial" panose="020B0604020202020204" pitchFamily="34" charset="0"/>
              <a:buChar char="•"/>
            </a:pPr>
            <a:r>
              <a:rPr lang="pt-PT" sz="1400" dirty="0">
                <a:solidFill>
                  <a:schemeClr val="bg1"/>
                </a:solidFill>
              </a:rPr>
              <a:t>Altura</a:t>
            </a:r>
          </a:p>
          <a:p>
            <a:pPr marL="141750" indent="-141750">
              <a:buFont typeface="Arial" panose="020B0604020202020204" pitchFamily="34" charset="0"/>
              <a:buChar char="•"/>
            </a:pPr>
            <a:r>
              <a:rPr lang="pt-PT" sz="1400" dirty="0">
                <a:solidFill>
                  <a:schemeClr val="bg1"/>
                </a:solidFill>
              </a:rPr>
              <a:t>Angulação de entrada e de saída </a:t>
            </a:r>
          </a:p>
          <a:p>
            <a:pPr marL="141750" indent="-141750">
              <a:buFont typeface="Arial" panose="020B0604020202020204" pitchFamily="34" charset="0"/>
              <a:buChar char="•"/>
            </a:pPr>
            <a:r>
              <a:rPr lang="pt-PT" sz="1400" dirty="0">
                <a:solidFill>
                  <a:schemeClr val="bg1"/>
                </a:solidFill>
              </a:rPr>
              <a:t>Estabilidade</a:t>
            </a:r>
          </a:p>
        </p:txBody>
      </p:sp>
      <p:sp>
        <p:nvSpPr>
          <p:cNvPr id="9" name="CaixaDeTexto 8">
            <a:extLst>
              <a:ext uri="{FF2B5EF4-FFF2-40B4-BE49-F238E27FC236}">
                <a16:creationId xmlns:a16="http://schemas.microsoft.com/office/drawing/2014/main" id="{118F4BF4-56DF-4D89-8658-1BEA0AF56BBD}"/>
              </a:ext>
            </a:extLst>
          </p:cNvPr>
          <p:cNvSpPr txBox="1"/>
          <p:nvPr/>
        </p:nvSpPr>
        <p:spPr>
          <a:xfrm>
            <a:off x="966614" y="1525803"/>
            <a:ext cx="1539808" cy="461665"/>
          </a:xfrm>
          <a:prstGeom prst="rect">
            <a:avLst/>
          </a:prstGeom>
          <a:noFill/>
        </p:spPr>
        <p:txBody>
          <a:bodyPr wrap="square">
            <a:spAutoFit/>
          </a:bodyPr>
          <a:lstStyle/>
          <a:p>
            <a:r>
              <a:rPr lang="pt-PT" sz="2400" b="1" u="sng" dirty="0">
                <a:solidFill>
                  <a:srgbClr val="FF0000"/>
                </a:solidFill>
              </a:rPr>
              <a:t>Alcançar</a:t>
            </a:r>
            <a:endParaRPr lang="pt-PT" sz="2400" dirty="0">
              <a:solidFill>
                <a:srgbClr val="FF0000"/>
              </a:solidFill>
            </a:endParaRPr>
          </a:p>
        </p:txBody>
      </p:sp>
      <p:sp>
        <p:nvSpPr>
          <p:cNvPr id="13" name="CaixaDeTexto 12">
            <a:extLst>
              <a:ext uri="{FF2B5EF4-FFF2-40B4-BE49-F238E27FC236}">
                <a16:creationId xmlns:a16="http://schemas.microsoft.com/office/drawing/2014/main" id="{4258749E-3998-3A44-B9DB-13B57CC7D3BE}"/>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POTÊNCIA E BARREIRA GENÉTICA</a:t>
            </a:r>
          </a:p>
        </p:txBody>
      </p:sp>
      <p:sp>
        <p:nvSpPr>
          <p:cNvPr id="17" name="CaixaDeTexto 7">
            <a:extLst>
              <a:ext uri="{FF2B5EF4-FFF2-40B4-BE49-F238E27FC236}">
                <a16:creationId xmlns:a16="http://schemas.microsoft.com/office/drawing/2014/main" id="{8E25B6CD-1109-324E-B65E-E3F7144D84DF}"/>
              </a:ext>
            </a:extLst>
          </p:cNvPr>
          <p:cNvSpPr txBox="1"/>
          <p:nvPr/>
        </p:nvSpPr>
        <p:spPr>
          <a:xfrm>
            <a:off x="5883037" y="3724133"/>
            <a:ext cx="425926" cy="646331"/>
          </a:xfrm>
          <a:prstGeom prst="rect">
            <a:avLst/>
          </a:prstGeom>
          <a:noFill/>
        </p:spPr>
        <p:txBody>
          <a:bodyPr wrap="square" rtlCol="0">
            <a:spAutoFit/>
          </a:bodyPr>
          <a:lstStyle/>
          <a:p>
            <a:r>
              <a:rPr lang="pt-PT" sz="3600" b="1" dirty="0">
                <a:solidFill>
                  <a:srgbClr val="CC0000"/>
                </a:solidFill>
              </a:rPr>
              <a:t>e</a:t>
            </a:r>
          </a:p>
        </p:txBody>
      </p:sp>
      <p:sp>
        <p:nvSpPr>
          <p:cNvPr id="18" name="CaixaDeTexto 3">
            <a:extLst>
              <a:ext uri="{FF2B5EF4-FFF2-40B4-BE49-F238E27FC236}">
                <a16:creationId xmlns:a16="http://schemas.microsoft.com/office/drawing/2014/main" id="{94DCE6F5-3C63-434A-B6C6-CFF02DED1FD3}"/>
              </a:ext>
            </a:extLst>
          </p:cNvPr>
          <p:cNvSpPr txBox="1"/>
          <p:nvPr/>
        </p:nvSpPr>
        <p:spPr>
          <a:xfrm>
            <a:off x="995830" y="2059154"/>
            <a:ext cx="1539808" cy="523220"/>
          </a:xfrm>
          <a:prstGeom prst="rect">
            <a:avLst/>
          </a:prstGeom>
          <a:noFill/>
        </p:spPr>
        <p:txBody>
          <a:bodyPr wrap="square" rtlCol="0">
            <a:spAutoFit/>
          </a:bodyPr>
          <a:lstStyle/>
          <a:p>
            <a:r>
              <a:rPr lang="pt-PT" sz="2800" b="1" dirty="0">
                <a:solidFill>
                  <a:schemeClr val="bg1"/>
                </a:solidFill>
              </a:rPr>
              <a:t>Potência</a:t>
            </a:r>
          </a:p>
        </p:txBody>
      </p:sp>
      <p:sp>
        <p:nvSpPr>
          <p:cNvPr id="19" name="CaixaDeTexto 3">
            <a:extLst>
              <a:ext uri="{FF2B5EF4-FFF2-40B4-BE49-F238E27FC236}">
                <a16:creationId xmlns:a16="http://schemas.microsoft.com/office/drawing/2014/main" id="{AA9508CB-AB68-AF47-9798-493C168D28E2}"/>
              </a:ext>
            </a:extLst>
          </p:cNvPr>
          <p:cNvSpPr txBox="1"/>
          <p:nvPr/>
        </p:nvSpPr>
        <p:spPr>
          <a:xfrm>
            <a:off x="6606920" y="2059154"/>
            <a:ext cx="2786959" cy="523220"/>
          </a:xfrm>
          <a:prstGeom prst="rect">
            <a:avLst/>
          </a:prstGeom>
          <a:noFill/>
        </p:spPr>
        <p:txBody>
          <a:bodyPr wrap="square" rtlCol="0">
            <a:spAutoFit/>
          </a:bodyPr>
          <a:lstStyle/>
          <a:p>
            <a:r>
              <a:rPr lang="pt-PT" sz="2800" b="1" dirty="0">
                <a:solidFill>
                  <a:schemeClr val="bg1"/>
                </a:solidFill>
              </a:rPr>
              <a:t>Barreira genética</a:t>
            </a:r>
          </a:p>
        </p:txBody>
      </p:sp>
      <p:sp>
        <p:nvSpPr>
          <p:cNvPr id="20" name="CaixaDeTexto 5">
            <a:extLst>
              <a:ext uri="{FF2B5EF4-FFF2-40B4-BE49-F238E27FC236}">
                <a16:creationId xmlns:a16="http://schemas.microsoft.com/office/drawing/2014/main" id="{E6F19015-7B1E-864A-A162-1BCFA7C98BB3}"/>
              </a:ext>
            </a:extLst>
          </p:cNvPr>
          <p:cNvSpPr txBox="1"/>
          <p:nvPr/>
        </p:nvSpPr>
        <p:spPr>
          <a:xfrm>
            <a:off x="9561641" y="5209550"/>
            <a:ext cx="1340204" cy="523220"/>
          </a:xfrm>
          <a:prstGeom prst="rect">
            <a:avLst/>
          </a:prstGeom>
          <a:noFill/>
        </p:spPr>
        <p:txBody>
          <a:bodyPr wrap="square" rtlCol="0">
            <a:spAutoFit/>
          </a:bodyPr>
          <a:lstStyle/>
          <a:p>
            <a:pPr marL="141750" indent="-141750">
              <a:buFont typeface="Arial" panose="020B0604020202020204" pitchFamily="34" charset="0"/>
              <a:buChar char="•"/>
            </a:pPr>
            <a:r>
              <a:rPr lang="pt-PT" sz="1400" dirty="0">
                <a:solidFill>
                  <a:schemeClr val="bg1"/>
                </a:solidFill>
              </a:rPr>
              <a:t>Tração </a:t>
            </a:r>
          </a:p>
          <a:p>
            <a:pPr marL="141750" indent="-141750">
              <a:buFont typeface="Arial" panose="020B0604020202020204" pitchFamily="34" charset="0"/>
              <a:buChar char="•"/>
            </a:pPr>
            <a:r>
              <a:rPr lang="pt-PT" sz="1400" dirty="0">
                <a:solidFill>
                  <a:schemeClr val="bg1"/>
                </a:solidFill>
              </a:rPr>
              <a:t>Pneus </a:t>
            </a:r>
          </a:p>
        </p:txBody>
      </p:sp>
      <p:sp>
        <p:nvSpPr>
          <p:cNvPr id="21" name="CaixaDeTexto 8">
            <a:extLst>
              <a:ext uri="{FF2B5EF4-FFF2-40B4-BE49-F238E27FC236}">
                <a16:creationId xmlns:a16="http://schemas.microsoft.com/office/drawing/2014/main" id="{3FF63057-8082-F740-AAB1-E463D766E235}"/>
              </a:ext>
            </a:extLst>
          </p:cNvPr>
          <p:cNvSpPr txBox="1"/>
          <p:nvPr/>
        </p:nvSpPr>
        <p:spPr>
          <a:xfrm>
            <a:off x="6590800" y="1525803"/>
            <a:ext cx="1539808" cy="461665"/>
          </a:xfrm>
          <a:prstGeom prst="rect">
            <a:avLst/>
          </a:prstGeom>
          <a:noFill/>
        </p:spPr>
        <p:txBody>
          <a:bodyPr wrap="square">
            <a:spAutoFit/>
          </a:bodyPr>
          <a:lstStyle/>
          <a:p>
            <a:r>
              <a:rPr lang="pt-PT" sz="2400" b="1" u="sng" dirty="0">
                <a:solidFill>
                  <a:srgbClr val="FF0000"/>
                </a:solidFill>
              </a:rPr>
              <a:t>Manter</a:t>
            </a:r>
            <a:endParaRPr lang="pt-PT" sz="2400" dirty="0">
              <a:solidFill>
                <a:srgbClr val="FF0000"/>
              </a:solidFill>
            </a:endParaRPr>
          </a:p>
        </p:txBody>
      </p:sp>
    </p:spTree>
    <p:extLst>
      <p:ext uri="{BB962C8B-B14F-4D97-AF65-F5344CB8AC3E}">
        <p14:creationId xmlns:p14="http://schemas.microsoft.com/office/powerpoint/2010/main" val="61616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5">
            <a:extLst>
              <a:ext uri="{FF2B5EF4-FFF2-40B4-BE49-F238E27FC236}">
                <a16:creationId xmlns:a16="http://schemas.microsoft.com/office/drawing/2014/main" id="{9568666C-6CF6-4355-8FB9-AF32047D2A46}"/>
              </a:ext>
            </a:extLst>
          </p:cNvPr>
          <p:cNvGraphicFramePr/>
          <p:nvPr/>
        </p:nvGraphicFramePr>
        <p:xfrm>
          <a:off x="794539" y="1271229"/>
          <a:ext cx="10982046" cy="41644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8">
            <a:extLst>
              <a:ext uri="{FF2B5EF4-FFF2-40B4-BE49-F238E27FC236}">
                <a16:creationId xmlns:a16="http://schemas.microsoft.com/office/drawing/2014/main" id="{52AB3B80-9F06-4070-8012-F83A34836B98}"/>
              </a:ext>
            </a:extLst>
          </p:cNvPr>
          <p:cNvSpPr txBox="1">
            <a:spLocks/>
          </p:cNvSpPr>
          <p:nvPr/>
        </p:nvSpPr>
        <p:spPr>
          <a:xfrm>
            <a:off x="900731" y="5389127"/>
            <a:ext cx="5384800" cy="172273"/>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*Day 21; </a:t>
            </a:r>
            <a:r>
              <a:rPr lang="en-GB" baseline="30000" dirty="0">
                <a:latin typeface="+mj-lt"/>
              </a:rPr>
              <a:t>†</a:t>
            </a:r>
            <a:r>
              <a:rPr lang="en-GB" dirty="0">
                <a:latin typeface="+mj-lt"/>
              </a:rPr>
              <a:t>Week 24; </a:t>
            </a:r>
            <a:r>
              <a:rPr lang="en-GB" baseline="30000" dirty="0">
                <a:latin typeface="+mj-lt"/>
              </a:rPr>
              <a:t>‡</a:t>
            </a:r>
            <a:r>
              <a:rPr lang="en-GB" dirty="0">
                <a:latin typeface="+mj-lt"/>
              </a:rPr>
              <a:t>Day 28; </a:t>
            </a:r>
            <a:r>
              <a:rPr lang="en-GB" baseline="30000" dirty="0">
                <a:latin typeface="+mj-lt"/>
              </a:rPr>
              <a:t>§</a:t>
            </a:r>
            <a:r>
              <a:rPr lang="en-GB" dirty="0">
                <a:latin typeface="+mj-lt"/>
              </a:rPr>
              <a:t>Single dose; </a:t>
            </a:r>
            <a:r>
              <a:rPr lang="en-GB" baseline="30000" dirty="0">
                <a:latin typeface="+mj-lt"/>
              </a:rPr>
              <a:t>¶</a:t>
            </a:r>
            <a:r>
              <a:rPr lang="en-GB" dirty="0">
                <a:latin typeface="+mj-lt"/>
              </a:rPr>
              <a:t>Mean/median value as available</a:t>
            </a:r>
            <a:endParaRPr lang="en-GB" dirty="0">
              <a:latin typeface="+mj-lt"/>
              <a:cs typeface="Calibri" panose="020F0502020204030204" pitchFamily="34" charset="0"/>
            </a:endParaRPr>
          </a:p>
        </p:txBody>
      </p:sp>
      <p:sp>
        <p:nvSpPr>
          <p:cNvPr id="8" name="Text Placeholder 3">
            <a:extLst>
              <a:ext uri="{FF2B5EF4-FFF2-40B4-BE49-F238E27FC236}">
                <a16:creationId xmlns:a16="http://schemas.microsoft.com/office/drawing/2014/main" id="{D8BBF4FF-ACA3-4A3A-972F-F2843A2F9FDC}"/>
              </a:ext>
            </a:extLst>
          </p:cNvPr>
          <p:cNvSpPr txBox="1">
            <a:spLocks/>
          </p:cNvSpPr>
          <p:nvPr/>
        </p:nvSpPr>
        <p:spPr>
          <a:xfrm>
            <a:off x="3048696" y="986877"/>
            <a:ext cx="6473669" cy="679201"/>
          </a:xfrm>
          <a:prstGeom prst="rect">
            <a:avLst/>
          </a:prstGeom>
        </p:spPr>
        <p:txBody>
          <a:bodyPr/>
          <a:lstStyle>
            <a:lvl1pPr marL="190500" indent="-190500" algn="l" rtl="0" eaLnBrk="0" fontAlgn="base" hangingPunct="0">
              <a:spcBef>
                <a:spcPct val="0"/>
              </a:spcBef>
              <a:spcAft>
                <a:spcPts val="3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marR="0" lvl="0" indent="0" algn="ctr" defTabSz="914400" rtl="0" eaLnBrk="0" fontAlgn="base" latinLnBrk="0" hangingPunct="0">
              <a:lnSpc>
                <a:spcPct val="100000"/>
              </a:lnSpc>
              <a:spcBef>
                <a:spcPct val="0"/>
              </a:spcBef>
              <a:spcAft>
                <a:spcPts val="300"/>
              </a:spcAft>
              <a:buClr>
                <a:srgbClr val="E31836"/>
              </a:buClr>
              <a:buSzPct val="115000"/>
              <a:buFont typeface="Arial" charset="0"/>
              <a:buNone/>
              <a:tabLst/>
              <a:defRPr/>
            </a:pPr>
            <a:r>
              <a:rPr kumimoji="0" lang="en-GB" sz="1800" b="1" i="0" u="none" strike="noStrike" kern="0" cap="none" spc="0" normalizeH="0" baseline="0" noProof="0" dirty="0">
                <a:ln>
                  <a:noFill/>
                </a:ln>
                <a:solidFill>
                  <a:srgbClr val="38507B"/>
                </a:solidFill>
                <a:effectLst/>
                <a:uLnTx/>
                <a:uFillTx/>
                <a:latin typeface="+mn-lt"/>
                <a:ea typeface="+mn-ea"/>
                <a:cs typeface="Arial" panose="020B0604020202020204" pitchFamily="34" charset="0"/>
              </a:rPr>
              <a:t>Proof-of-concept ART monotherapy:</a:t>
            </a:r>
            <a:br>
              <a:rPr kumimoji="0" lang="en-GB" sz="1800" b="1" i="0" u="none" strike="noStrike" kern="0" cap="none" spc="0" normalizeH="0" baseline="0" noProof="0" dirty="0">
                <a:ln>
                  <a:noFill/>
                </a:ln>
                <a:solidFill>
                  <a:srgbClr val="38507B"/>
                </a:solidFill>
                <a:effectLst/>
                <a:uLnTx/>
                <a:uFillTx/>
                <a:latin typeface="+mn-lt"/>
                <a:ea typeface="+mn-ea"/>
                <a:cs typeface="Arial" panose="020B0604020202020204" pitchFamily="34" charset="0"/>
              </a:rPr>
            </a:br>
            <a:r>
              <a:rPr kumimoji="0" lang="en-GB" sz="1800" b="1" i="0" u="none" strike="noStrike" kern="0" cap="none" spc="0" normalizeH="0" baseline="0" noProof="0" dirty="0">
                <a:ln>
                  <a:noFill/>
                </a:ln>
                <a:solidFill>
                  <a:srgbClr val="38507B"/>
                </a:solidFill>
                <a:effectLst/>
                <a:uLnTx/>
                <a:uFillTx/>
                <a:latin typeface="+mn-lt"/>
                <a:ea typeface="+mn-ea"/>
                <a:cs typeface="Arial" panose="020B0604020202020204" pitchFamily="34" charset="0"/>
              </a:rPr>
              <a:t>maximum change in HIV RNA (log</a:t>
            </a:r>
            <a:r>
              <a:rPr kumimoji="0" lang="en-GB" sz="1800" b="1" i="0" u="none" strike="noStrike" kern="0" cap="none" spc="0" normalizeH="0" baseline="-25000" noProof="0" dirty="0">
                <a:ln>
                  <a:noFill/>
                </a:ln>
                <a:solidFill>
                  <a:srgbClr val="38507B"/>
                </a:solidFill>
                <a:effectLst/>
                <a:uLnTx/>
                <a:uFillTx/>
                <a:latin typeface="+mn-lt"/>
                <a:ea typeface="+mn-ea"/>
                <a:cs typeface="Arial" panose="020B0604020202020204" pitchFamily="34" charset="0"/>
              </a:rPr>
              <a:t>10</a:t>
            </a:r>
            <a:r>
              <a:rPr kumimoji="0" lang="en-GB" sz="1800" b="1" i="0" u="none" strike="noStrike" kern="0" cap="none" spc="0" normalizeH="0" baseline="0" noProof="0" dirty="0">
                <a:ln>
                  <a:noFill/>
                </a:ln>
                <a:solidFill>
                  <a:srgbClr val="38507B"/>
                </a:solidFill>
                <a:effectLst/>
                <a:uLnTx/>
                <a:uFillTx/>
                <a:latin typeface="+mn-lt"/>
                <a:ea typeface="+mn-ea"/>
                <a:cs typeface="Arial" panose="020B0604020202020204" pitchFamily="34" charset="0"/>
              </a:rPr>
              <a:t>) over 7–14 days</a:t>
            </a:r>
            <a:endParaRPr kumimoji="0" lang="en-GB" sz="1800" b="1" i="0" u="none" strike="noStrike" kern="0" cap="none" spc="0" normalizeH="0" baseline="30000" noProof="0" dirty="0">
              <a:ln>
                <a:noFill/>
              </a:ln>
              <a:solidFill>
                <a:srgbClr val="38507B"/>
              </a:solidFill>
              <a:effectLst/>
              <a:uLnTx/>
              <a:uFillTx/>
              <a:latin typeface="+mn-lt"/>
              <a:ea typeface="+mn-ea"/>
              <a:cs typeface="Arial" panose="020B0604020202020204" pitchFamily="34" charset="0"/>
            </a:endParaRPr>
          </a:p>
        </p:txBody>
      </p:sp>
      <p:sp>
        <p:nvSpPr>
          <p:cNvPr id="9" name="TextBox 7">
            <a:extLst>
              <a:ext uri="{FF2B5EF4-FFF2-40B4-BE49-F238E27FC236}">
                <a16:creationId xmlns:a16="http://schemas.microsoft.com/office/drawing/2014/main" id="{B6D088F1-C69B-46D9-AA51-3475C0F464EE}"/>
              </a:ext>
            </a:extLst>
          </p:cNvPr>
          <p:cNvSpPr txBox="1"/>
          <p:nvPr/>
        </p:nvSpPr>
        <p:spPr>
          <a:xfrm rot="16200000">
            <a:off x="-903409" y="3698789"/>
            <a:ext cx="3165231"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charset="0"/>
              </a:rPr>
              <a:t>Maximum HIV RNA reduction, log</a:t>
            </a:r>
            <a:r>
              <a:rPr kumimoji="0" lang="en-GB" sz="1400" b="1" i="0" u="none" strike="noStrike" kern="1200" cap="none" spc="0" normalizeH="0" baseline="-25000" noProof="0" dirty="0">
                <a:ln>
                  <a:noFill/>
                </a:ln>
                <a:solidFill>
                  <a:srgbClr val="000000"/>
                </a:solidFill>
                <a:effectLst/>
                <a:uLnTx/>
                <a:uFillTx/>
                <a:latin typeface="Arial"/>
                <a:ea typeface="+mn-ea"/>
                <a:cs typeface="Arial" charset="0"/>
              </a:rPr>
              <a:t>10</a:t>
            </a:r>
            <a:r>
              <a:rPr kumimoji="0" lang="en-GB" sz="1400" b="0" i="0" u="none" strike="noStrike" kern="1200" cap="none" spc="0" normalizeH="0" baseline="30000" noProof="0" dirty="0">
                <a:ln>
                  <a:noFill/>
                </a:ln>
                <a:solidFill>
                  <a:srgbClr val="000000"/>
                </a:solidFill>
                <a:effectLst/>
                <a:uLnTx/>
                <a:uFillTx/>
                <a:latin typeface="Arial"/>
                <a:ea typeface="+mn-ea"/>
                <a:cs typeface="Arial" charset="0"/>
              </a:rPr>
              <a:t>¶</a:t>
            </a:r>
            <a:endParaRPr kumimoji="0" lang="en-GB" sz="1400" b="1" i="0" u="none" strike="noStrike" kern="1200" cap="none" spc="0" normalizeH="0" baseline="30000" noProof="0" dirty="0">
              <a:ln>
                <a:noFill/>
              </a:ln>
              <a:solidFill>
                <a:srgbClr val="000000"/>
              </a:solidFill>
              <a:effectLst/>
              <a:uLnTx/>
              <a:uFillTx/>
              <a:latin typeface="Arial"/>
              <a:ea typeface="+mn-ea"/>
              <a:cs typeface="Arial" charset="0"/>
            </a:endParaRPr>
          </a:p>
        </p:txBody>
      </p:sp>
      <p:sp>
        <p:nvSpPr>
          <p:cNvPr id="10" name="Rectangle: Rounded Corners 8">
            <a:extLst>
              <a:ext uri="{FF2B5EF4-FFF2-40B4-BE49-F238E27FC236}">
                <a16:creationId xmlns:a16="http://schemas.microsoft.com/office/drawing/2014/main" id="{CDF971E0-DD74-4E69-9852-D9B7EA2721FB}"/>
              </a:ext>
            </a:extLst>
          </p:cNvPr>
          <p:cNvSpPr/>
          <p:nvPr/>
        </p:nvSpPr>
        <p:spPr>
          <a:xfrm>
            <a:off x="3545187" y="5081294"/>
            <a:ext cx="1548000" cy="202353"/>
          </a:xfrm>
          <a:prstGeom prst="roundRect">
            <a:avLst/>
          </a:prstGeom>
          <a:solidFill>
            <a:srgbClr val="008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PIs</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11" name="Rectangle: Rounded Corners 9">
            <a:extLst>
              <a:ext uri="{FF2B5EF4-FFF2-40B4-BE49-F238E27FC236}">
                <a16:creationId xmlns:a16="http://schemas.microsoft.com/office/drawing/2014/main" id="{FE440117-E67D-48EC-9C32-22FE8C828426}"/>
              </a:ext>
            </a:extLst>
          </p:cNvPr>
          <p:cNvSpPr/>
          <p:nvPr/>
        </p:nvSpPr>
        <p:spPr>
          <a:xfrm>
            <a:off x="1453781" y="5074748"/>
            <a:ext cx="2055351" cy="208899"/>
          </a:xfrm>
          <a:prstGeom prst="roundRect">
            <a:avLst/>
          </a:prstGeom>
          <a:solidFill>
            <a:srgbClr val="B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NNRTIs</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12" name="Rectangle: Rounded Corners 10">
            <a:extLst>
              <a:ext uri="{FF2B5EF4-FFF2-40B4-BE49-F238E27FC236}">
                <a16:creationId xmlns:a16="http://schemas.microsoft.com/office/drawing/2014/main" id="{40E768DE-5D16-434A-B419-471D49408A85}"/>
              </a:ext>
            </a:extLst>
          </p:cNvPr>
          <p:cNvSpPr/>
          <p:nvPr/>
        </p:nvSpPr>
        <p:spPr>
          <a:xfrm>
            <a:off x="8257885" y="5074749"/>
            <a:ext cx="2228617" cy="223522"/>
          </a:xfrm>
          <a:prstGeom prst="roundRect">
            <a:avLst/>
          </a:prstGeom>
          <a:solidFill>
            <a:srgbClr val="30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INIs</a:t>
            </a:r>
          </a:p>
        </p:txBody>
      </p:sp>
      <p:sp>
        <p:nvSpPr>
          <p:cNvPr id="13" name="Rectangle: Rounded Corners 11">
            <a:extLst>
              <a:ext uri="{FF2B5EF4-FFF2-40B4-BE49-F238E27FC236}">
                <a16:creationId xmlns:a16="http://schemas.microsoft.com/office/drawing/2014/main" id="{8B902DFB-54E6-430E-910A-98E2D14A250D}"/>
              </a:ext>
            </a:extLst>
          </p:cNvPr>
          <p:cNvSpPr/>
          <p:nvPr/>
        </p:nvSpPr>
        <p:spPr>
          <a:xfrm>
            <a:off x="5125830" y="5078321"/>
            <a:ext cx="3096000" cy="208899"/>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NRTIs</a:t>
            </a:r>
            <a:endParaRPr kumimoji="0" lang="en-GB" sz="12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4" name="Rectangle: Rounded Corners 12">
            <a:extLst>
              <a:ext uri="{FF2B5EF4-FFF2-40B4-BE49-F238E27FC236}">
                <a16:creationId xmlns:a16="http://schemas.microsoft.com/office/drawing/2014/main" id="{8A744325-BC83-4F78-BF87-57DDEDAEF767}"/>
              </a:ext>
            </a:extLst>
          </p:cNvPr>
          <p:cNvSpPr/>
          <p:nvPr/>
        </p:nvSpPr>
        <p:spPr>
          <a:xfrm>
            <a:off x="10520005" y="5069433"/>
            <a:ext cx="872562" cy="223522"/>
          </a:xfrm>
          <a:prstGeom prst="roundRect">
            <a:avLst/>
          </a:prstGeom>
          <a:solidFill>
            <a:srgbClr val="FF7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EIs</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15" name="TextBox 15">
            <a:extLst>
              <a:ext uri="{FF2B5EF4-FFF2-40B4-BE49-F238E27FC236}">
                <a16:creationId xmlns:a16="http://schemas.microsoft.com/office/drawing/2014/main" id="{A430CE78-CC48-4021-8EF6-1499E8C6F99E}"/>
              </a:ext>
            </a:extLst>
          </p:cNvPr>
          <p:cNvSpPr txBox="1"/>
          <p:nvPr/>
        </p:nvSpPr>
        <p:spPr>
          <a:xfrm rot="-2880000">
            <a:off x="1778887" y="1722964"/>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a:t>
            </a:r>
          </a:p>
        </p:txBody>
      </p:sp>
      <p:sp>
        <p:nvSpPr>
          <p:cNvPr id="16" name="TextBox 16">
            <a:extLst>
              <a:ext uri="{FF2B5EF4-FFF2-40B4-BE49-F238E27FC236}">
                <a16:creationId xmlns:a16="http://schemas.microsoft.com/office/drawing/2014/main" id="{D5810A3C-E5EA-49E7-AFAB-29800E219CE3}"/>
              </a:ext>
            </a:extLst>
          </p:cNvPr>
          <p:cNvSpPr txBox="1"/>
          <p:nvPr/>
        </p:nvSpPr>
        <p:spPr>
          <a:xfrm rot="-2880000">
            <a:off x="2318021" y="1718748"/>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2</a:t>
            </a:r>
          </a:p>
        </p:txBody>
      </p:sp>
      <p:sp>
        <p:nvSpPr>
          <p:cNvPr id="17" name="TextBox 17">
            <a:extLst>
              <a:ext uri="{FF2B5EF4-FFF2-40B4-BE49-F238E27FC236}">
                <a16:creationId xmlns:a16="http://schemas.microsoft.com/office/drawing/2014/main" id="{DC714AE9-99C3-42A7-9BD7-59DF5620C545}"/>
              </a:ext>
            </a:extLst>
          </p:cNvPr>
          <p:cNvSpPr txBox="1"/>
          <p:nvPr/>
        </p:nvSpPr>
        <p:spPr>
          <a:xfrm rot="-2880000">
            <a:off x="2851806" y="1703452"/>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3</a:t>
            </a:r>
          </a:p>
        </p:txBody>
      </p:sp>
      <p:sp>
        <p:nvSpPr>
          <p:cNvPr id="18" name="TextBox 18">
            <a:extLst>
              <a:ext uri="{FF2B5EF4-FFF2-40B4-BE49-F238E27FC236}">
                <a16:creationId xmlns:a16="http://schemas.microsoft.com/office/drawing/2014/main" id="{0F6954E4-2054-46AB-BE8D-48CB2D9EEF77}"/>
              </a:ext>
            </a:extLst>
          </p:cNvPr>
          <p:cNvSpPr txBox="1"/>
          <p:nvPr/>
        </p:nvSpPr>
        <p:spPr>
          <a:xfrm rot="-2880000">
            <a:off x="3975073" y="1646886"/>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5*</a:t>
            </a:r>
          </a:p>
        </p:txBody>
      </p:sp>
      <p:sp>
        <p:nvSpPr>
          <p:cNvPr id="19" name="TextBox 19">
            <a:extLst>
              <a:ext uri="{FF2B5EF4-FFF2-40B4-BE49-F238E27FC236}">
                <a16:creationId xmlns:a16="http://schemas.microsoft.com/office/drawing/2014/main" id="{5B990000-7227-4E89-81DA-22E99D889CCB}"/>
              </a:ext>
            </a:extLst>
          </p:cNvPr>
          <p:cNvSpPr txBox="1"/>
          <p:nvPr/>
        </p:nvSpPr>
        <p:spPr>
          <a:xfrm rot="-2880000">
            <a:off x="4539959" y="1637385"/>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6</a:t>
            </a:r>
          </a:p>
        </p:txBody>
      </p:sp>
      <p:sp>
        <p:nvSpPr>
          <p:cNvPr id="20" name="TextBox 20">
            <a:extLst>
              <a:ext uri="{FF2B5EF4-FFF2-40B4-BE49-F238E27FC236}">
                <a16:creationId xmlns:a16="http://schemas.microsoft.com/office/drawing/2014/main" id="{98CD2AA1-0451-4A6D-B985-194AEDD5429E}"/>
              </a:ext>
            </a:extLst>
          </p:cNvPr>
          <p:cNvSpPr txBox="1"/>
          <p:nvPr/>
        </p:nvSpPr>
        <p:spPr>
          <a:xfrm rot="16200000">
            <a:off x="998165" y="2976233"/>
            <a:ext cx="1334741"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900 mg BID</a:t>
            </a:r>
          </a:p>
        </p:txBody>
      </p:sp>
      <p:sp>
        <p:nvSpPr>
          <p:cNvPr id="21" name="TextBox 21">
            <a:extLst>
              <a:ext uri="{FF2B5EF4-FFF2-40B4-BE49-F238E27FC236}">
                <a16:creationId xmlns:a16="http://schemas.microsoft.com/office/drawing/2014/main" id="{58A16295-0E11-4A95-AE5E-E057BB2AFC3A}"/>
              </a:ext>
            </a:extLst>
          </p:cNvPr>
          <p:cNvSpPr txBox="1"/>
          <p:nvPr/>
        </p:nvSpPr>
        <p:spPr>
          <a:xfrm rot="16200000">
            <a:off x="1518982" y="2976233"/>
            <a:ext cx="1334741"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25 mg QD</a:t>
            </a:r>
          </a:p>
        </p:txBody>
      </p:sp>
      <p:sp>
        <p:nvSpPr>
          <p:cNvPr id="22" name="TextBox 22">
            <a:extLst>
              <a:ext uri="{FF2B5EF4-FFF2-40B4-BE49-F238E27FC236}">
                <a16:creationId xmlns:a16="http://schemas.microsoft.com/office/drawing/2014/main" id="{2C433226-0C51-4F42-8779-DE25ED61E613}"/>
              </a:ext>
            </a:extLst>
          </p:cNvPr>
          <p:cNvSpPr txBox="1"/>
          <p:nvPr/>
        </p:nvSpPr>
        <p:spPr>
          <a:xfrm rot="16200000">
            <a:off x="2863957" y="3198900"/>
            <a:ext cx="1810406"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Arial" charset="0"/>
              </a:rPr>
              <a:t>200/100 mg or 400/100 mg BID</a:t>
            </a:r>
          </a:p>
        </p:txBody>
      </p:sp>
      <p:sp>
        <p:nvSpPr>
          <p:cNvPr id="23" name="TextBox 23">
            <a:extLst>
              <a:ext uri="{FF2B5EF4-FFF2-40B4-BE49-F238E27FC236}">
                <a16:creationId xmlns:a16="http://schemas.microsoft.com/office/drawing/2014/main" id="{73B2C520-3877-4397-95ED-CD7D172BFAE7}"/>
              </a:ext>
            </a:extLst>
          </p:cNvPr>
          <p:cNvSpPr txBox="1"/>
          <p:nvPr/>
        </p:nvSpPr>
        <p:spPr>
          <a:xfrm rot="16200000">
            <a:off x="3669172" y="2930855"/>
            <a:ext cx="1243983"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600/100 mg BID</a:t>
            </a:r>
          </a:p>
        </p:txBody>
      </p:sp>
      <p:sp>
        <p:nvSpPr>
          <p:cNvPr id="24" name="TextBox 24">
            <a:extLst>
              <a:ext uri="{FF2B5EF4-FFF2-40B4-BE49-F238E27FC236}">
                <a16:creationId xmlns:a16="http://schemas.microsoft.com/office/drawing/2014/main" id="{22A0610E-E1AE-40E9-A12D-C02733BE8896}"/>
              </a:ext>
            </a:extLst>
          </p:cNvPr>
          <p:cNvSpPr txBox="1"/>
          <p:nvPr/>
        </p:nvSpPr>
        <p:spPr>
          <a:xfrm rot="16200000">
            <a:off x="4200020" y="2930855"/>
            <a:ext cx="1243983"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500 mg QD</a:t>
            </a:r>
          </a:p>
        </p:txBody>
      </p:sp>
      <p:sp>
        <p:nvSpPr>
          <p:cNvPr id="25" name="TextBox 25">
            <a:extLst>
              <a:ext uri="{FF2B5EF4-FFF2-40B4-BE49-F238E27FC236}">
                <a16:creationId xmlns:a16="http://schemas.microsoft.com/office/drawing/2014/main" id="{C8ADF757-E0CF-4A10-B2D2-BF9DD37300DB}"/>
              </a:ext>
            </a:extLst>
          </p:cNvPr>
          <p:cNvSpPr txBox="1"/>
          <p:nvPr/>
        </p:nvSpPr>
        <p:spPr>
          <a:xfrm rot="-2880000">
            <a:off x="5048888" y="1648372"/>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7</a:t>
            </a:r>
          </a:p>
        </p:txBody>
      </p:sp>
      <p:sp>
        <p:nvSpPr>
          <p:cNvPr id="26" name="TextBox 26">
            <a:extLst>
              <a:ext uri="{FF2B5EF4-FFF2-40B4-BE49-F238E27FC236}">
                <a16:creationId xmlns:a16="http://schemas.microsoft.com/office/drawing/2014/main" id="{5A8F0975-ED0F-4C07-A7D4-F8D134A910CE}"/>
              </a:ext>
            </a:extLst>
          </p:cNvPr>
          <p:cNvSpPr txBox="1"/>
          <p:nvPr/>
        </p:nvSpPr>
        <p:spPr>
          <a:xfrm rot="16200000">
            <a:off x="4922906" y="2743965"/>
            <a:ext cx="870204"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Arial" charset="0"/>
              </a:rPr>
              <a:t>300 mg BID</a:t>
            </a:r>
          </a:p>
        </p:txBody>
      </p:sp>
      <p:sp>
        <p:nvSpPr>
          <p:cNvPr id="27" name="TextBox 27">
            <a:extLst>
              <a:ext uri="{FF2B5EF4-FFF2-40B4-BE49-F238E27FC236}">
                <a16:creationId xmlns:a16="http://schemas.microsoft.com/office/drawing/2014/main" id="{B054EEFD-43DE-4831-9A3F-09063A8EF068}"/>
              </a:ext>
            </a:extLst>
          </p:cNvPr>
          <p:cNvSpPr txBox="1"/>
          <p:nvPr/>
        </p:nvSpPr>
        <p:spPr>
          <a:xfrm rot="-2880000">
            <a:off x="5468386" y="1749668"/>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8†</a:t>
            </a:r>
          </a:p>
        </p:txBody>
      </p:sp>
      <p:sp>
        <p:nvSpPr>
          <p:cNvPr id="28" name="TextBox 28">
            <a:extLst>
              <a:ext uri="{FF2B5EF4-FFF2-40B4-BE49-F238E27FC236}">
                <a16:creationId xmlns:a16="http://schemas.microsoft.com/office/drawing/2014/main" id="{D85CE735-9114-4D3D-8531-1A57B3D8A677}"/>
              </a:ext>
            </a:extLst>
          </p:cNvPr>
          <p:cNvSpPr txBox="1"/>
          <p:nvPr/>
        </p:nvSpPr>
        <p:spPr>
          <a:xfrm rot="-2880000">
            <a:off x="6015114" y="1718747"/>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9</a:t>
            </a:r>
          </a:p>
        </p:txBody>
      </p:sp>
      <p:sp>
        <p:nvSpPr>
          <p:cNvPr id="29" name="TextBox 29">
            <a:extLst>
              <a:ext uri="{FF2B5EF4-FFF2-40B4-BE49-F238E27FC236}">
                <a16:creationId xmlns:a16="http://schemas.microsoft.com/office/drawing/2014/main" id="{8D9E9F5F-4967-4DEF-B0E0-58BBD17E9DDB}"/>
              </a:ext>
            </a:extLst>
          </p:cNvPr>
          <p:cNvSpPr txBox="1"/>
          <p:nvPr/>
        </p:nvSpPr>
        <p:spPr>
          <a:xfrm rot="16200000">
            <a:off x="5456335" y="2743965"/>
            <a:ext cx="870204"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Arial" charset="0"/>
              </a:rPr>
              <a:t>300 mg BID</a:t>
            </a:r>
          </a:p>
        </p:txBody>
      </p:sp>
      <p:sp>
        <p:nvSpPr>
          <p:cNvPr id="30" name="TextBox 30">
            <a:extLst>
              <a:ext uri="{FF2B5EF4-FFF2-40B4-BE49-F238E27FC236}">
                <a16:creationId xmlns:a16="http://schemas.microsoft.com/office/drawing/2014/main" id="{7E0D18C5-DDB8-4B94-9638-FE25A9BF2B65}"/>
              </a:ext>
            </a:extLst>
          </p:cNvPr>
          <p:cNvSpPr txBox="1"/>
          <p:nvPr/>
        </p:nvSpPr>
        <p:spPr>
          <a:xfrm rot="16200000">
            <a:off x="5950818" y="2775288"/>
            <a:ext cx="932850"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Arial" charset="0"/>
              </a:rPr>
              <a:t>600 mg BID</a:t>
            </a:r>
          </a:p>
        </p:txBody>
      </p:sp>
      <p:sp>
        <p:nvSpPr>
          <p:cNvPr id="31" name="TextBox 31">
            <a:extLst>
              <a:ext uri="{FF2B5EF4-FFF2-40B4-BE49-F238E27FC236}">
                <a16:creationId xmlns:a16="http://schemas.microsoft.com/office/drawing/2014/main" id="{3ED4CA47-1C0A-468F-BD15-AB4373525D38}"/>
              </a:ext>
            </a:extLst>
          </p:cNvPr>
          <p:cNvSpPr txBox="1"/>
          <p:nvPr/>
        </p:nvSpPr>
        <p:spPr>
          <a:xfrm rot="-2880000">
            <a:off x="6547037" y="1703451"/>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10‡</a:t>
            </a:r>
          </a:p>
        </p:txBody>
      </p:sp>
      <p:sp>
        <p:nvSpPr>
          <p:cNvPr id="32" name="TextBox 32">
            <a:extLst>
              <a:ext uri="{FF2B5EF4-FFF2-40B4-BE49-F238E27FC236}">
                <a16:creationId xmlns:a16="http://schemas.microsoft.com/office/drawing/2014/main" id="{E8AFE2AA-357B-458E-BDD4-A2267F2F9E75}"/>
              </a:ext>
            </a:extLst>
          </p:cNvPr>
          <p:cNvSpPr txBox="1"/>
          <p:nvPr/>
        </p:nvSpPr>
        <p:spPr>
          <a:xfrm rot="16200000">
            <a:off x="6504932" y="2743965"/>
            <a:ext cx="870204"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Arial" charset="0"/>
              </a:rPr>
              <a:t>300 mg QD</a:t>
            </a:r>
          </a:p>
        </p:txBody>
      </p:sp>
      <p:sp>
        <p:nvSpPr>
          <p:cNvPr id="33" name="TextBox 33">
            <a:extLst>
              <a:ext uri="{FF2B5EF4-FFF2-40B4-BE49-F238E27FC236}">
                <a16:creationId xmlns:a16="http://schemas.microsoft.com/office/drawing/2014/main" id="{F9350859-22E9-4977-A865-F15F49A00DC2}"/>
              </a:ext>
            </a:extLst>
          </p:cNvPr>
          <p:cNvSpPr txBox="1"/>
          <p:nvPr/>
        </p:nvSpPr>
        <p:spPr>
          <a:xfrm rot="-2880000">
            <a:off x="7072257" y="1729579"/>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11*</a:t>
            </a:r>
          </a:p>
        </p:txBody>
      </p:sp>
      <p:sp>
        <p:nvSpPr>
          <p:cNvPr id="34" name="TextBox 34">
            <a:extLst>
              <a:ext uri="{FF2B5EF4-FFF2-40B4-BE49-F238E27FC236}">
                <a16:creationId xmlns:a16="http://schemas.microsoft.com/office/drawing/2014/main" id="{50B49C8B-AF33-42CC-8381-05BAAD8EBEB7}"/>
              </a:ext>
            </a:extLst>
          </p:cNvPr>
          <p:cNvSpPr txBox="1"/>
          <p:nvPr/>
        </p:nvSpPr>
        <p:spPr>
          <a:xfrm rot="16200000">
            <a:off x="7030748" y="2743965"/>
            <a:ext cx="870204"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Arial" charset="0"/>
              </a:rPr>
              <a:t>40 mg QD</a:t>
            </a:r>
          </a:p>
        </p:txBody>
      </p:sp>
      <p:sp>
        <p:nvSpPr>
          <p:cNvPr id="35" name="TextBox 35">
            <a:extLst>
              <a:ext uri="{FF2B5EF4-FFF2-40B4-BE49-F238E27FC236}">
                <a16:creationId xmlns:a16="http://schemas.microsoft.com/office/drawing/2014/main" id="{3E2A312C-320B-4A6A-8FD2-62DA9A95398B}"/>
              </a:ext>
            </a:extLst>
          </p:cNvPr>
          <p:cNvSpPr txBox="1"/>
          <p:nvPr/>
        </p:nvSpPr>
        <p:spPr>
          <a:xfrm rot="-2880000">
            <a:off x="7596386" y="1722963"/>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12</a:t>
            </a:r>
          </a:p>
        </p:txBody>
      </p:sp>
      <p:sp>
        <p:nvSpPr>
          <p:cNvPr id="36" name="TextBox 37">
            <a:extLst>
              <a:ext uri="{FF2B5EF4-FFF2-40B4-BE49-F238E27FC236}">
                <a16:creationId xmlns:a16="http://schemas.microsoft.com/office/drawing/2014/main" id="{152FF787-C5F2-4B7E-85A9-8E688FDB43A3}"/>
              </a:ext>
            </a:extLst>
          </p:cNvPr>
          <p:cNvSpPr txBox="1"/>
          <p:nvPr/>
        </p:nvSpPr>
        <p:spPr>
          <a:xfrm rot="16200000">
            <a:off x="7566901" y="2743965"/>
            <a:ext cx="870204"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Arial" charset="0"/>
              </a:rPr>
              <a:t>200 mg QD</a:t>
            </a:r>
          </a:p>
        </p:txBody>
      </p:sp>
      <p:sp>
        <p:nvSpPr>
          <p:cNvPr id="37" name="TextBox 38">
            <a:extLst>
              <a:ext uri="{FF2B5EF4-FFF2-40B4-BE49-F238E27FC236}">
                <a16:creationId xmlns:a16="http://schemas.microsoft.com/office/drawing/2014/main" id="{16F9AFE9-CABF-4E39-BA87-5E3DC2C5413A}"/>
              </a:ext>
            </a:extLst>
          </p:cNvPr>
          <p:cNvSpPr txBox="1"/>
          <p:nvPr/>
        </p:nvSpPr>
        <p:spPr>
          <a:xfrm rot="-2880000">
            <a:off x="8123214" y="1749669"/>
            <a:ext cx="40586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13</a:t>
            </a:r>
          </a:p>
        </p:txBody>
      </p:sp>
      <p:sp>
        <p:nvSpPr>
          <p:cNvPr id="38" name="TextBox 39">
            <a:extLst>
              <a:ext uri="{FF2B5EF4-FFF2-40B4-BE49-F238E27FC236}">
                <a16:creationId xmlns:a16="http://schemas.microsoft.com/office/drawing/2014/main" id="{2668F059-4B17-40FB-9CCE-5EF31E60530D}"/>
              </a:ext>
            </a:extLst>
          </p:cNvPr>
          <p:cNvSpPr txBox="1"/>
          <p:nvPr/>
        </p:nvSpPr>
        <p:spPr>
          <a:xfrm rot="16200000">
            <a:off x="8078802" y="2750034"/>
            <a:ext cx="882342"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600 mg BID</a:t>
            </a:r>
          </a:p>
        </p:txBody>
      </p:sp>
      <p:sp>
        <p:nvSpPr>
          <p:cNvPr id="39" name="TextBox 40">
            <a:extLst>
              <a:ext uri="{FF2B5EF4-FFF2-40B4-BE49-F238E27FC236}">
                <a16:creationId xmlns:a16="http://schemas.microsoft.com/office/drawing/2014/main" id="{13C256E8-3CF5-4573-BA89-52BDDF1C850C}"/>
              </a:ext>
            </a:extLst>
          </p:cNvPr>
          <p:cNvSpPr txBox="1"/>
          <p:nvPr/>
        </p:nvSpPr>
        <p:spPr>
          <a:xfrm rot="-2880000">
            <a:off x="8644644" y="1735500"/>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14</a:t>
            </a:r>
          </a:p>
        </p:txBody>
      </p:sp>
      <p:sp>
        <p:nvSpPr>
          <p:cNvPr id="40" name="TextBox 41">
            <a:extLst>
              <a:ext uri="{FF2B5EF4-FFF2-40B4-BE49-F238E27FC236}">
                <a16:creationId xmlns:a16="http://schemas.microsoft.com/office/drawing/2014/main" id="{F26B2368-DAC7-4EC8-ADF9-3E692492E64D}"/>
              </a:ext>
            </a:extLst>
          </p:cNvPr>
          <p:cNvSpPr txBox="1"/>
          <p:nvPr/>
        </p:nvSpPr>
        <p:spPr>
          <a:xfrm rot="-2880000">
            <a:off x="9173318" y="1718747"/>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15</a:t>
            </a:r>
          </a:p>
        </p:txBody>
      </p:sp>
      <p:sp>
        <p:nvSpPr>
          <p:cNvPr id="41" name="TextBox 42">
            <a:extLst>
              <a:ext uri="{FF2B5EF4-FFF2-40B4-BE49-F238E27FC236}">
                <a16:creationId xmlns:a16="http://schemas.microsoft.com/office/drawing/2014/main" id="{20E82019-D970-47ED-B831-D1537E0576B4}"/>
              </a:ext>
            </a:extLst>
          </p:cNvPr>
          <p:cNvSpPr txBox="1"/>
          <p:nvPr/>
        </p:nvSpPr>
        <p:spPr>
          <a:xfrm rot="16200000">
            <a:off x="8600976" y="2750034"/>
            <a:ext cx="882342"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50 mg QD</a:t>
            </a:r>
          </a:p>
        </p:txBody>
      </p:sp>
      <p:sp>
        <p:nvSpPr>
          <p:cNvPr id="42" name="TextBox 43">
            <a:extLst>
              <a:ext uri="{FF2B5EF4-FFF2-40B4-BE49-F238E27FC236}">
                <a16:creationId xmlns:a16="http://schemas.microsoft.com/office/drawing/2014/main" id="{5507716D-0E2F-4098-9C6A-CFEFDD4863F0}"/>
              </a:ext>
            </a:extLst>
          </p:cNvPr>
          <p:cNvSpPr txBox="1"/>
          <p:nvPr/>
        </p:nvSpPr>
        <p:spPr>
          <a:xfrm rot="-2880000">
            <a:off x="9800796" y="1637386"/>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16</a:t>
            </a:r>
          </a:p>
        </p:txBody>
      </p:sp>
      <p:sp>
        <p:nvSpPr>
          <p:cNvPr id="43" name="TextBox 44">
            <a:extLst>
              <a:ext uri="{FF2B5EF4-FFF2-40B4-BE49-F238E27FC236}">
                <a16:creationId xmlns:a16="http://schemas.microsoft.com/office/drawing/2014/main" id="{24C8E88F-0B07-496E-AFE0-3979FCF4742B}"/>
              </a:ext>
            </a:extLst>
          </p:cNvPr>
          <p:cNvSpPr txBox="1"/>
          <p:nvPr/>
        </p:nvSpPr>
        <p:spPr>
          <a:xfrm rot="16200000">
            <a:off x="8950156" y="2930855"/>
            <a:ext cx="1243983"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50/100 mg QD</a:t>
            </a:r>
          </a:p>
        </p:txBody>
      </p:sp>
      <p:sp>
        <p:nvSpPr>
          <p:cNvPr id="44" name="TextBox 45">
            <a:extLst>
              <a:ext uri="{FF2B5EF4-FFF2-40B4-BE49-F238E27FC236}">
                <a16:creationId xmlns:a16="http://schemas.microsoft.com/office/drawing/2014/main" id="{8ABDB69C-CE09-4100-B25B-35B2382EB922}"/>
              </a:ext>
            </a:extLst>
          </p:cNvPr>
          <p:cNvSpPr txBox="1"/>
          <p:nvPr/>
        </p:nvSpPr>
        <p:spPr>
          <a:xfrm rot="-2880000">
            <a:off x="10192815" y="1757762"/>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17</a:t>
            </a:r>
          </a:p>
        </p:txBody>
      </p:sp>
      <p:sp>
        <p:nvSpPr>
          <p:cNvPr id="45" name="TextBox 47">
            <a:extLst>
              <a:ext uri="{FF2B5EF4-FFF2-40B4-BE49-F238E27FC236}">
                <a16:creationId xmlns:a16="http://schemas.microsoft.com/office/drawing/2014/main" id="{C4FE9126-7B9E-409D-8B7E-DC186D765DC7}"/>
              </a:ext>
            </a:extLst>
          </p:cNvPr>
          <p:cNvSpPr txBox="1"/>
          <p:nvPr/>
        </p:nvSpPr>
        <p:spPr>
          <a:xfrm rot="-2880000">
            <a:off x="10769841" y="1703451"/>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18</a:t>
            </a:r>
          </a:p>
        </p:txBody>
      </p:sp>
      <p:sp>
        <p:nvSpPr>
          <p:cNvPr id="46" name="TextBox 48">
            <a:extLst>
              <a:ext uri="{FF2B5EF4-FFF2-40B4-BE49-F238E27FC236}">
                <a16:creationId xmlns:a16="http://schemas.microsoft.com/office/drawing/2014/main" id="{E2DDF572-4ACE-484D-AC7D-3B93F9E54450}"/>
              </a:ext>
            </a:extLst>
          </p:cNvPr>
          <p:cNvSpPr txBox="1"/>
          <p:nvPr/>
        </p:nvSpPr>
        <p:spPr>
          <a:xfrm rot="-2880000">
            <a:off x="11284308" y="1714197"/>
            <a:ext cx="382408"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19</a:t>
            </a:r>
          </a:p>
        </p:txBody>
      </p:sp>
      <p:sp>
        <p:nvSpPr>
          <p:cNvPr id="47" name="TextBox 49">
            <a:extLst>
              <a:ext uri="{FF2B5EF4-FFF2-40B4-BE49-F238E27FC236}">
                <a16:creationId xmlns:a16="http://schemas.microsoft.com/office/drawing/2014/main" id="{FB119691-7C52-4837-A448-A3EE99F3A982}"/>
              </a:ext>
            </a:extLst>
          </p:cNvPr>
          <p:cNvSpPr txBox="1"/>
          <p:nvPr/>
        </p:nvSpPr>
        <p:spPr>
          <a:xfrm rot="16200000">
            <a:off x="9671623" y="2750034"/>
            <a:ext cx="882342"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50 mg QD</a:t>
            </a:r>
          </a:p>
        </p:txBody>
      </p:sp>
      <p:sp>
        <p:nvSpPr>
          <p:cNvPr id="48" name="TextBox 54">
            <a:extLst>
              <a:ext uri="{FF2B5EF4-FFF2-40B4-BE49-F238E27FC236}">
                <a16:creationId xmlns:a16="http://schemas.microsoft.com/office/drawing/2014/main" id="{EF34A44E-0375-49F1-8926-92927626DC4F}"/>
              </a:ext>
            </a:extLst>
          </p:cNvPr>
          <p:cNvSpPr txBox="1"/>
          <p:nvPr/>
        </p:nvSpPr>
        <p:spPr>
          <a:xfrm rot="16200000">
            <a:off x="10201801" y="2750034"/>
            <a:ext cx="882342"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300 mg BID</a:t>
            </a:r>
          </a:p>
        </p:txBody>
      </p:sp>
      <p:sp>
        <p:nvSpPr>
          <p:cNvPr id="49" name="TextBox 55">
            <a:extLst>
              <a:ext uri="{FF2B5EF4-FFF2-40B4-BE49-F238E27FC236}">
                <a16:creationId xmlns:a16="http://schemas.microsoft.com/office/drawing/2014/main" id="{F1391AA2-57CB-455A-BEA3-D6929998EBBF}"/>
              </a:ext>
            </a:extLst>
          </p:cNvPr>
          <p:cNvSpPr txBox="1"/>
          <p:nvPr/>
        </p:nvSpPr>
        <p:spPr>
          <a:xfrm rot="16200000">
            <a:off x="10742929" y="2750034"/>
            <a:ext cx="882342"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100 mg BID</a:t>
            </a:r>
          </a:p>
        </p:txBody>
      </p:sp>
      <p:sp>
        <p:nvSpPr>
          <p:cNvPr id="50" name="TextBox 61">
            <a:extLst>
              <a:ext uri="{FF2B5EF4-FFF2-40B4-BE49-F238E27FC236}">
                <a16:creationId xmlns:a16="http://schemas.microsoft.com/office/drawing/2014/main" id="{A24CBBC3-813A-4939-B8B5-7064680DE186}"/>
              </a:ext>
            </a:extLst>
          </p:cNvPr>
          <p:cNvSpPr txBox="1"/>
          <p:nvPr/>
        </p:nvSpPr>
        <p:spPr>
          <a:xfrm rot="16200000">
            <a:off x="2056377" y="2995240"/>
            <a:ext cx="1334741"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200 mg QD lead-in</a:t>
            </a:r>
          </a:p>
        </p:txBody>
      </p:sp>
      <p:sp>
        <p:nvSpPr>
          <p:cNvPr id="52" name="TextBox 13">
            <a:extLst>
              <a:ext uri="{FF2B5EF4-FFF2-40B4-BE49-F238E27FC236}">
                <a16:creationId xmlns:a16="http://schemas.microsoft.com/office/drawing/2014/main" id="{61877411-FE71-47CC-A553-A895CE26566E}"/>
              </a:ext>
            </a:extLst>
          </p:cNvPr>
          <p:cNvSpPr txBox="1"/>
          <p:nvPr/>
        </p:nvSpPr>
        <p:spPr>
          <a:xfrm>
            <a:off x="802317" y="5173683"/>
            <a:ext cx="431716" cy="215444"/>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charset="0"/>
              </a:rPr>
              <a:t>–3.0</a:t>
            </a:r>
          </a:p>
        </p:txBody>
      </p:sp>
      <p:sp>
        <p:nvSpPr>
          <p:cNvPr id="53" name="TextBox 59">
            <a:extLst>
              <a:ext uri="{FF2B5EF4-FFF2-40B4-BE49-F238E27FC236}">
                <a16:creationId xmlns:a16="http://schemas.microsoft.com/office/drawing/2014/main" id="{77257A9B-D14B-4B1B-B766-87274670E352}"/>
              </a:ext>
            </a:extLst>
          </p:cNvPr>
          <p:cNvSpPr txBox="1"/>
          <p:nvPr/>
        </p:nvSpPr>
        <p:spPr>
          <a:xfrm>
            <a:off x="802317" y="4681558"/>
            <a:ext cx="431716" cy="215444"/>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charset="0"/>
              </a:rPr>
              <a:t>–2.5</a:t>
            </a:r>
          </a:p>
        </p:txBody>
      </p:sp>
      <p:sp>
        <p:nvSpPr>
          <p:cNvPr id="54" name="TextBox 60">
            <a:extLst>
              <a:ext uri="{FF2B5EF4-FFF2-40B4-BE49-F238E27FC236}">
                <a16:creationId xmlns:a16="http://schemas.microsoft.com/office/drawing/2014/main" id="{6B30086C-0FEA-4A37-921A-CE3566BB3B38}"/>
              </a:ext>
            </a:extLst>
          </p:cNvPr>
          <p:cNvSpPr txBox="1"/>
          <p:nvPr/>
        </p:nvSpPr>
        <p:spPr>
          <a:xfrm>
            <a:off x="802317" y="4184828"/>
            <a:ext cx="431716" cy="215444"/>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charset="0"/>
              </a:rPr>
              <a:t>–2.0</a:t>
            </a:r>
          </a:p>
        </p:txBody>
      </p:sp>
      <p:sp>
        <p:nvSpPr>
          <p:cNvPr id="55" name="TextBox 63">
            <a:extLst>
              <a:ext uri="{FF2B5EF4-FFF2-40B4-BE49-F238E27FC236}">
                <a16:creationId xmlns:a16="http://schemas.microsoft.com/office/drawing/2014/main" id="{47047C5E-A05F-4F9B-85E0-60055B6B9C2A}"/>
              </a:ext>
            </a:extLst>
          </p:cNvPr>
          <p:cNvSpPr txBox="1"/>
          <p:nvPr/>
        </p:nvSpPr>
        <p:spPr>
          <a:xfrm>
            <a:off x="802317" y="3681352"/>
            <a:ext cx="431716" cy="215444"/>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charset="0"/>
              </a:rPr>
              <a:t>–1.5</a:t>
            </a:r>
          </a:p>
        </p:txBody>
      </p:sp>
      <p:sp>
        <p:nvSpPr>
          <p:cNvPr id="56" name="TextBox 64">
            <a:extLst>
              <a:ext uri="{FF2B5EF4-FFF2-40B4-BE49-F238E27FC236}">
                <a16:creationId xmlns:a16="http://schemas.microsoft.com/office/drawing/2014/main" id="{E3D7A811-5689-419B-96C6-2FD092EA37EB}"/>
              </a:ext>
            </a:extLst>
          </p:cNvPr>
          <p:cNvSpPr txBox="1"/>
          <p:nvPr/>
        </p:nvSpPr>
        <p:spPr>
          <a:xfrm>
            <a:off x="802317" y="3189416"/>
            <a:ext cx="431716" cy="215444"/>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charset="0"/>
              </a:rPr>
              <a:t>–1.0</a:t>
            </a:r>
          </a:p>
        </p:txBody>
      </p:sp>
      <p:sp>
        <p:nvSpPr>
          <p:cNvPr id="57" name="TextBox 65">
            <a:extLst>
              <a:ext uri="{FF2B5EF4-FFF2-40B4-BE49-F238E27FC236}">
                <a16:creationId xmlns:a16="http://schemas.microsoft.com/office/drawing/2014/main" id="{47C34637-51D4-43BC-B094-439524C924AA}"/>
              </a:ext>
            </a:extLst>
          </p:cNvPr>
          <p:cNvSpPr txBox="1"/>
          <p:nvPr/>
        </p:nvSpPr>
        <p:spPr>
          <a:xfrm>
            <a:off x="802317" y="2690941"/>
            <a:ext cx="431716" cy="215444"/>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charset="0"/>
              </a:rPr>
              <a:t>–0.5</a:t>
            </a:r>
          </a:p>
        </p:txBody>
      </p:sp>
      <p:sp>
        <p:nvSpPr>
          <p:cNvPr id="58" name="TextBox 66">
            <a:extLst>
              <a:ext uri="{FF2B5EF4-FFF2-40B4-BE49-F238E27FC236}">
                <a16:creationId xmlns:a16="http://schemas.microsoft.com/office/drawing/2014/main" id="{206521E1-5F19-41D9-B098-25BA1B2E7011}"/>
              </a:ext>
            </a:extLst>
          </p:cNvPr>
          <p:cNvSpPr txBox="1"/>
          <p:nvPr/>
        </p:nvSpPr>
        <p:spPr>
          <a:xfrm>
            <a:off x="1431669" y="4309995"/>
            <a:ext cx="431716" cy="230110"/>
          </a:xfrm>
          <a:prstGeom prst="rect">
            <a:avLst/>
          </a:prstGeom>
          <a:solidFill>
            <a:schemeClr val="bg1"/>
          </a:solid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Arial" charset="0"/>
              </a:rPr>
              <a:t>–1.99</a:t>
            </a:r>
          </a:p>
        </p:txBody>
      </p:sp>
      <p:sp>
        <p:nvSpPr>
          <p:cNvPr id="59" name="TextBox 56">
            <a:extLst>
              <a:ext uri="{FF2B5EF4-FFF2-40B4-BE49-F238E27FC236}">
                <a16:creationId xmlns:a16="http://schemas.microsoft.com/office/drawing/2014/main" id="{0EECA015-BC14-49EA-9B33-DD3AB16A3E4D}"/>
              </a:ext>
            </a:extLst>
          </p:cNvPr>
          <p:cNvSpPr txBox="1"/>
          <p:nvPr/>
        </p:nvSpPr>
        <p:spPr>
          <a:xfrm rot="16200000">
            <a:off x="2555779" y="2995239"/>
            <a:ext cx="1334741" cy="169277"/>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charset="0"/>
              </a:rPr>
              <a:t>200 mg QD</a:t>
            </a:r>
          </a:p>
        </p:txBody>
      </p:sp>
      <p:sp>
        <p:nvSpPr>
          <p:cNvPr id="60" name="TextBox 62">
            <a:extLst>
              <a:ext uri="{FF2B5EF4-FFF2-40B4-BE49-F238E27FC236}">
                <a16:creationId xmlns:a16="http://schemas.microsoft.com/office/drawing/2014/main" id="{6AC55B5E-8C95-4E8B-87EF-2CA79324090A}"/>
              </a:ext>
            </a:extLst>
          </p:cNvPr>
          <p:cNvSpPr txBox="1"/>
          <p:nvPr/>
        </p:nvSpPr>
        <p:spPr>
          <a:xfrm rot="-2880000">
            <a:off x="3354069" y="1697455"/>
            <a:ext cx="427645" cy="11285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000000"/>
                </a:solidFill>
                <a:effectLst/>
                <a:uLnTx/>
                <a:uFillTx/>
                <a:latin typeface="Arial"/>
                <a:ea typeface="+mn-ea"/>
                <a:cs typeface="Arial" charset="0"/>
              </a:rPr>
              <a:t>4</a:t>
            </a:r>
          </a:p>
        </p:txBody>
      </p:sp>
      <p:sp>
        <p:nvSpPr>
          <p:cNvPr id="61" name="CaixaDeTexto 60">
            <a:extLst>
              <a:ext uri="{FF2B5EF4-FFF2-40B4-BE49-F238E27FC236}">
                <a16:creationId xmlns:a16="http://schemas.microsoft.com/office/drawing/2014/main" id="{0A1EBE91-90E6-460B-9801-FEF893122918}"/>
              </a:ext>
            </a:extLst>
          </p:cNvPr>
          <p:cNvSpPr txBox="1"/>
          <p:nvPr/>
        </p:nvSpPr>
        <p:spPr>
          <a:xfrm>
            <a:off x="134810" y="642706"/>
            <a:ext cx="6966857" cy="400110"/>
          </a:xfrm>
          <a:prstGeom prst="rect">
            <a:avLst/>
          </a:prstGeom>
          <a:noFill/>
        </p:spPr>
        <p:txBody>
          <a:bodyPr wrap="square" rtlCol="0">
            <a:spAutoFit/>
          </a:bodyPr>
          <a:lstStyle/>
          <a:p>
            <a:r>
              <a:rPr lang="pt-PT" sz="2000" b="1" dirty="0">
                <a:solidFill>
                  <a:srgbClr val="C00000"/>
                </a:solidFill>
              </a:rPr>
              <a:t>Potência do esquema terapêutico</a:t>
            </a:r>
          </a:p>
        </p:txBody>
      </p:sp>
      <p:pic>
        <p:nvPicPr>
          <p:cNvPr id="62" name="Picture 2">
            <a:extLst>
              <a:ext uri="{FF2B5EF4-FFF2-40B4-BE49-F238E27FC236}">
                <a16:creationId xmlns:a16="http://schemas.microsoft.com/office/drawing/2014/main" id="{20610F82-09BA-4D84-A8FA-DB4D798456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5174" y="1060159"/>
            <a:ext cx="1107966" cy="62323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DC7AFEE5-B5C9-415A-AA20-C65F4F7AB8D4}"/>
              </a:ext>
            </a:extLst>
          </p:cNvPr>
          <p:cNvSpPr txBox="1"/>
          <p:nvPr/>
        </p:nvSpPr>
        <p:spPr>
          <a:xfrm>
            <a:off x="203100" y="6192528"/>
            <a:ext cx="11899871" cy="584775"/>
          </a:xfrm>
          <a:prstGeom prst="rect">
            <a:avLst/>
          </a:prstGeom>
          <a:noFill/>
        </p:spPr>
        <p:txBody>
          <a:bodyPr wrap="square">
            <a:spAutoFit/>
          </a:bodyPr>
          <a:lstStyle/>
          <a:p>
            <a:r>
              <a:rPr lang="da-DK" sz="800" dirty="0">
                <a:solidFill>
                  <a:schemeClr val="tx1">
                    <a:lumMod val="65000"/>
                    <a:lumOff val="35000"/>
                  </a:schemeClr>
                </a:solidFill>
              </a:rPr>
              <a:t>1.Gruzdev et al. AIDS 2003;17:2487–94; 2.Goebel et al. AIDS 2006;20:1721–6; 3.de Jong et al. J Infect Dis 1997;175:966–70; 4. Adkins et al. Drugs 1998, 56(6); 1055-1054; 5. Murphy et al. AIDS 2001;15:F1–9; 6.Arastéh et al. AIDS 2005;19:943–7.; 7. BMS Clinical Study Report AI424007, August 2002; 8. Eron et al. N Engl J Med 1995;333:1662–9; 9. Ruane et al. Pharmacotherapy 2004;24:307–12; 10. Staszewski et al. AIDS 1998;12:F197–202; 11. Louie et al. AIDS 2003;17:1151–6; 12. Ruane et al. J Acquir Immune Defic Syndr 2013;63:449–55; 13. Rousseau et al. J Infect Dis 2003;188:1652–8; 14. Markowitz et al. J Acquir Immune Defic Syndr 2006;43:509–15; 15. Min et al. AIDS 2011;25:1737–45; 16. DeJesus et al. J Acquir Immune Defic Syndr 2006;43:1–5; 17. Gallant et al. J Acquir Immune Defic Syndr 2017;75:61–6; 18. Fätkenheuer et al. Nat Med 2005;11:1170–2; 19. Kilby et al. Nat Med 1998;4:1302–7.</a:t>
            </a:r>
            <a:endParaRPr lang="en-GB" sz="800" dirty="0">
              <a:solidFill>
                <a:schemeClr val="tx1">
                  <a:lumMod val="65000"/>
                  <a:lumOff val="35000"/>
                </a:schemeClr>
              </a:solidFill>
            </a:endParaRPr>
          </a:p>
        </p:txBody>
      </p:sp>
      <p:sp>
        <p:nvSpPr>
          <p:cNvPr id="65" name="TextBox 87">
            <a:extLst>
              <a:ext uri="{FF2B5EF4-FFF2-40B4-BE49-F238E27FC236}">
                <a16:creationId xmlns:a16="http://schemas.microsoft.com/office/drawing/2014/main" id="{8C1D440E-3F21-49A2-8249-0D9E155E3C29}"/>
              </a:ext>
            </a:extLst>
          </p:cNvPr>
          <p:cNvSpPr txBox="1"/>
          <p:nvPr/>
        </p:nvSpPr>
        <p:spPr>
          <a:xfrm>
            <a:off x="2727644" y="5633729"/>
            <a:ext cx="6861967" cy="491102"/>
          </a:xfrm>
          <a:prstGeom prst="roundRect">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72000" tIns="0" rIns="7200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t-PT" sz="1600" b="1" i="0" u="none" strike="noStrike" kern="1200" cap="none" spc="0" normalizeH="0" baseline="0" noProof="0" dirty="0">
                <a:ln>
                  <a:noFill/>
                </a:ln>
                <a:solidFill>
                  <a:prstClr val="black"/>
                </a:solidFill>
                <a:effectLst/>
                <a:uLnTx/>
                <a:uFillTx/>
                <a:ea typeface="+mn-ea"/>
                <a:cs typeface="+mn-cs"/>
              </a:rPr>
              <a:t>Os </a:t>
            </a:r>
            <a:r>
              <a:rPr kumimoji="0" lang="pt-PT" sz="1600" b="1" i="0" u="none" strike="noStrike" kern="1200" cap="none" spc="0" normalizeH="0" baseline="0" noProof="0" dirty="0" err="1">
                <a:ln>
                  <a:noFill/>
                </a:ln>
                <a:solidFill>
                  <a:prstClr val="black"/>
                </a:solidFill>
                <a:effectLst/>
                <a:uLnTx/>
                <a:uFillTx/>
                <a:ea typeface="+mn-ea"/>
                <a:cs typeface="+mn-cs"/>
              </a:rPr>
              <a:t>INSTIs</a:t>
            </a:r>
            <a:r>
              <a:rPr kumimoji="0" lang="pt-PT" sz="1600" b="1" i="0" u="none" strike="noStrike" kern="1200" cap="none" spc="0" normalizeH="0" baseline="0" noProof="0" dirty="0">
                <a:ln>
                  <a:noFill/>
                </a:ln>
                <a:solidFill>
                  <a:prstClr val="black"/>
                </a:solidFill>
                <a:effectLst/>
                <a:uLnTx/>
                <a:uFillTx/>
                <a:ea typeface="+mn-ea"/>
                <a:cs typeface="+mn-cs"/>
              </a:rPr>
              <a:t> são os </a:t>
            </a:r>
            <a:r>
              <a:rPr kumimoji="0" lang="pt-PT" sz="1600" b="1" i="0" u="none" strike="noStrike" kern="1200" cap="none" spc="0" normalizeH="0" baseline="0" noProof="0" dirty="0" err="1">
                <a:ln>
                  <a:noFill/>
                </a:ln>
                <a:solidFill>
                  <a:prstClr val="black"/>
                </a:solidFill>
                <a:effectLst/>
                <a:uLnTx/>
                <a:uFillTx/>
                <a:ea typeface="+mn-ea"/>
                <a:cs typeface="+mn-cs"/>
              </a:rPr>
              <a:t>ARVs</a:t>
            </a:r>
            <a:r>
              <a:rPr kumimoji="0" lang="pt-PT" sz="1600" b="1" i="0" u="none" strike="noStrike" kern="1200" cap="none" spc="0" normalizeH="0" baseline="0" noProof="0" dirty="0">
                <a:ln>
                  <a:noFill/>
                </a:ln>
                <a:solidFill>
                  <a:prstClr val="black"/>
                </a:solidFill>
                <a:effectLst/>
                <a:uLnTx/>
                <a:uFillTx/>
                <a:ea typeface="+mn-ea"/>
                <a:cs typeface="+mn-cs"/>
              </a:rPr>
              <a:t> com potência mais elevada</a:t>
            </a:r>
            <a:endParaRPr kumimoji="0" lang="en-US" sz="1600" b="1" i="0" u="none" strike="noStrike" kern="1200" cap="none" spc="0" normalizeH="0" baseline="0" noProof="0" dirty="0">
              <a:ln>
                <a:noFill/>
              </a:ln>
              <a:solidFill>
                <a:prstClr val="black"/>
              </a:solidFill>
              <a:effectLst/>
              <a:uLnTx/>
              <a:uFillTx/>
              <a:ea typeface="+mn-ea"/>
              <a:cs typeface="+mn-cs"/>
            </a:endParaRPr>
          </a:p>
        </p:txBody>
      </p:sp>
      <p:sp>
        <p:nvSpPr>
          <p:cNvPr id="66" name="CaixaDeTexto 12">
            <a:extLst>
              <a:ext uri="{FF2B5EF4-FFF2-40B4-BE49-F238E27FC236}">
                <a16:creationId xmlns:a16="http://schemas.microsoft.com/office/drawing/2014/main" id="{5EF8A5DE-21FB-5E42-BC29-A965EC471CB0}"/>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POTÊNCIA E BARREIRA GENÉTICA</a:t>
            </a:r>
          </a:p>
        </p:txBody>
      </p:sp>
    </p:spTree>
    <p:extLst>
      <p:ext uri="{BB962C8B-B14F-4D97-AF65-F5344CB8AC3E}">
        <p14:creationId xmlns:p14="http://schemas.microsoft.com/office/powerpoint/2010/main" val="184397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EC57141C-8C7B-44E8-A166-417B3AE5A5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0923" y="1805995"/>
            <a:ext cx="6420873" cy="3918167"/>
          </a:xfrm>
          <a:prstGeom prst="rect">
            <a:avLst/>
          </a:prstGeom>
          <a:ln>
            <a:solidFill>
              <a:schemeClr val="tx1"/>
            </a:solidFill>
          </a:ln>
        </p:spPr>
      </p:pic>
      <p:sp>
        <p:nvSpPr>
          <p:cNvPr id="9" name="CaixaDeTexto 8">
            <a:extLst>
              <a:ext uri="{FF2B5EF4-FFF2-40B4-BE49-F238E27FC236}">
                <a16:creationId xmlns:a16="http://schemas.microsoft.com/office/drawing/2014/main" id="{72E70573-4062-4F17-A0C3-4F36766EA020}"/>
              </a:ext>
            </a:extLst>
          </p:cNvPr>
          <p:cNvSpPr txBox="1"/>
          <p:nvPr/>
        </p:nvSpPr>
        <p:spPr>
          <a:xfrm>
            <a:off x="75395" y="6601406"/>
            <a:ext cx="9066401" cy="215444"/>
          </a:xfrm>
          <a:prstGeom prst="rect">
            <a:avLst/>
          </a:prstGeom>
          <a:noFill/>
        </p:spPr>
        <p:txBody>
          <a:bodyPr wrap="square">
            <a:spAutoFit/>
          </a:bodyPr>
          <a:lstStyle/>
          <a:p>
            <a:pPr algn="ctr"/>
            <a:r>
              <a:rPr lang="pt-PT" sz="800" dirty="0">
                <a:solidFill>
                  <a:schemeClr val="tx1">
                    <a:lumMod val="65000"/>
                    <a:lumOff val="35000"/>
                  </a:schemeClr>
                </a:solidFill>
              </a:rPr>
              <a:t>Hill AL, </a:t>
            </a:r>
            <a:r>
              <a:rPr lang="pt-PT" sz="800" dirty="0" err="1">
                <a:solidFill>
                  <a:schemeClr val="tx1">
                    <a:lumMod val="65000"/>
                    <a:lumOff val="35000"/>
                  </a:schemeClr>
                </a:solidFill>
              </a:rPr>
              <a:t>Rosenbloom</a:t>
            </a:r>
            <a:r>
              <a:rPr lang="pt-PT" sz="800" dirty="0">
                <a:solidFill>
                  <a:schemeClr val="tx1">
                    <a:lumMod val="65000"/>
                    <a:lumOff val="35000"/>
                  </a:schemeClr>
                </a:solidFill>
              </a:rPr>
              <a:t> DIS, Nowak MA, </a:t>
            </a:r>
            <a:r>
              <a:rPr lang="pt-PT" sz="800" dirty="0" err="1">
                <a:solidFill>
                  <a:schemeClr val="tx1">
                    <a:lumMod val="65000"/>
                    <a:lumOff val="35000"/>
                  </a:schemeClr>
                </a:solidFill>
              </a:rPr>
              <a:t>Siliciano</a:t>
            </a:r>
            <a:r>
              <a:rPr lang="pt-PT" sz="800" dirty="0">
                <a:solidFill>
                  <a:schemeClr val="tx1">
                    <a:lumMod val="65000"/>
                    <a:lumOff val="35000"/>
                  </a:schemeClr>
                </a:solidFill>
              </a:rPr>
              <a:t> RF. Insight </a:t>
            </a:r>
            <a:r>
              <a:rPr lang="pt-PT" sz="800" dirty="0" err="1">
                <a:solidFill>
                  <a:schemeClr val="tx1">
                    <a:lumMod val="65000"/>
                    <a:lumOff val="35000"/>
                  </a:schemeClr>
                </a:solidFill>
              </a:rPr>
              <a:t>into</a:t>
            </a:r>
            <a:r>
              <a:rPr lang="pt-PT" sz="800" dirty="0">
                <a:solidFill>
                  <a:schemeClr val="tx1">
                    <a:lumMod val="65000"/>
                    <a:lumOff val="35000"/>
                  </a:schemeClr>
                </a:solidFill>
              </a:rPr>
              <a:t> </a:t>
            </a:r>
            <a:r>
              <a:rPr lang="pt-PT" sz="800" dirty="0" err="1">
                <a:solidFill>
                  <a:schemeClr val="tx1">
                    <a:lumMod val="65000"/>
                    <a:lumOff val="35000"/>
                  </a:schemeClr>
                </a:solidFill>
              </a:rPr>
              <a:t>treatment</a:t>
            </a:r>
            <a:r>
              <a:rPr lang="pt-PT" sz="800" dirty="0">
                <a:solidFill>
                  <a:schemeClr val="tx1">
                    <a:lumMod val="65000"/>
                    <a:lumOff val="35000"/>
                  </a:schemeClr>
                </a:solidFill>
              </a:rPr>
              <a:t> </a:t>
            </a:r>
            <a:r>
              <a:rPr lang="pt-PT" sz="800" dirty="0" err="1">
                <a:solidFill>
                  <a:schemeClr val="tx1">
                    <a:lumMod val="65000"/>
                    <a:lumOff val="35000"/>
                  </a:schemeClr>
                </a:solidFill>
              </a:rPr>
              <a:t>of</a:t>
            </a:r>
            <a:r>
              <a:rPr lang="pt-PT" sz="800" dirty="0">
                <a:solidFill>
                  <a:schemeClr val="tx1">
                    <a:lumMod val="65000"/>
                    <a:lumOff val="35000"/>
                  </a:schemeClr>
                </a:solidFill>
              </a:rPr>
              <a:t> HIV </a:t>
            </a:r>
            <a:r>
              <a:rPr lang="pt-PT" sz="800" dirty="0" err="1">
                <a:solidFill>
                  <a:schemeClr val="tx1">
                    <a:lumMod val="65000"/>
                    <a:lumOff val="35000"/>
                  </a:schemeClr>
                </a:solidFill>
              </a:rPr>
              <a:t>infection</a:t>
            </a:r>
            <a:r>
              <a:rPr lang="pt-PT" sz="800" dirty="0">
                <a:solidFill>
                  <a:schemeClr val="tx1">
                    <a:lumMod val="65000"/>
                    <a:lumOff val="35000"/>
                  </a:schemeClr>
                </a:solidFill>
              </a:rPr>
              <a:t> </a:t>
            </a:r>
            <a:r>
              <a:rPr lang="pt-PT" sz="800" dirty="0" err="1">
                <a:solidFill>
                  <a:schemeClr val="tx1">
                    <a:lumMod val="65000"/>
                    <a:lumOff val="35000"/>
                  </a:schemeClr>
                </a:solidFill>
              </a:rPr>
              <a:t>from</a:t>
            </a:r>
            <a:r>
              <a:rPr lang="pt-PT" sz="800" dirty="0">
                <a:solidFill>
                  <a:schemeClr val="tx1">
                    <a:lumMod val="65000"/>
                    <a:lumOff val="35000"/>
                  </a:schemeClr>
                </a:solidFill>
              </a:rPr>
              <a:t> viral </a:t>
            </a:r>
            <a:r>
              <a:rPr lang="pt-PT" sz="800" dirty="0" err="1">
                <a:solidFill>
                  <a:schemeClr val="tx1">
                    <a:lumMod val="65000"/>
                    <a:lumOff val="35000"/>
                  </a:schemeClr>
                </a:solidFill>
              </a:rPr>
              <a:t>dynamics</a:t>
            </a:r>
            <a:r>
              <a:rPr lang="pt-PT" sz="800" dirty="0">
                <a:solidFill>
                  <a:schemeClr val="tx1">
                    <a:lumMod val="65000"/>
                    <a:lumOff val="35000"/>
                  </a:schemeClr>
                </a:solidFill>
              </a:rPr>
              <a:t> </a:t>
            </a:r>
            <a:r>
              <a:rPr lang="pt-PT" sz="800" dirty="0" err="1">
                <a:solidFill>
                  <a:schemeClr val="tx1">
                    <a:lumMod val="65000"/>
                    <a:lumOff val="35000"/>
                  </a:schemeClr>
                </a:solidFill>
              </a:rPr>
              <a:t>models</a:t>
            </a:r>
            <a:r>
              <a:rPr lang="pt-PT" sz="800" dirty="0">
                <a:solidFill>
                  <a:schemeClr val="tx1">
                    <a:lumMod val="65000"/>
                    <a:lumOff val="35000"/>
                  </a:schemeClr>
                </a:solidFill>
              </a:rPr>
              <a:t>. </a:t>
            </a:r>
            <a:r>
              <a:rPr lang="pt-PT" sz="800" dirty="0" err="1">
                <a:solidFill>
                  <a:schemeClr val="tx1">
                    <a:lumMod val="65000"/>
                    <a:lumOff val="35000"/>
                  </a:schemeClr>
                </a:solidFill>
              </a:rPr>
              <a:t>Immunol</a:t>
            </a:r>
            <a:r>
              <a:rPr lang="pt-PT" sz="800" dirty="0">
                <a:solidFill>
                  <a:schemeClr val="tx1">
                    <a:lumMod val="65000"/>
                    <a:lumOff val="35000"/>
                  </a:schemeClr>
                </a:solidFill>
              </a:rPr>
              <a:t> Rev. 2018;285:9–25. https://doi.org/10.1111/imr.12698</a:t>
            </a:r>
          </a:p>
        </p:txBody>
      </p:sp>
      <p:sp>
        <p:nvSpPr>
          <p:cNvPr id="11" name="CaixaDeTexto 10">
            <a:extLst>
              <a:ext uri="{FF2B5EF4-FFF2-40B4-BE49-F238E27FC236}">
                <a16:creationId xmlns:a16="http://schemas.microsoft.com/office/drawing/2014/main" id="{C4A0F3B8-4CD0-4DFA-9A39-5D447DD4B693}"/>
              </a:ext>
            </a:extLst>
          </p:cNvPr>
          <p:cNvSpPr txBox="1"/>
          <p:nvPr/>
        </p:nvSpPr>
        <p:spPr>
          <a:xfrm>
            <a:off x="2619990" y="5821317"/>
            <a:ext cx="6584436" cy="646331"/>
          </a:xfrm>
          <a:prstGeom prst="rect">
            <a:avLst/>
          </a:prstGeom>
          <a:noFill/>
        </p:spPr>
        <p:txBody>
          <a:bodyPr wrap="square">
            <a:spAutoFit/>
          </a:bodyPr>
          <a:lstStyle/>
          <a:p>
            <a:r>
              <a:rPr lang="pt-PT" sz="1200" dirty="0"/>
              <a:t>(B) Descida da carga </a:t>
            </a:r>
            <a:r>
              <a:rPr lang="pt-PT" sz="1200" dirty="0" err="1"/>
              <a:t>vírica</a:t>
            </a:r>
            <a:r>
              <a:rPr lang="pt-PT" sz="1200" dirty="0"/>
              <a:t> com e sem inibidores da </a:t>
            </a:r>
            <a:r>
              <a:rPr lang="pt-PT" sz="1200" dirty="0" err="1"/>
              <a:t>integrase</a:t>
            </a:r>
            <a:r>
              <a:rPr lang="pt-PT" sz="1200" dirty="0"/>
              <a:t> (II) (as classes alternativas de fármacos utilizadas frequentemente são os inibidores da </a:t>
            </a:r>
            <a:r>
              <a:rPr lang="pt-PT" sz="1200" dirty="0" err="1"/>
              <a:t>protease</a:t>
            </a:r>
            <a:r>
              <a:rPr lang="pt-PT" sz="1200" dirty="0"/>
              <a:t> (PI) e os inibidores não nucleósidos da transcriptase reversa (NNRTI).</a:t>
            </a:r>
          </a:p>
        </p:txBody>
      </p:sp>
      <p:sp>
        <p:nvSpPr>
          <p:cNvPr id="13" name="CaixaDeTexto 12">
            <a:extLst>
              <a:ext uri="{FF2B5EF4-FFF2-40B4-BE49-F238E27FC236}">
                <a16:creationId xmlns:a16="http://schemas.microsoft.com/office/drawing/2014/main" id="{2210EA19-9A85-46DC-8CEB-63AE8AEE9C42}"/>
              </a:ext>
            </a:extLst>
          </p:cNvPr>
          <p:cNvSpPr txBox="1"/>
          <p:nvPr/>
        </p:nvSpPr>
        <p:spPr>
          <a:xfrm>
            <a:off x="2447930" y="1280874"/>
            <a:ext cx="6966857" cy="369332"/>
          </a:xfrm>
          <a:prstGeom prst="rect">
            <a:avLst/>
          </a:prstGeom>
          <a:noFill/>
        </p:spPr>
        <p:txBody>
          <a:bodyPr wrap="square">
            <a:spAutoFit/>
          </a:bodyPr>
          <a:lstStyle/>
          <a:p>
            <a:pPr algn="ctr"/>
            <a:r>
              <a:rPr lang="en-US" b="1" dirty="0" err="1">
                <a:solidFill>
                  <a:srgbClr val="38507B"/>
                </a:solidFill>
              </a:rPr>
              <a:t>Descida</a:t>
            </a:r>
            <a:r>
              <a:rPr lang="en-US" b="1" dirty="0">
                <a:solidFill>
                  <a:srgbClr val="38507B"/>
                </a:solidFill>
              </a:rPr>
              <a:t> </a:t>
            </a:r>
            <a:r>
              <a:rPr lang="en-US" b="1" dirty="0" err="1">
                <a:solidFill>
                  <a:srgbClr val="38507B"/>
                </a:solidFill>
              </a:rPr>
              <a:t>multifásica</a:t>
            </a:r>
            <a:r>
              <a:rPr lang="en-US" b="1" dirty="0">
                <a:solidFill>
                  <a:srgbClr val="38507B"/>
                </a:solidFill>
              </a:rPr>
              <a:t> da carga </a:t>
            </a:r>
            <a:r>
              <a:rPr lang="en-US" b="1" dirty="0" err="1">
                <a:solidFill>
                  <a:srgbClr val="38507B"/>
                </a:solidFill>
              </a:rPr>
              <a:t>vírica</a:t>
            </a:r>
            <a:r>
              <a:rPr lang="en-US" b="1" dirty="0">
                <a:solidFill>
                  <a:srgbClr val="38507B"/>
                </a:solidFill>
              </a:rPr>
              <a:t> sob </a:t>
            </a:r>
            <a:r>
              <a:rPr lang="en-US" b="1" dirty="0" err="1">
                <a:solidFill>
                  <a:srgbClr val="38507B"/>
                </a:solidFill>
              </a:rPr>
              <a:t>terapêutica</a:t>
            </a:r>
            <a:r>
              <a:rPr lang="en-US" b="1" dirty="0">
                <a:solidFill>
                  <a:srgbClr val="38507B"/>
                </a:solidFill>
              </a:rPr>
              <a:t> </a:t>
            </a:r>
            <a:r>
              <a:rPr lang="en-US" b="1" dirty="0" err="1">
                <a:solidFill>
                  <a:srgbClr val="38507B"/>
                </a:solidFill>
              </a:rPr>
              <a:t>antirretrovírica</a:t>
            </a:r>
            <a:r>
              <a:rPr lang="en-US" b="1" i="0" dirty="0">
                <a:solidFill>
                  <a:srgbClr val="38507B"/>
                </a:solidFill>
                <a:effectLst/>
                <a:latin typeface="Arial" panose="020B0604020202020204" pitchFamily="34" charset="0"/>
              </a:rPr>
              <a:t> </a:t>
            </a:r>
            <a:endParaRPr lang="pt-PT" b="1" dirty="0">
              <a:solidFill>
                <a:srgbClr val="38507B"/>
              </a:solidFill>
            </a:endParaRPr>
          </a:p>
        </p:txBody>
      </p:sp>
      <p:sp>
        <p:nvSpPr>
          <p:cNvPr id="10" name="CaixaDeTexto 60">
            <a:extLst>
              <a:ext uri="{FF2B5EF4-FFF2-40B4-BE49-F238E27FC236}">
                <a16:creationId xmlns:a16="http://schemas.microsoft.com/office/drawing/2014/main" id="{4AC6F67B-99AB-844B-B5A2-06C15B723681}"/>
              </a:ext>
            </a:extLst>
          </p:cNvPr>
          <p:cNvSpPr txBox="1"/>
          <p:nvPr/>
        </p:nvSpPr>
        <p:spPr>
          <a:xfrm>
            <a:off x="134810" y="642706"/>
            <a:ext cx="6966857" cy="400110"/>
          </a:xfrm>
          <a:prstGeom prst="rect">
            <a:avLst/>
          </a:prstGeom>
          <a:noFill/>
        </p:spPr>
        <p:txBody>
          <a:bodyPr wrap="square" rtlCol="0">
            <a:spAutoFit/>
          </a:bodyPr>
          <a:lstStyle/>
          <a:p>
            <a:r>
              <a:rPr lang="pt-PT" sz="2000" b="1" dirty="0">
                <a:solidFill>
                  <a:srgbClr val="C00000"/>
                </a:solidFill>
              </a:rPr>
              <a:t>Potência do esquema terapêutico</a:t>
            </a:r>
          </a:p>
        </p:txBody>
      </p:sp>
      <p:pic>
        <p:nvPicPr>
          <p:cNvPr id="15" name="Picture 2">
            <a:extLst>
              <a:ext uri="{FF2B5EF4-FFF2-40B4-BE49-F238E27FC236}">
                <a16:creationId xmlns:a16="http://schemas.microsoft.com/office/drawing/2014/main" id="{068AA750-5A56-3749-9462-0D3D40DCCD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5174" y="1060159"/>
            <a:ext cx="1107966" cy="623231"/>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2">
            <a:extLst>
              <a:ext uri="{FF2B5EF4-FFF2-40B4-BE49-F238E27FC236}">
                <a16:creationId xmlns:a16="http://schemas.microsoft.com/office/drawing/2014/main" id="{89F5E429-09EA-5D44-A1A2-F8E963C91ACB}"/>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POTÊNCIA E BARREIRA GENÉTICA</a:t>
            </a:r>
          </a:p>
        </p:txBody>
      </p:sp>
    </p:spTree>
    <p:extLst>
      <p:ext uri="{BB962C8B-B14F-4D97-AF65-F5344CB8AC3E}">
        <p14:creationId xmlns:p14="http://schemas.microsoft.com/office/powerpoint/2010/main" val="270627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EACA481-AA0E-4CBD-AEC2-691954DDEB40}"/>
              </a:ext>
            </a:extLst>
          </p:cNvPr>
          <p:cNvSpPr txBox="1">
            <a:spLocks/>
          </p:cNvSpPr>
          <p:nvPr/>
        </p:nvSpPr>
        <p:spPr>
          <a:xfrm>
            <a:off x="134810" y="6557577"/>
            <a:ext cx="4031351" cy="162270"/>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65000"/>
                    <a:lumOff val="35000"/>
                  </a:schemeClr>
                </a:solidFill>
              </a:rPr>
              <a:t>Concept – JM Schapiro; </a:t>
            </a:r>
            <a:r>
              <a:rPr lang="en-US" sz="800" dirty="0">
                <a:solidFill>
                  <a:schemeClr val="tx1">
                    <a:lumMod val="65000"/>
                    <a:lumOff val="35000"/>
                  </a:schemeClr>
                </a:solidFill>
              </a:rPr>
              <a:t>Slide courtesy of Jonathan Schapiro – </a:t>
            </a:r>
            <a:r>
              <a:rPr lang="en-US" sz="800" dirty="0" err="1">
                <a:solidFill>
                  <a:schemeClr val="tx1">
                    <a:lumMod val="65000"/>
                    <a:lumOff val="35000"/>
                  </a:schemeClr>
                </a:solidFill>
              </a:rPr>
              <a:t>adaptado</a:t>
            </a:r>
            <a:r>
              <a:rPr lang="en-US" sz="800" dirty="0">
                <a:solidFill>
                  <a:schemeClr val="tx1">
                    <a:lumMod val="65000"/>
                    <a:lumOff val="35000"/>
                  </a:schemeClr>
                </a:solidFill>
              </a:rPr>
              <a:t> </a:t>
            </a:r>
            <a:endParaRPr lang="en-GB" sz="800" dirty="0">
              <a:solidFill>
                <a:schemeClr val="tx1">
                  <a:lumMod val="65000"/>
                  <a:lumOff val="35000"/>
                </a:schemeClr>
              </a:solidFill>
            </a:endParaRPr>
          </a:p>
        </p:txBody>
      </p:sp>
      <p:sp>
        <p:nvSpPr>
          <p:cNvPr id="6" name="Text Box 6">
            <a:extLst>
              <a:ext uri="{FF2B5EF4-FFF2-40B4-BE49-F238E27FC236}">
                <a16:creationId xmlns:a16="http://schemas.microsoft.com/office/drawing/2014/main" id="{A1E7C3AB-DF66-48BB-8E6E-7EF63DCA5E0E}"/>
              </a:ext>
            </a:extLst>
          </p:cNvPr>
          <p:cNvSpPr txBox="1">
            <a:spLocks noChangeArrowheads="1"/>
          </p:cNvSpPr>
          <p:nvPr/>
        </p:nvSpPr>
        <p:spPr bwMode="auto">
          <a:xfrm rot="16200000">
            <a:off x="1348452" y="3008914"/>
            <a:ext cx="2322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Mutações</a:t>
            </a:r>
            <a:r>
              <a:rPr kumimoji="0" lang="en-US" altLang="en-US" sz="18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a:t>
            </a:r>
            <a:r>
              <a:rPr kumimoji="0" lang="en-US" altLang="en-US" sz="1800" b="1"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necessária</a:t>
            </a:r>
            <a:r>
              <a:rPr lang="en-US" altLang="en-US" sz="1800" b="1" dirty="0">
                <a:solidFill>
                  <a:srgbClr val="000000"/>
                </a:solidFill>
                <a:latin typeface="+mn-lt"/>
              </a:rPr>
              <a:t>s </a:t>
            </a:r>
          </a:p>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en-US" sz="1800" b="1" dirty="0">
                <a:solidFill>
                  <a:srgbClr val="000000"/>
                </a:solidFill>
                <a:latin typeface="+mn-lt"/>
              </a:rPr>
              <a:t>para </a:t>
            </a:r>
            <a:r>
              <a:rPr lang="en-US" altLang="en-US" sz="1800" b="1" dirty="0" err="1">
                <a:solidFill>
                  <a:srgbClr val="000000"/>
                </a:solidFill>
                <a:latin typeface="+mn-lt"/>
              </a:rPr>
              <a:t>resistência</a:t>
            </a:r>
            <a:endParaRPr kumimoji="0" lang="en-US" altLang="en-US" sz="165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p:txBody>
      </p:sp>
      <p:sp>
        <p:nvSpPr>
          <p:cNvPr id="7" name="TextBox 44">
            <a:extLst>
              <a:ext uri="{FF2B5EF4-FFF2-40B4-BE49-F238E27FC236}">
                <a16:creationId xmlns:a16="http://schemas.microsoft.com/office/drawing/2014/main" id="{1BCC7777-E3BB-4B92-AADB-F2D96FD35EC1}"/>
              </a:ext>
            </a:extLst>
          </p:cNvPr>
          <p:cNvSpPr txBox="1"/>
          <p:nvPr/>
        </p:nvSpPr>
        <p:spPr>
          <a:xfrm>
            <a:off x="2722896" y="5263261"/>
            <a:ext cx="4555799" cy="323165"/>
          </a:xfrm>
          <a:prstGeom prst="rect">
            <a:avLst/>
          </a:prstGeom>
          <a:noFill/>
        </p:spPr>
        <p:txBody>
          <a:bodyPr wrap="none" rtlCol="0">
            <a:spAutoFit/>
          </a:bodyPr>
          <a:lstStyle/>
          <a:p>
            <a:pPr marL="0" marR="0" lvl="0" indent="0" algn="l" defTabSz="685800" rtl="0" eaLnBrk="1" fontAlgn="base" latinLnBrk="0" hangingPunct="1">
              <a:lnSpc>
                <a:spcPct val="100000"/>
              </a:lnSpc>
              <a:spcBef>
                <a:spcPct val="40000"/>
              </a:spcBef>
              <a:spcAft>
                <a:spcPct val="10000"/>
              </a:spcAft>
              <a:buClrTx/>
              <a:buSzTx/>
              <a:buFontTx/>
              <a:buNone/>
              <a:tabLst/>
              <a:defRPr/>
            </a:pPr>
            <a:r>
              <a:rPr lang="en-US" sz="1500" dirty="0" err="1">
                <a:solidFill>
                  <a:srgbClr val="000000"/>
                </a:solidFill>
                <a:cs typeface="Times New Roman" pitchFamily="18" charset="0"/>
              </a:rPr>
              <a:t>Fármaco</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A –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Fármaco</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com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elevada</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barreira</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à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resistência</a:t>
            </a:r>
            <a:endParaRPr kumimoji="0" lang="en-US" sz="150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8" name="TextBox 45">
            <a:extLst>
              <a:ext uri="{FF2B5EF4-FFF2-40B4-BE49-F238E27FC236}">
                <a16:creationId xmlns:a16="http://schemas.microsoft.com/office/drawing/2014/main" id="{C992819F-A99A-43AF-A322-DDF094E4643A}"/>
              </a:ext>
            </a:extLst>
          </p:cNvPr>
          <p:cNvSpPr txBox="1"/>
          <p:nvPr/>
        </p:nvSpPr>
        <p:spPr>
          <a:xfrm>
            <a:off x="2708011" y="5600731"/>
            <a:ext cx="4905317" cy="323165"/>
          </a:xfrm>
          <a:prstGeom prst="rect">
            <a:avLst/>
          </a:prstGeom>
          <a:noFill/>
        </p:spPr>
        <p:txBody>
          <a:bodyPr wrap="none" rtlCol="0">
            <a:spAutoFit/>
          </a:bodyPr>
          <a:lstStyle/>
          <a:p>
            <a:pPr marL="0" marR="0" lvl="0" indent="0" algn="l" defTabSz="685800" rtl="0" eaLnBrk="1" fontAlgn="base" latinLnBrk="0" hangingPunct="1">
              <a:lnSpc>
                <a:spcPct val="100000"/>
              </a:lnSpc>
              <a:spcBef>
                <a:spcPct val="40000"/>
              </a:spcBef>
              <a:spcAft>
                <a:spcPct val="10000"/>
              </a:spcAft>
              <a:buClrTx/>
              <a:buSzTx/>
              <a:buFontTx/>
              <a:buNone/>
              <a:tabLst/>
              <a:defRPr/>
            </a:pP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Fármacos</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B, C, D –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Fármacos</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com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baixa</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barreira</a:t>
            </a:r>
            <a:r>
              <a:rPr kumimoji="0" lang="en-US" sz="1500" i="0" u="none" strike="noStrike" kern="1200" cap="none" spc="0" normalizeH="0" baseline="0" noProof="0" dirty="0">
                <a:ln>
                  <a:noFill/>
                </a:ln>
                <a:solidFill>
                  <a:srgbClr val="000000"/>
                </a:solidFill>
                <a:effectLst/>
                <a:uLnTx/>
                <a:uFillTx/>
                <a:ea typeface="+mn-ea"/>
                <a:cs typeface="Times New Roman" pitchFamily="18" charset="0"/>
              </a:rPr>
              <a:t> à </a:t>
            </a:r>
            <a:r>
              <a:rPr kumimoji="0" lang="en-US" sz="1500" i="0" u="none" strike="noStrike" kern="1200" cap="none" spc="0" normalizeH="0" baseline="0" noProof="0" dirty="0" err="1">
                <a:ln>
                  <a:noFill/>
                </a:ln>
                <a:solidFill>
                  <a:srgbClr val="000000"/>
                </a:solidFill>
                <a:effectLst/>
                <a:uLnTx/>
                <a:uFillTx/>
                <a:ea typeface="+mn-ea"/>
                <a:cs typeface="Times New Roman" pitchFamily="18" charset="0"/>
              </a:rPr>
              <a:t>resistência</a:t>
            </a:r>
            <a:endParaRPr kumimoji="0" lang="en-US" sz="1500" i="0" u="none" strike="noStrike" kern="1200" cap="none" spc="0" normalizeH="0" baseline="0" noProof="0" dirty="0">
              <a:ln>
                <a:noFill/>
              </a:ln>
              <a:solidFill>
                <a:srgbClr val="000000"/>
              </a:solidFill>
              <a:effectLst/>
              <a:uLnTx/>
              <a:uFillTx/>
              <a:ea typeface="+mn-ea"/>
              <a:cs typeface="Times New Roman" pitchFamily="18" charset="0"/>
            </a:endParaRPr>
          </a:p>
        </p:txBody>
      </p:sp>
      <p:grpSp>
        <p:nvGrpSpPr>
          <p:cNvPr id="9" name="Group 49">
            <a:extLst>
              <a:ext uri="{FF2B5EF4-FFF2-40B4-BE49-F238E27FC236}">
                <a16:creationId xmlns:a16="http://schemas.microsoft.com/office/drawing/2014/main" id="{D061AC8C-33C5-4028-8123-4D02ED27B9CA}"/>
              </a:ext>
            </a:extLst>
          </p:cNvPr>
          <p:cNvGrpSpPr/>
          <p:nvPr/>
        </p:nvGrpSpPr>
        <p:grpSpPr>
          <a:xfrm>
            <a:off x="3094235" y="3408828"/>
            <a:ext cx="6576999" cy="1249558"/>
            <a:chOff x="4437062" y="3183683"/>
            <a:chExt cx="4019377" cy="688230"/>
          </a:xfrm>
          <a:solidFill>
            <a:srgbClr val="00A0AF"/>
          </a:solidFill>
        </p:grpSpPr>
        <p:sp>
          <p:nvSpPr>
            <p:cNvPr id="10" name="Rectangle 7">
              <a:extLst>
                <a:ext uri="{FF2B5EF4-FFF2-40B4-BE49-F238E27FC236}">
                  <a16:creationId xmlns:a16="http://schemas.microsoft.com/office/drawing/2014/main" id="{05923F34-5A52-4039-AF3C-791CA894BC68}"/>
                </a:ext>
              </a:extLst>
            </p:cNvPr>
            <p:cNvSpPr>
              <a:spLocks noChangeArrowheads="1"/>
            </p:cNvSpPr>
            <p:nvPr/>
          </p:nvSpPr>
          <p:spPr bwMode="auto">
            <a:xfrm>
              <a:off x="4437062" y="370046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1" name="Rectangle 8">
              <a:extLst>
                <a:ext uri="{FF2B5EF4-FFF2-40B4-BE49-F238E27FC236}">
                  <a16:creationId xmlns:a16="http://schemas.microsoft.com/office/drawing/2014/main" id="{4CB397F2-19B9-442F-91A4-347ADEE9FCCF}"/>
                </a:ext>
              </a:extLst>
            </p:cNvPr>
            <p:cNvSpPr>
              <a:spLocks noChangeArrowheads="1"/>
            </p:cNvSpPr>
            <p:nvPr/>
          </p:nvSpPr>
          <p:spPr bwMode="auto">
            <a:xfrm>
              <a:off x="4437062" y="335756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FFA1E227-52AF-4888-B6AC-FE881B3BA052}"/>
                </a:ext>
              </a:extLst>
            </p:cNvPr>
            <p:cNvSpPr>
              <a:spLocks noChangeArrowheads="1"/>
            </p:cNvSpPr>
            <p:nvPr/>
          </p:nvSpPr>
          <p:spPr bwMode="auto">
            <a:xfrm>
              <a:off x="7416353" y="370046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21E100BD-4548-4759-82D5-8288BE0F9DB9}"/>
                </a:ext>
              </a:extLst>
            </p:cNvPr>
            <p:cNvSpPr>
              <a:spLocks noChangeArrowheads="1"/>
            </p:cNvSpPr>
            <p:nvPr/>
          </p:nvSpPr>
          <p:spPr bwMode="auto">
            <a:xfrm>
              <a:off x="7416353" y="335756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2435AAEA-D209-452C-A845-A8BB9965D698}"/>
                </a:ext>
              </a:extLst>
            </p:cNvPr>
            <p:cNvSpPr>
              <a:spLocks noChangeArrowheads="1"/>
            </p:cNvSpPr>
            <p:nvPr/>
          </p:nvSpPr>
          <p:spPr bwMode="auto">
            <a:xfrm>
              <a:off x="7416353" y="352901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5" name="Rectangle 15">
              <a:extLst>
                <a:ext uri="{FF2B5EF4-FFF2-40B4-BE49-F238E27FC236}">
                  <a16:creationId xmlns:a16="http://schemas.microsoft.com/office/drawing/2014/main" id="{8220B90A-DF1D-43B7-B82B-6FECD2C812D3}"/>
                </a:ext>
              </a:extLst>
            </p:cNvPr>
            <p:cNvSpPr>
              <a:spLocks noChangeArrowheads="1"/>
            </p:cNvSpPr>
            <p:nvPr/>
          </p:nvSpPr>
          <p:spPr bwMode="auto">
            <a:xfrm>
              <a:off x="5122862" y="370046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8309257C-2899-4777-AE1D-33A2D1785B77}"/>
                </a:ext>
              </a:extLst>
            </p:cNvPr>
            <p:cNvSpPr>
              <a:spLocks noChangeArrowheads="1"/>
            </p:cNvSpPr>
            <p:nvPr/>
          </p:nvSpPr>
          <p:spPr bwMode="auto">
            <a:xfrm>
              <a:off x="5751512" y="370046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7" name="Rectangle 15">
              <a:extLst>
                <a:ext uri="{FF2B5EF4-FFF2-40B4-BE49-F238E27FC236}">
                  <a16:creationId xmlns:a16="http://schemas.microsoft.com/office/drawing/2014/main" id="{8403C4B3-B58C-4AB5-ABE5-730B654871FC}"/>
                </a:ext>
              </a:extLst>
            </p:cNvPr>
            <p:cNvSpPr>
              <a:spLocks noChangeArrowheads="1"/>
            </p:cNvSpPr>
            <p:nvPr/>
          </p:nvSpPr>
          <p:spPr bwMode="auto">
            <a:xfrm>
              <a:off x="6461254" y="370046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8" name="Rectangle 11">
              <a:extLst>
                <a:ext uri="{FF2B5EF4-FFF2-40B4-BE49-F238E27FC236}">
                  <a16:creationId xmlns:a16="http://schemas.microsoft.com/office/drawing/2014/main" id="{48F0342C-1D6E-4850-AC5A-4588F6F9BBAD}"/>
                </a:ext>
              </a:extLst>
            </p:cNvPr>
            <p:cNvSpPr>
              <a:spLocks noChangeArrowheads="1"/>
            </p:cNvSpPr>
            <p:nvPr/>
          </p:nvSpPr>
          <p:spPr bwMode="auto">
            <a:xfrm>
              <a:off x="8284989" y="369803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19" name="Rectangle 12">
              <a:extLst>
                <a:ext uri="{FF2B5EF4-FFF2-40B4-BE49-F238E27FC236}">
                  <a16:creationId xmlns:a16="http://schemas.microsoft.com/office/drawing/2014/main" id="{D54048D3-A6FD-4526-9DD2-365219D65803}"/>
                </a:ext>
              </a:extLst>
            </p:cNvPr>
            <p:cNvSpPr>
              <a:spLocks noChangeArrowheads="1"/>
            </p:cNvSpPr>
            <p:nvPr/>
          </p:nvSpPr>
          <p:spPr bwMode="auto">
            <a:xfrm>
              <a:off x="8284989" y="335513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20" name="Rectangle 13">
              <a:extLst>
                <a:ext uri="{FF2B5EF4-FFF2-40B4-BE49-F238E27FC236}">
                  <a16:creationId xmlns:a16="http://schemas.microsoft.com/office/drawing/2014/main" id="{36794904-A6B7-469A-AA0F-2E7AA591FB3C}"/>
                </a:ext>
              </a:extLst>
            </p:cNvPr>
            <p:cNvSpPr>
              <a:spLocks noChangeArrowheads="1"/>
            </p:cNvSpPr>
            <p:nvPr/>
          </p:nvSpPr>
          <p:spPr bwMode="auto">
            <a:xfrm>
              <a:off x="8284989" y="3526582"/>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21" name="Rectangle 14">
              <a:extLst>
                <a:ext uri="{FF2B5EF4-FFF2-40B4-BE49-F238E27FC236}">
                  <a16:creationId xmlns:a16="http://schemas.microsoft.com/office/drawing/2014/main" id="{C65ABE3B-DB97-4D0E-8C3A-D9CD68F1999B}"/>
                </a:ext>
              </a:extLst>
            </p:cNvPr>
            <p:cNvSpPr>
              <a:spLocks noChangeArrowheads="1"/>
            </p:cNvSpPr>
            <p:nvPr/>
          </p:nvSpPr>
          <p:spPr bwMode="auto">
            <a:xfrm>
              <a:off x="8284989" y="318368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22" name="Rectangle 9">
              <a:extLst>
                <a:ext uri="{FF2B5EF4-FFF2-40B4-BE49-F238E27FC236}">
                  <a16:creationId xmlns:a16="http://schemas.microsoft.com/office/drawing/2014/main" id="{BAA2B813-B5B4-41D1-B795-3CDD3B8E81C6}"/>
                </a:ext>
              </a:extLst>
            </p:cNvPr>
            <p:cNvSpPr>
              <a:spLocks noChangeArrowheads="1"/>
            </p:cNvSpPr>
            <p:nvPr/>
          </p:nvSpPr>
          <p:spPr bwMode="auto">
            <a:xfrm>
              <a:off x="4437062" y="3529013"/>
              <a:ext cx="171450" cy="17145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grpSp>
      <p:grpSp>
        <p:nvGrpSpPr>
          <p:cNvPr id="23" name="Group 63">
            <a:extLst>
              <a:ext uri="{FF2B5EF4-FFF2-40B4-BE49-F238E27FC236}">
                <a16:creationId xmlns:a16="http://schemas.microsoft.com/office/drawing/2014/main" id="{B1598EED-7AC4-41A0-B74D-42D25F355265}"/>
              </a:ext>
            </a:extLst>
          </p:cNvPr>
          <p:cNvGrpSpPr/>
          <p:nvPr/>
        </p:nvGrpSpPr>
        <p:grpSpPr>
          <a:xfrm>
            <a:off x="2746042" y="4749735"/>
            <a:ext cx="7275636" cy="328935"/>
            <a:chOff x="4252677" y="3899298"/>
            <a:chExt cx="4434428" cy="328935"/>
          </a:xfrm>
        </p:grpSpPr>
        <p:sp>
          <p:nvSpPr>
            <p:cNvPr id="24" name="Text Box 24">
              <a:extLst>
                <a:ext uri="{FF2B5EF4-FFF2-40B4-BE49-F238E27FC236}">
                  <a16:creationId xmlns:a16="http://schemas.microsoft.com/office/drawing/2014/main" id="{3944A903-86AC-434E-9F42-09E7501FD4E5}"/>
                </a:ext>
              </a:extLst>
            </p:cNvPr>
            <p:cNvSpPr txBox="1">
              <a:spLocks noChangeArrowheads="1"/>
            </p:cNvSpPr>
            <p:nvPr/>
          </p:nvSpPr>
          <p:spPr bwMode="auto">
            <a:xfrm>
              <a:off x="4252677" y="3905068"/>
              <a:ext cx="62560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Fármaco</a:t>
              </a:r>
              <a:r>
                <a:rPr kumimoji="0" lang="en-US" altLang="en-US" sz="15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A</a:t>
              </a:r>
            </a:p>
          </p:txBody>
        </p:sp>
        <p:sp>
          <p:nvSpPr>
            <p:cNvPr id="25" name="Text Box 27">
              <a:extLst>
                <a:ext uri="{FF2B5EF4-FFF2-40B4-BE49-F238E27FC236}">
                  <a16:creationId xmlns:a16="http://schemas.microsoft.com/office/drawing/2014/main" id="{18432198-0412-489F-9F33-7651658EF8FC}"/>
                </a:ext>
              </a:extLst>
            </p:cNvPr>
            <p:cNvSpPr txBox="1">
              <a:spLocks noChangeArrowheads="1"/>
            </p:cNvSpPr>
            <p:nvPr/>
          </p:nvSpPr>
          <p:spPr bwMode="auto">
            <a:xfrm>
              <a:off x="7260251" y="3899298"/>
              <a:ext cx="53755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B + C + D</a:t>
              </a:r>
            </a:p>
          </p:txBody>
        </p:sp>
        <p:sp>
          <p:nvSpPr>
            <p:cNvPr id="26" name="Text Box 24">
              <a:extLst>
                <a:ext uri="{FF2B5EF4-FFF2-40B4-BE49-F238E27FC236}">
                  <a16:creationId xmlns:a16="http://schemas.microsoft.com/office/drawing/2014/main" id="{AA8CECC7-802A-401D-8EED-F96C620B479E}"/>
                </a:ext>
              </a:extLst>
            </p:cNvPr>
            <p:cNvSpPr txBox="1">
              <a:spLocks noChangeArrowheads="1"/>
            </p:cNvSpPr>
            <p:nvPr/>
          </p:nvSpPr>
          <p:spPr bwMode="auto">
            <a:xfrm>
              <a:off x="4965265" y="3905068"/>
              <a:ext cx="6197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Fármaco</a:t>
              </a:r>
              <a:r>
                <a:rPr kumimoji="0" lang="en-US" altLang="en-US" sz="15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B</a:t>
              </a:r>
            </a:p>
          </p:txBody>
        </p:sp>
        <p:sp>
          <p:nvSpPr>
            <p:cNvPr id="27" name="Text Box 24">
              <a:extLst>
                <a:ext uri="{FF2B5EF4-FFF2-40B4-BE49-F238E27FC236}">
                  <a16:creationId xmlns:a16="http://schemas.microsoft.com/office/drawing/2014/main" id="{FA813071-B0BE-4EC7-97D9-E56A9B562B10}"/>
                </a:ext>
              </a:extLst>
            </p:cNvPr>
            <p:cNvSpPr txBox="1">
              <a:spLocks noChangeArrowheads="1"/>
            </p:cNvSpPr>
            <p:nvPr/>
          </p:nvSpPr>
          <p:spPr bwMode="auto">
            <a:xfrm>
              <a:off x="5576924" y="3905068"/>
              <a:ext cx="61680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Fármaco</a:t>
              </a:r>
              <a:r>
                <a:rPr kumimoji="0" lang="en-US" altLang="en-US" sz="15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C</a:t>
              </a:r>
            </a:p>
          </p:txBody>
        </p:sp>
        <p:sp>
          <p:nvSpPr>
            <p:cNvPr id="28" name="Text Box 24">
              <a:extLst>
                <a:ext uri="{FF2B5EF4-FFF2-40B4-BE49-F238E27FC236}">
                  <a16:creationId xmlns:a16="http://schemas.microsoft.com/office/drawing/2014/main" id="{90882D61-F341-4B67-9F01-CA4AD69E9A33}"/>
                </a:ext>
              </a:extLst>
            </p:cNvPr>
            <p:cNvSpPr txBox="1">
              <a:spLocks noChangeArrowheads="1"/>
            </p:cNvSpPr>
            <p:nvPr/>
          </p:nvSpPr>
          <p:spPr bwMode="auto">
            <a:xfrm>
              <a:off x="6257623" y="3905068"/>
              <a:ext cx="6285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Fármaco</a:t>
              </a:r>
              <a:r>
                <a:rPr kumimoji="0" lang="en-US" altLang="en-US" sz="15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D</a:t>
              </a:r>
            </a:p>
          </p:txBody>
        </p:sp>
        <p:sp>
          <p:nvSpPr>
            <p:cNvPr id="29" name="Text Box 27">
              <a:extLst>
                <a:ext uri="{FF2B5EF4-FFF2-40B4-BE49-F238E27FC236}">
                  <a16:creationId xmlns:a16="http://schemas.microsoft.com/office/drawing/2014/main" id="{F4D9E57C-DF31-433D-A1BE-CA7CDC58030F}"/>
                </a:ext>
              </a:extLst>
            </p:cNvPr>
            <p:cNvSpPr txBox="1">
              <a:spLocks noChangeArrowheads="1"/>
            </p:cNvSpPr>
            <p:nvPr/>
          </p:nvSpPr>
          <p:spPr bwMode="auto">
            <a:xfrm>
              <a:off x="8126103" y="3899298"/>
              <a:ext cx="56100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 + B + C </a:t>
              </a:r>
            </a:p>
          </p:txBody>
        </p:sp>
      </p:grpSp>
      <p:sp>
        <p:nvSpPr>
          <p:cNvPr id="33" name="CaixaDeTexto 32">
            <a:extLst>
              <a:ext uri="{FF2B5EF4-FFF2-40B4-BE49-F238E27FC236}">
                <a16:creationId xmlns:a16="http://schemas.microsoft.com/office/drawing/2014/main" id="{11522356-CEED-4497-A8F1-1D56958D4F3D}"/>
              </a:ext>
            </a:extLst>
          </p:cNvPr>
          <p:cNvSpPr txBox="1"/>
          <p:nvPr/>
        </p:nvSpPr>
        <p:spPr>
          <a:xfrm>
            <a:off x="3638524" y="2084506"/>
            <a:ext cx="6096982" cy="369332"/>
          </a:xfrm>
          <a:prstGeom prst="rect">
            <a:avLst/>
          </a:prstGeom>
          <a:noFill/>
        </p:spPr>
        <p:txBody>
          <a:bodyPr wrap="square">
            <a:spAutoFit/>
          </a:bodyPr>
          <a:lstStyle/>
          <a:p>
            <a:pPr algn="ctr"/>
            <a:r>
              <a:rPr lang="en-US" altLang="en-US" dirty="0" err="1">
                <a:latin typeface="+mn-lt"/>
              </a:rPr>
              <a:t>Barreira</a:t>
            </a:r>
            <a:r>
              <a:rPr lang="en-US" altLang="en-US" dirty="0">
                <a:latin typeface="+mn-lt"/>
              </a:rPr>
              <a:t> à </a:t>
            </a:r>
            <a:r>
              <a:rPr lang="en-US" altLang="en-US" dirty="0" err="1">
                <a:latin typeface="+mn-lt"/>
              </a:rPr>
              <a:t>resistência</a:t>
            </a:r>
            <a:r>
              <a:rPr lang="en-US" altLang="en-US" dirty="0">
                <a:latin typeface="+mn-lt"/>
              </a:rPr>
              <a:t> dos regimes </a:t>
            </a:r>
            <a:r>
              <a:rPr lang="en-US" altLang="en-US" dirty="0" err="1">
                <a:latin typeface="+mn-lt"/>
              </a:rPr>
              <a:t>antirretrovíricos</a:t>
            </a:r>
            <a:endParaRPr lang="pt-PT" dirty="0"/>
          </a:p>
        </p:txBody>
      </p:sp>
      <p:sp>
        <p:nvSpPr>
          <p:cNvPr id="32" name="Rectangle 14">
            <a:extLst>
              <a:ext uri="{FF2B5EF4-FFF2-40B4-BE49-F238E27FC236}">
                <a16:creationId xmlns:a16="http://schemas.microsoft.com/office/drawing/2014/main" id="{3B6D6286-FB13-4C68-A171-4C5EC2E905C4}"/>
              </a:ext>
            </a:extLst>
          </p:cNvPr>
          <p:cNvSpPr>
            <a:spLocks noChangeArrowheads="1"/>
          </p:cNvSpPr>
          <p:nvPr/>
        </p:nvSpPr>
        <p:spPr bwMode="auto">
          <a:xfrm>
            <a:off x="9390686" y="3080761"/>
            <a:ext cx="280548" cy="311287"/>
          </a:xfrm>
          <a:prstGeom prst="rect">
            <a:avLst/>
          </a:prstGeom>
          <a:solidFill>
            <a:srgbClr val="00A0A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endParaRPr>
          </a:p>
        </p:txBody>
      </p:sp>
      <p:sp>
        <p:nvSpPr>
          <p:cNvPr id="2" name="CaixaDeTexto 1">
            <a:extLst>
              <a:ext uri="{FF2B5EF4-FFF2-40B4-BE49-F238E27FC236}">
                <a16:creationId xmlns:a16="http://schemas.microsoft.com/office/drawing/2014/main" id="{72932805-A98E-4FEA-96DE-AEA1CABB3CEF}"/>
              </a:ext>
            </a:extLst>
          </p:cNvPr>
          <p:cNvSpPr txBox="1"/>
          <p:nvPr/>
        </p:nvSpPr>
        <p:spPr>
          <a:xfrm>
            <a:off x="2887217" y="1305236"/>
            <a:ext cx="7319048" cy="369332"/>
          </a:xfrm>
          <a:prstGeom prst="rect">
            <a:avLst/>
          </a:prstGeom>
          <a:noFill/>
        </p:spPr>
        <p:txBody>
          <a:bodyPr wrap="square" rtlCol="0">
            <a:spAutoFit/>
          </a:bodyPr>
          <a:lstStyle/>
          <a:p>
            <a:r>
              <a:rPr lang="pt-PT" b="1" dirty="0">
                <a:solidFill>
                  <a:srgbClr val="38507B"/>
                </a:solidFill>
              </a:rPr>
              <a:t>Barreira genética fármaco </a:t>
            </a:r>
            <a:r>
              <a:rPr lang="pt-PT" b="1" i="1" dirty="0" err="1">
                <a:solidFill>
                  <a:srgbClr val="38507B"/>
                </a:solidFill>
              </a:rPr>
              <a:t>vs</a:t>
            </a:r>
            <a:r>
              <a:rPr lang="pt-PT" b="1" dirty="0">
                <a:solidFill>
                  <a:srgbClr val="38507B"/>
                </a:solidFill>
              </a:rPr>
              <a:t> barreira à resistência do regime terapêutico  </a:t>
            </a:r>
          </a:p>
        </p:txBody>
      </p:sp>
      <p:grpSp>
        <p:nvGrpSpPr>
          <p:cNvPr id="34" name="Group 46">
            <a:extLst>
              <a:ext uri="{FF2B5EF4-FFF2-40B4-BE49-F238E27FC236}">
                <a16:creationId xmlns:a16="http://schemas.microsoft.com/office/drawing/2014/main" id="{29F55998-EF45-47F7-8204-102652276A03}"/>
              </a:ext>
            </a:extLst>
          </p:cNvPr>
          <p:cNvGrpSpPr/>
          <p:nvPr/>
        </p:nvGrpSpPr>
        <p:grpSpPr>
          <a:xfrm>
            <a:off x="2826860" y="1959353"/>
            <a:ext cx="7121120" cy="2710538"/>
            <a:chOff x="2686050" y="2335793"/>
            <a:chExt cx="2653602" cy="1536120"/>
          </a:xfrm>
        </p:grpSpPr>
        <p:sp>
          <p:nvSpPr>
            <p:cNvPr id="36" name="Line 4">
              <a:extLst>
                <a:ext uri="{FF2B5EF4-FFF2-40B4-BE49-F238E27FC236}">
                  <a16:creationId xmlns:a16="http://schemas.microsoft.com/office/drawing/2014/main" id="{99DF58A2-5674-4F34-8640-3D280DEA93FF}"/>
                </a:ext>
              </a:extLst>
            </p:cNvPr>
            <p:cNvSpPr>
              <a:spLocks noChangeShapeType="1"/>
            </p:cNvSpPr>
            <p:nvPr/>
          </p:nvSpPr>
          <p:spPr bwMode="auto">
            <a:xfrm>
              <a:off x="2686050" y="2335793"/>
              <a:ext cx="0" cy="1536119"/>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37" name="Line 5">
              <a:extLst>
                <a:ext uri="{FF2B5EF4-FFF2-40B4-BE49-F238E27FC236}">
                  <a16:creationId xmlns:a16="http://schemas.microsoft.com/office/drawing/2014/main" id="{BE90E612-5DD3-4844-B11C-D56144F3C618}"/>
                </a:ext>
              </a:extLst>
            </p:cNvPr>
            <p:cNvSpPr>
              <a:spLocks noChangeShapeType="1"/>
            </p:cNvSpPr>
            <p:nvPr/>
          </p:nvSpPr>
          <p:spPr bwMode="auto">
            <a:xfrm>
              <a:off x="2686050" y="3871913"/>
              <a:ext cx="2653602"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grpSp>
      <p:pic>
        <p:nvPicPr>
          <p:cNvPr id="38" name="Picture 8" descr="Qual é o melhor carro para estrada de terra? E com preços populares. |  Portal Auto Shopping">
            <a:extLst>
              <a:ext uri="{FF2B5EF4-FFF2-40B4-BE49-F238E27FC236}">
                <a16:creationId xmlns:a16="http://schemas.microsoft.com/office/drawing/2014/main" id="{B42B0775-F6B7-469F-B47D-75432A4A823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0951" y="1066518"/>
            <a:ext cx="1092189" cy="616872"/>
          </a:xfrm>
          <a:prstGeom prst="rect">
            <a:avLst/>
          </a:prstGeom>
          <a:noFill/>
          <a:extLst>
            <a:ext uri="{909E8E84-426E-40DD-AFC4-6F175D3DCCD1}">
              <a14:hiddenFill xmlns:a14="http://schemas.microsoft.com/office/drawing/2010/main">
                <a:solidFill>
                  <a:srgbClr val="FFFFFF"/>
                </a:solidFill>
              </a14:hiddenFill>
            </a:ext>
          </a:extLst>
        </p:spPr>
      </p:pic>
      <p:sp>
        <p:nvSpPr>
          <p:cNvPr id="40" name="CaixaDeTexto 60">
            <a:extLst>
              <a:ext uri="{FF2B5EF4-FFF2-40B4-BE49-F238E27FC236}">
                <a16:creationId xmlns:a16="http://schemas.microsoft.com/office/drawing/2014/main" id="{173A2485-498C-AE42-8C40-D462847E94FE}"/>
              </a:ext>
            </a:extLst>
          </p:cNvPr>
          <p:cNvSpPr txBox="1"/>
          <p:nvPr/>
        </p:nvSpPr>
        <p:spPr>
          <a:xfrm>
            <a:off x="134810" y="642706"/>
            <a:ext cx="6966857" cy="400110"/>
          </a:xfrm>
          <a:prstGeom prst="rect">
            <a:avLst/>
          </a:prstGeom>
          <a:noFill/>
        </p:spPr>
        <p:txBody>
          <a:bodyPr wrap="square" rtlCol="0">
            <a:spAutoFit/>
          </a:bodyPr>
          <a:lstStyle/>
          <a:p>
            <a:r>
              <a:rPr lang="pt-PT" sz="2000" b="1" dirty="0">
                <a:solidFill>
                  <a:srgbClr val="C00000"/>
                </a:solidFill>
              </a:rPr>
              <a:t>Barreira genética do esquema terapêutico</a:t>
            </a:r>
          </a:p>
        </p:txBody>
      </p:sp>
      <p:sp>
        <p:nvSpPr>
          <p:cNvPr id="42" name="CaixaDeTexto 12">
            <a:extLst>
              <a:ext uri="{FF2B5EF4-FFF2-40B4-BE49-F238E27FC236}">
                <a16:creationId xmlns:a16="http://schemas.microsoft.com/office/drawing/2014/main" id="{0D39FB32-8957-0848-961A-B01C2B014713}"/>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POTÊNCIA E BARREIRA GENÉTICA</a:t>
            </a:r>
          </a:p>
        </p:txBody>
      </p:sp>
    </p:spTree>
    <p:extLst>
      <p:ext uri="{BB962C8B-B14F-4D97-AF65-F5344CB8AC3E}">
        <p14:creationId xmlns:p14="http://schemas.microsoft.com/office/powerpoint/2010/main" val="349777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267CCAA-99F0-4498-8A31-3E88D3865A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38820" y="1534797"/>
            <a:ext cx="7550092" cy="4859537"/>
          </a:xfrm>
          <a:prstGeom prst="rect">
            <a:avLst/>
          </a:prstGeom>
        </p:spPr>
      </p:pic>
      <p:sp>
        <p:nvSpPr>
          <p:cNvPr id="8" name="CaixaDeTexto 7">
            <a:extLst>
              <a:ext uri="{FF2B5EF4-FFF2-40B4-BE49-F238E27FC236}">
                <a16:creationId xmlns:a16="http://schemas.microsoft.com/office/drawing/2014/main" id="{0F0E0F82-3644-4932-859C-27913A19407F}"/>
              </a:ext>
            </a:extLst>
          </p:cNvPr>
          <p:cNvSpPr txBox="1"/>
          <p:nvPr/>
        </p:nvSpPr>
        <p:spPr>
          <a:xfrm>
            <a:off x="1886327" y="1303382"/>
            <a:ext cx="8588361" cy="369332"/>
          </a:xfrm>
          <a:prstGeom prst="rect">
            <a:avLst/>
          </a:prstGeom>
          <a:noFill/>
        </p:spPr>
        <p:txBody>
          <a:bodyPr wrap="square" rtlCol="0">
            <a:spAutoFit/>
          </a:bodyPr>
          <a:lstStyle/>
          <a:p>
            <a:pPr algn="ctr"/>
            <a:r>
              <a:rPr lang="pt-PT" b="1" dirty="0">
                <a:solidFill>
                  <a:srgbClr val="38507B"/>
                </a:solidFill>
              </a:rPr>
              <a:t>Esquema da barreira genética à resistência e potência de ARV</a:t>
            </a:r>
          </a:p>
        </p:txBody>
      </p:sp>
      <p:pic>
        <p:nvPicPr>
          <p:cNvPr id="9" name="Picture 2">
            <a:extLst>
              <a:ext uri="{FF2B5EF4-FFF2-40B4-BE49-F238E27FC236}">
                <a16:creationId xmlns:a16="http://schemas.microsoft.com/office/drawing/2014/main" id="{E20E9C60-39D6-48AE-8864-5221D668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524" y="721022"/>
            <a:ext cx="989269" cy="556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Qual é o melhor carro para estrada de terra? E com preços populares. |  Portal Auto Shopping">
            <a:extLst>
              <a:ext uri="{FF2B5EF4-FFF2-40B4-BE49-F238E27FC236}">
                <a16:creationId xmlns:a16="http://schemas.microsoft.com/office/drawing/2014/main" id="{04FE720A-0E1D-4FF4-9149-437F334B489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58509" y="696988"/>
            <a:ext cx="985236" cy="556465"/>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6">
            <a:extLst>
              <a:ext uri="{FF2B5EF4-FFF2-40B4-BE49-F238E27FC236}">
                <a16:creationId xmlns:a16="http://schemas.microsoft.com/office/drawing/2014/main" id="{FE30663F-1316-4157-A08F-DABA1462432D}"/>
              </a:ext>
            </a:extLst>
          </p:cNvPr>
          <p:cNvSpPr txBox="1"/>
          <p:nvPr/>
        </p:nvSpPr>
        <p:spPr>
          <a:xfrm>
            <a:off x="141808" y="6371082"/>
            <a:ext cx="6315482" cy="461665"/>
          </a:xfrm>
          <a:prstGeom prst="rect">
            <a:avLst/>
          </a:prstGeom>
          <a:noFill/>
        </p:spPr>
        <p:txBody>
          <a:bodyPr wrap="square">
            <a:spAutoFit/>
          </a:bodyPr>
          <a:lstStyle/>
          <a:p>
            <a:r>
              <a:rPr lang="pt-PT" sz="800" dirty="0">
                <a:solidFill>
                  <a:schemeClr val="tx1">
                    <a:lumMod val="65000"/>
                    <a:lumOff val="35000"/>
                  </a:schemeClr>
                </a:solidFill>
              </a:rPr>
              <a:t>ARV, </a:t>
            </a:r>
            <a:r>
              <a:rPr lang="pt-PT" sz="800" dirty="0" err="1">
                <a:solidFill>
                  <a:schemeClr val="tx1">
                    <a:lumMod val="65000"/>
                    <a:lumOff val="35000"/>
                  </a:schemeClr>
                </a:solidFill>
              </a:rPr>
              <a:t>antirretrovíricos</a:t>
            </a:r>
            <a:endParaRPr lang="pt-PT" sz="800" dirty="0">
              <a:solidFill>
                <a:schemeClr val="tx1">
                  <a:lumMod val="65000"/>
                  <a:lumOff val="35000"/>
                </a:schemeClr>
              </a:solidFill>
            </a:endParaRPr>
          </a:p>
          <a:p>
            <a:r>
              <a:rPr lang="pt-PT" sz="800" dirty="0" err="1">
                <a:solidFill>
                  <a:schemeClr val="tx1">
                    <a:lumMod val="65000"/>
                    <a:lumOff val="35000"/>
                  </a:schemeClr>
                </a:solidFill>
              </a:rPr>
              <a:t>Drugs</a:t>
            </a:r>
            <a:r>
              <a:rPr lang="pt-PT" sz="800" dirty="0">
                <a:solidFill>
                  <a:schemeClr val="tx1">
                    <a:lumMod val="65000"/>
                    <a:lumOff val="35000"/>
                  </a:schemeClr>
                </a:solidFill>
              </a:rPr>
              <a:t> 2012; 72 (9): e1-e25 0012-6667/12/0009-0001; </a:t>
            </a:r>
            <a:r>
              <a:rPr lang="en-US" sz="800" dirty="0">
                <a:solidFill>
                  <a:schemeClr val="tx1">
                    <a:lumMod val="65000"/>
                    <a:lumOff val="35000"/>
                  </a:schemeClr>
                </a:solidFill>
              </a:rPr>
              <a:t>Clutter, D et al. Infect Genet </a:t>
            </a:r>
            <a:r>
              <a:rPr lang="en-US" sz="800" dirty="0" err="1">
                <a:solidFill>
                  <a:schemeClr val="tx1">
                    <a:lumMod val="65000"/>
                    <a:lumOff val="35000"/>
                  </a:schemeClr>
                </a:solidFill>
              </a:rPr>
              <a:t>Evol</a:t>
            </a:r>
            <a:r>
              <a:rPr lang="en-US" sz="800" dirty="0">
                <a:solidFill>
                  <a:schemeClr val="tx1">
                    <a:lumMod val="65000"/>
                    <a:lumOff val="35000"/>
                  </a:schemeClr>
                </a:solidFill>
              </a:rPr>
              <a:t> 2016; 46:292-307</a:t>
            </a:r>
          </a:p>
          <a:p>
            <a:endParaRPr lang="pt-PT" sz="800" dirty="0"/>
          </a:p>
        </p:txBody>
      </p:sp>
      <p:sp>
        <p:nvSpPr>
          <p:cNvPr id="12" name="CaixaDeTexto 12">
            <a:extLst>
              <a:ext uri="{FF2B5EF4-FFF2-40B4-BE49-F238E27FC236}">
                <a16:creationId xmlns:a16="http://schemas.microsoft.com/office/drawing/2014/main" id="{9EA519CB-54DB-8348-B38B-DC8CC9C32293}"/>
              </a:ext>
            </a:extLst>
          </p:cNvPr>
          <p:cNvSpPr txBox="1"/>
          <p:nvPr/>
        </p:nvSpPr>
        <p:spPr>
          <a:xfrm>
            <a:off x="141808" y="240696"/>
            <a:ext cx="4827007" cy="461665"/>
          </a:xfrm>
          <a:prstGeom prst="rect">
            <a:avLst/>
          </a:prstGeom>
          <a:noFill/>
        </p:spPr>
        <p:txBody>
          <a:bodyPr wrap="square" rtlCol="0">
            <a:spAutoFit/>
          </a:bodyPr>
          <a:lstStyle/>
          <a:p>
            <a:r>
              <a:rPr lang="pt-PT" sz="2400" b="1" dirty="0">
                <a:solidFill>
                  <a:srgbClr val="C00000"/>
                </a:solidFill>
              </a:rPr>
              <a:t>POTÊNCIA E BARREIRA GENÉTICA</a:t>
            </a:r>
          </a:p>
        </p:txBody>
      </p:sp>
    </p:spTree>
    <p:extLst>
      <p:ext uri="{BB962C8B-B14F-4D97-AF65-F5344CB8AC3E}">
        <p14:creationId xmlns:p14="http://schemas.microsoft.com/office/powerpoint/2010/main" val="159379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300E1-9B9A-4A2B-AF13-8ED80CFBC9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613" y="1843229"/>
            <a:ext cx="7224386" cy="3596952"/>
          </a:xfrm>
          <a:prstGeom prst="rect">
            <a:avLst/>
          </a:prstGeom>
        </p:spPr>
      </p:pic>
      <p:sp>
        <p:nvSpPr>
          <p:cNvPr id="10" name="TextBox 9">
            <a:extLst>
              <a:ext uri="{FF2B5EF4-FFF2-40B4-BE49-F238E27FC236}">
                <a16:creationId xmlns:a16="http://schemas.microsoft.com/office/drawing/2014/main" id="{2473AD04-7B85-4F68-9C60-3176AFF73D19}"/>
              </a:ext>
            </a:extLst>
          </p:cNvPr>
          <p:cNvSpPr txBox="1"/>
          <p:nvPr/>
        </p:nvSpPr>
        <p:spPr>
          <a:xfrm>
            <a:off x="141808" y="6506504"/>
            <a:ext cx="3307813" cy="2215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1">
                    <a:lumMod val="65000"/>
                    <a:lumOff val="35000"/>
                  </a:schemeClr>
                </a:solidFill>
              </a:rPr>
              <a:t>White K, et al. HIV Drug Therapy 2016. Glasgow, UK. Poster P025.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1">
                    <a:lumMod val="65000"/>
                    <a:lumOff val="35000"/>
                  </a:schemeClr>
                </a:solidFill>
              </a:rPr>
              <a:t>White K, et al. CROI 2017. Seattle, WA. Poster 0893.</a:t>
            </a:r>
          </a:p>
        </p:txBody>
      </p:sp>
      <p:sp>
        <p:nvSpPr>
          <p:cNvPr id="43" name="TextBox 42">
            <a:extLst>
              <a:ext uri="{FF2B5EF4-FFF2-40B4-BE49-F238E27FC236}">
                <a16:creationId xmlns:a16="http://schemas.microsoft.com/office/drawing/2014/main" id="{E50E53A4-6218-4D40-818C-169649E430D7}"/>
              </a:ext>
            </a:extLst>
          </p:cNvPr>
          <p:cNvSpPr txBox="1"/>
          <p:nvPr/>
        </p:nvSpPr>
        <p:spPr>
          <a:xfrm>
            <a:off x="2555311" y="5321209"/>
            <a:ext cx="4419600" cy="387798"/>
          </a:xfrm>
          <a:prstGeom prst="rect">
            <a:avLst/>
          </a:prstGeom>
          <a:noFill/>
        </p:spPr>
        <p:txBody>
          <a:bodyPr wrap="square" lIns="0" tIns="0" rIns="0" bIns="0" rtlCol="0">
            <a:spAutoFit/>
          </a:bodyPr>
          <a:lstStyle/>
          <a:p>
            <a:pPr marL="0" marR="0" lvl="0" indent="0" algn="ctr" defTabSz="914264"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mn-ea"/>
                <a:cs typeface="+mn-cs"/>
              </a:rPr>
              <a:t>Semi-</a:t>
            </a:r>
            <a:r>
              <a:rPr kumimoji="0" lang="en-US" sz="1400" b="0" i="0" u="none" strike="noStrike" kern="0" cap="none" spc="0" normalizeH="0" baseline="0" noProof="0" dirty="0" err="1">
                <a:ln>
                  <a:noFill/>
                </a:ln>
                <a:solidFill>
                  <a:prstClr val="black"/>
                </a:solidFill>
                <a:effectLst/>
                <a:uLnTx/>
                <a:uFillTx/>
                <a:ea typeface="+mn-ea"/>
                <a:cs typeface="+mn-cs"/>
              </a:rPr>
              <a:t>vida</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média</a:t>
            </a:r>
            <a:r>
              <a:rPr kumimoji="0" lang="en-US" sz="1400" b="0" i="0" u="none" strike="noStrike" kern="0" cap="none" spc="0" normalizeH="0" baseline="0" noProof="0" dirty="0">
                <a:ln>
                  <a:noFill/>
                </a:ln>
                <a:solidFill>
                  <a:prstClr val="black"/>
                </a:solidFill>
                <a:effectLst/>
                <a:uLnTx/>
                <a:uFillTx/>
                <a:ea typeface="+mn-ea"/>
                <a:cs typeface="+mn-cs"/>
              </a:rPr>
              <a:t>, horas</a:t>
            </a:r>
          </a:p>
          <a:p>
            <a:pPr marL="0" marR="0" lvl="0" indent="0" algn="ctr" defTabSz="914264"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mn-ea"/>
                <a:cs typeface="+mn-cs"/>
              </a:rPr>
              <a:t>(5-7 </a:t>
            </a:r>
            <a:r>
              <a:rPr kumimoji="0" lang="en-US" sz="1400" b="0" i="0" u="none" strike="noStrike" kern="0" cap="none" spc="0" normalizeH="0" baseline="0" noProof="0" dirty="0" err="1">
                <a:ln>
                  <a:noFill/>
                </a:ln>
                <a:solidFill>
                  <a:prstClr val="black"/>
                </a:solidFill>
                <a:effectLst/>
                <a:uLnTx/>
                <a:uFillTx/>
                <a:ea typeface="+mn-ea"/>
                <a:cs typeface="+mn-cs"/>
              </a:rPr>
              <a:t>experiências</a:t>
            </a:r>
            <a:r>
              <a:rPr kumimoji="0" lang="en-US" sz="1400" b="0" i="0" u="none" strike="noStrike" kern="0" cap="none" spc="0" normalizeH="0" baseline="0" noProof="0" dirty="0">
                <a:ln>
                  <a:noFill/>
                </a:ln>
                <a:solidFill>
                  <a:prstClr val="black"/>
                </a:solidFill>
                <a:effectLst/>
                <a:uLnTx/>
                <a:uFillTx/>
                <a:ea typeface="+mn-ea"/>
                <a:cs typeface="+mn-cs"/>
              </a:rPr>
              <a:t>; equilibrium binding model)</a:t>
            </a:r>
          </a:p>
        </p:txBody>
      </p:sp>
      <p:sp>
        <p:nvSpPr>
          <p:cNvPr id="44" name="TextBox 43">
            <a:extLst>
              <a:ext uri="{FF2B5EF4-FFF2-40B4-BE49-F238E27FC236}">
                <a16:creationId xmlns:a16="http://schemas.microsoft.com/office/drawing/2014/main" id="{68B56770-E03A-4FB1-A415-D39D03D78B4F}"/>
              </a:ext>
            </a:extLst>
          </p:cNvPr>
          <p:cNvSpPr txBox="1"/>
          <p:nvPr/>
        </p:nvSpPr>
        <p:spPr>
          <a:xfrm>
            <a:off x="1613278" y="1589825"/>
            <a:ext cx="8640960" cy="276999"/>
          </a:xfrm>
          <a:prstGeom prst="rect">
            <a:avLst/>
          </a:prstGeom>
          <a:noFill/>
        </p:spPr>
        <p:txBody>
          <a:bodyPr wrap="square" lIns="0" tIns="0" rIns="0" bIns="0" rtlCol="0">
            <a:spAutoFit/>
          </a:bodyPr>
          <a:lstStyle/>
          <a:p>
            <a:pPr marL="0" marR="0" lvl="0" indent="0" algn="ctr" defTabSz="914264"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8507B"/>
                </a:solidFill>
                <a:effectLst/>
                <a:uLnTx/>
                <a:uFillTx/>
                <a:ea typeface="+mn-ea"/>
                <a:cs typeface="+mn-cs"/>
              </a:rPr>
              <a:t>Semi-</a:t>
            </a:r>
            <a:r>
              <a:rPr kumimoji="0" lang="en-US" sz="2000" b="1" i="0" u="none" strike="noStrike" kern="0" cap="none" spc="0" normalizeH="0" baseline="0" noProof="0" dirty="0" err="1">
                <a:ln>
                  <a:noFill/>
                </a:ln>
                <a:solidFill>
                  <a:srgbClr val="38507B"/>
                </a:solidFill>
                <a:effectLst/>
                <a:uLnTx/>
                <a:uFillTx/>
                <a:ea typeface="+mn-ea"/>
                <a:cs typeface="+mn-cs"/>
              </a:rPr>
              <a:t>vida</a:t>
            </a:r>
            <a:r>
              <a:rPr kumimoji="0" lang="en-US" sz="2000" b="1" i="0" u="none" strike="noStrike" kern="0" cap="none" spc="0" normalizeH="0" baseline="0" noProof="0" dirty="0">
                <a:ln>
                  <a:noFill/>
                </a:ln>
                <a:solidFill>
                  <a:srgbClr val="38507B"/>
                </a:solidFill>
                <a:effectLst/>
                <a:uLnTx/>
                <a:uFillTx/>
                <a:ea typeface="+mn-ea"/>
                <a:cs typeface="+mn-cs"/>
              </a:rPr>
              <a:t> de </a:t>
            </a:r>
            <a:r>
              <a:rPr kumimoji="0" lang="en-US" sz="2000" b="1" i="0" u="none" strike="noStrike" kern="0" cap="none" spc="0" normalizeH="0" baseline="0" noProof="0" dirty="0" err="1">
                <a:ln>
                  <a:noFill/>
                </a:ln>
                <a:solidFill>
                  <a:srgbClr val="38507B"/>
                </a:solidFill>
                <a:effectLst/>
                <a:uLnTx/>
                <a:uFillTx/>
                <a:ea typeface="+mn-ea"/>
                <a:cs typeface="+mn-cs"/>
              </a:rPr>
              <a:t>dissociação</a:t>
            </a:r>
            <a:r>
              <a:rPr kumimoji="0" lang="en-US" sz="2000" b="1" i="0" u="none" strike="noStrike" kern="0" cap="none" spc="0" normalizeH="0" baseline="0" noProof="0" dirty="0">
                <a:ln>
                  <a:noFill/>
                </a:ln>
                <a:solidFill>
                  <a:srgbClr val="38507B"/>
                </a:solidFill>
                <a:effectLst/>
                <a:uLnTx/>
                <a:uFillTx/>
                <a:ea typeface="+mn-ea"/>
                <a:cs typeface="+mn-cs"/>
              </a:rPr>
              <a:t> dos INSTIs</a:t>
            </a:r>
          </a:p>
        </p:txBody>
      </p:sp>
      <p:sp>
        <p:nvSpPr>
          <p:cNvPr id="48" name="TextBox 47">
            <a:extLst>
              <a:ext uri="{FF2B5EF4-FFF2-40B4-BE49-F238E27FC236}">
                <a16:creationId xmlns:a16="http://schemas.microsoft.com/office/drawing/2014/main" id="{B4435303-FDA0-47C2-8DE7-F22BF6AD830A}"/>
              </a:ext>
            </a:extLst>
          </p:cNvPr>
          <p:cNvSpPr txBox="1"/>
          <p:nvPr/>
        </p:nvSpPr>
        <p:spPr>
          <a:xfrm>
            <a:off x="7510444" y="2920260"/>
            <a:ext cx="3331727" cy="1107996"/>
          </a:xfrm>
          <a:prstGeom prst="rect">
            <a:avLst/>
          </a:prstGeom>
          <a:noFill/>
        </p:spPr>
        <p:txBody>
          <a:bodyPr wrap="square" lIns="0" tIns="0" rIns="0" bIns="0" rtlCol="0">
            <a:spAutoFit/>
          </a:bodyPr>
          <a:lstStyle/>
          <a:p>
            <a:pPr defTabSz="914264">
              <a:lnSpc>
                <a:spcPct val="90000"/>
              </a:lnSpc>
              <a:defRPr/>
            </a:pPr>
            <a:r>
              <a:rPr lang="en-US" sz="1600" b="1" kern="0" dirty="0">
                <a:solidFill>
                  <a:prstClr val="black"/>
                </a:solidFill>
              </a:rPr>
              <a:t>T</a:t>
            </a:r>
            <a:r>
              <a:rPr lang="en-US" sz="1600" b="1" kern="0" baseline="-25000" dirty="0">
                <a:solidFill>
                  <a:prstClr val="black"/>
                </a:solidFill>
              </a:rPr>
              <a:t>1/2</a:t>
            </a:r>
            <a:r>
              <a:rPr lang="en-US" sz="1600" b="1" kern="0" dirty="0">
                <a:solidFill>
                  <a:prstClr val="black"/>
                </a:solidFill>
              </a:rPr>
              <a:t>  </a:t>
            </a:r>
            <a:r>
              <a:rPr lang="en-US" sz="1600" b="1" kern="0" dirty="0" err="1">
                <a:solidFill>
                  <a:prstClr val="black"/>
                </a:solidFill>
              </a:rPr>
              <a:t>Dissociação</a:t>
            </a:r>
            <a:r>
              <a:rPr lang="en-US" sz="1600" b="1" kern="0" dirty="0">
                <a:solidFill>
                  <a:prstClr val="black"/>
                </a:solidFill>
              </a:rPr>
              <a:t> </a:t>
            </a:r>
            <a:r>
              <a:rPr kumimoji="0" lang="en-US" sz="1600" b="1" i="0" u="none" strike="noStrike" kern="0" cap="none" spc="0" normalizeH="0" baseline="0" noProof="0" dirty="0">
                <a:ln>
                  <a:noFill/>
                </a:ln>
                <a:solidFill>
                  <a:prstClr val="black"/>
                </a:solidFill>
                <a:effectLst/>
                <a:uLnTx/>
                <a:uFillTx/>
              </a:rPr>
              <a:t>Wild Type HIV-1 IN</a:t>
            </a:r>
          </a:p>
          <a:p>
            <a:pPr marL="0" marR="0" lvl="0" indent="0" algn="l" defTabSz="914264" rtl="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endParaRPr>
          </a:p>
          <a:p>
            <a:pPr marL="171426" marR="0" lvl="0" indent="-171426" algn="l" defTabSz="914264"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BIC vs DTG (p=0.017)</a:t>
            </a:r>
          </a:p>
          <a:p>
            <a:pPr marL="171426" marR="0" lvl="0" indent="-171426" algn="l" defTabSz="914264"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BIC vs RAL  (p=0.003)</a:t>
            </a:r>
          </a:p>
          <a:p>
            <a:pPr marL="171426" marR="0" lvl="0" indent="-171426" algn="l" defTabSz="914264"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BIC vs EVG (p=0.0006</a:t>
            </a:r>
            <a:r>
              <a:rPr kumimoji="0" lang="en-US" sz="1400" b="0" i="0" u="none" strike="noStrike" kern="0" cap="none" spc="0" normalizeH="0" baseline="0" noProof="0" dirty="0">
                <a:ln>
                  <a:noFill/>
                </a:ln>
                <a:solidFill>
                  <a:prstClr val="black"/>
                </a:solidFill>
                <a:effectLst/>
                <a:uLnTx/>
                <a:uFillTx/>
              </a:rPr>
              <a:t>)</a:t>
            </a:r>
          </a:p>
        </p:txBody>
      </p:sp>
      <p:sp>
        <p:nvSpPr>
          <p:cNvPr id="11" name="TextBox 87">
            <a:extLst>
              <a:ext uri="{FF2B5EF4-FFF2-40B4-BE49-F238E27FC236}">
                <a16:creationId xmlns:a16="http://schemas.microsoft.com/office/drawing/2014/main" id="{D4282563-A6E8-4828-B601-FA74600C1D8C}"/>
              </a:ext>
            </a:extLst>
          </p:cNvPr>
          <p:cNvSpPr txBox="1"/>
          <p:nvPr/>
        </p:nvSpPr>
        <p:spPr>
          <a:xfrm>
            <a:off x="1358509" y="5834505"/>
            <a:ext cx="9744919" cy="491102"/>
          </a:xfrm>
          <a:prstGeom prst="roundRect">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72000" tIns="0" rIns="7200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t-PT" b="1" i="0" u="none" strike="noStrike" kern="1200" cap="none" spc="0" normalizeH="0" baseline="0" noProof="0" dirty="0">
                <a:ln>
                  <a:noFill/>
                </a:ln>
                <a:solidFill>
                  <a:prstClr val="black"/>
                </a:solidFill>
                <a:effectLst/>
                <a:uLnTx/>
                <a:uFillTx/>
                <a:ea typeface="+mn-ea"/>
                <a:cs typeface="+mn-cs"/>
              </a:rPr>
              <a:t>Comparativamente a RAL e EVG, os </a:t>
            </a:r>
            <a:r>
              <a:rPr kumimoji="0" lang="pt-PT" b="1" i="0" u="none" strike="noStrike" kern="1200" cap="none" spc="0" normalizeH="0" baseline="0" noProof="0" dirty="0" err="1">
                <a:ln>
                  <a:noFill/>
                </a:ln>
                <a:solidFill>
                  <a:prstClr val="black"/>
                </a:solidFill>
                <a:effectLst/>
                <a:uLnTx/>
                <a:uFillTx/>
                <a:ea typeface="+mn-ea"/>
                <a:cs typeface="+mn-cs"/>
              </a:rPr>
              <a:t>INSTIs</a:t>
            </a:r>
            <a:r>
              <a:rPr kumimoji="0" lang="pt-PT" b="1" i="0" u="none" strike="noStrike" kern="1200" cap="none" spc="0" normalizeH="0" baseline="0" noProof="0" dirty="0">
                <a:ln>
                  <a:noFill/>
                </a:ln>
                <a:solidFill>
                  <a:prstClr val="black"/>
                </a:solidFill>
                <a:effectLst/>
                <a:uLnTx/>
                <a:uFillTx/>
                <a:ea typeface="+mn-ea"/>
                <a:cs typeface="+mn-cs"/>
              </a:rPr>
              <a:t> de 2ª geração apresentam um </a:t>
            </a:r>
            <a:r>
              <a:rPr kumimoji="0" lang="en-US" b="1" i="0" u="none" strike="noStrike" kern="0" cap="none" spc="0" normalizeH="0" baseline="0" noProof="0" dirty="0">
                <a:ln>
                  <a:noFill/>
                </a:ln>
                <a:solidFill>
                  <a:prstClr val="black"/>
                </a:solidFill>
                <a:effectLst/>
                <a:uLnTx/>
                <a:uFillTx/>
                <a:ea typeface="+mn-ea"/>
                <a:cs typeface="+mn-cs"/>
              </a:rPr>
              <a:t>T</a:t>
            </a:r>
            <a:r>
              <a:rPr kumimoji="0" lang="en-US" b="1" i="0" u="none" strike="noStrike" kern="0" cap="none" spc="0" normalizeH="0" baseline="-25000" noProof="0" dirty="0">
                <a:ln>
                  <a:noFill/>
                </a:ln>
                <a:solidFill>
                  <a:prstClr val="black"/>
                </a:solidFill>
                <a:effectLst/>
                <a:uLnTx/>
                <a:uFillTx/>
                <a:ea typeface="+mn-ea"/>
                <a:cs typeface="+mn-cs"/>
              </a:rPr>
              <a:t>1/2  </a:t>
            </a:r>
            <a:r>
              <a:rPr kumimoji="0" lang="pt-PT" b="1" i="0" u="none" strike="noStrike" kern="1200" cap="none" spc="0" normalizeH="0" baseline="0" noProof="0" dirty="0">
                <a:ln>
                  <a:noFill/>
                </a:ln>
                <a:solidFill>
                  <a:prstClr val="black"/>
                </a:solidFill>
                <a:effectLst/>
                <a:uLnTx/>
                <a:uFillTx/>
                <a:ea typeface="+mn-ea"/>
                <a:cs typeface="+mn-cs"/>
              </a:rPr>
              <a:t>de dissociação       do complexo DNA-</a:t>
            </a:r>
            <a:r>
              <a:rPr kumimoji="0" lang="pt-PT" b="1" i="0" u="none" strike="noStrike" kern="1200" cap="none" spc="0" normalizeH="0" baseline="0" noProof="0" dirty="0" err="1">
                <a:ln>
                  <a:noFill/>
                </a:ln>
                <a:solidFill>
                  <a:prstClr val="black"/>
                </a:solidFill>
                <a:effectLst/>
                <a:uLnTx/>
                <a:uFillTx/>
                <a:ea typeface="+mn-ea"/>
                <a:cs typeface="+mn-cs"/>
              </a:rPr>
              <a:t>Integrase</a:t>
            </a:r>
            <a:r>
              <a:rPr lang="pt-PT" b="1" dirty="0">
                <a:solidFill>
                  <a:prstClr val="black"/>
                </a:solidFill>
              </a:rPr>
              <a:t> significativamente superior</a:t>
            </a:r>
            <a:r>
              <a:rPr kumimoji="0" lang="pt-PT" b="1" i="0" u="none" strike="noStrike" kern="1200" cap="none" spc="0" normalizeH="0" baseline="0" noProof="0" dirty="0">
                <a:ln>
                  <a:noFill/>
                </a:ln>
                <a:solidFill>
                  <a:prstClr val="black"/>
                </a:solidFill>
                <a:effectLst/>
                <a:uLnTx/>
                <a:uFillTx/>
                <a:ea typeface="+mn-ea"/>
                <a:cs typeface="+mn-cs"/>
              </a:rPr>
              <a:t> </a:t>
            </a:r>
            <a:endParaRPr kumimoji="0" lang="en-US" b="1" i="0" u="none" strike="noStrike" kern="1200" cap="none" spc="0" normalizeH="0" baseline="0" noProof="0" dirty="0">
              <a:ln>
                <a:noFill/>
              </a:ln>
              <a:solidFill>
                <a:prstClr val="black"/>
              </a:solidFill>
              <a:effectLst/>
              <a:uLnTx/>
              <a:uFillTx/>
              <a:ea typeface="+mn-ea"/>
              <a:cs typeface="+mn-cs"/>
            </a:endParaRPr>
          </a:p>
        </p:txBody>
      </p:sp>
      <p:sp>
        <p:nvSpPr>
          <p:cNvPr id="9" name="CaixaDeTexto 12">
            <a:extLst>
              <a:ext uri="{FF2B5EF4-FFF2-40B4-BE49-F238E27FC236}">
                <a16:creationId xmlns:a16="http://schemas.microsoft.com/office/drawing/2014/main" id="{A4329809-5E68-2B45-AD4B-06FCD80775D9}"/>
              </a:ext>
            </a:extLst>
          </p:cNvPr>
          <p:cNvSpPr txBox="1"/>
          <p:nvPr/>
        </p:nvSpPr>
        <p:spPr>
          <a:xfrm>
            <a:off x="2956044" y="1079602"/>
            <a:ext cx="6966857" cy="461665"/>
          </a:xfrm>
          <a:prstGeom prst="rect">
            <a:avLst/>
          </a:prstGeom>
          <a:noFill/>
        </p:spPr>
        <p:txBody>
          <a:bodyPr wrap="square" rtlCol="0">
            <a:spAutoFit/>
          </a:bodyPr>
          <a:lstStyle/>
          <a:p>
            <a:r>
              <a:rPr lang="en-GB" sz="2400" b="1" dirty="0">
                <a:solidFill>
                  <a:srgbClr val="38507B"/>
                </a:solidFill>
              </a:rPr>
              <a:t>DISSOCIAÇÃO WILD TYPE HIV-1 E DNA INTEGRASE</a:t>
            </a:r>
            <a:endParaRPr lang="pt-PT" sz="2400" b="1" dirty="0">
              <a:solidFill>
                <a:srgbClr val="38507B"/>
              </a:solidFill>
            </a:endParaRPr>
          </a:p>
        </p:txBody>
      </p:sp>
      <p:pic>
        <p:nvPicPr>
          <p:cNvPr id="7" name="Picture 2">
            <a:extLst>
              <a:ext uri="{FF2B5EF4-FFF2-40B4-BE49-F238E27FC236}">
                <a16:creationId xmlns:a16="http://schemas.microsoft.com/office/drawing/2014/main" id="{2582D75D-DB08-5F34-78C5-70E03C8D7A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524" y="702361"/>
            <a:ext cx="989269" cy="556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al é o melhor carro para estrada de terra? E com preços populares. |  Portal Auto Shopping">
            <a:extLst>
              <a:ext uri="{FF2B5EF4-FFF2-40B4-BE49-F238E27FC236}">
                <a16:creationId xmlns:a16="http://schemas.microsoft.com/office/drawing/2014/main" id="{D792FA34-6FBF-4090-B7B0-9715DCBFAA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58509" y="696988"/>
            <a:ext cx="985236" cy="556465"/>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2">
            <a:extLst>
              <a:ext uri="{FF2B5EF4-FFF2-40B4-BE49-F238E27FC236}">
                <a16:creationId xmlns:a16="http://schemas.microsoft.com/office/drawing/2014/main" id="{5BA657F3-D814-2474-1A24-93FA8315DBD6}"/>
              </a:ext>
            </a:extLst>
          </p:cNvPr>
          <p:cNvSpPr txBox="1"/>
          <p:nvPr/>
        </p:nvSpPr>
        <p:spPr>
          <a:xfrm>
            <a:off x="141808" y="240696"/>
            <a:ext cx="4827007" cy="461665"/>
          </a:xfrm>
          <a:prstGeom prst="rect">
            <a:avLst/>
          </a:prstGeom>
          <a:noFill/>
        </p:spPr>
        <p:txBody>
          <a:bodyPr wrap="square" rtlCol="0">
            <a:spAutoFit/>
          </a:bodyPr>
          <a:lstStyle/>
          <a:p>
            <a:r>
              <a:rPr lang="pt-PT" sz="2400" b="1" dirty="0">
                <a:solidFill>
                  <a:srgbClr val="C00000"/>
                </a:solidFill>
              </a:rPr>
              <a:t>POTÊNCIA E BARREIRA GENÉTICA</a:t>
            </a:r>
          </a:p>
        </p:txBody>
      </p:sp>
    </p:spTree>
    <p:extLst>
      <p:ext uri="{BB962C8B-B14F-4D97-AF65-F5344CB8AC3E}">
        <p14:creationId xmlns:p14="http://schemas.microsoft.com/office/powerpoint/2010/main" val="10377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graphic illustrates the basic concept that with suboptimal antiretroviral therapy, as may occur with poor adherence, drug-resistant strains of HIV have a selective advantage and can emerge to become the dominant circulating strains of HIV.&lt;div&gt;Illustration: David Spach, MD&lt;/div&gt;">
            <a:extLst>
              <a:ext uri="{FF2B5EF4-FFF2-40B4-BE49-F238E27FC236}">
                <a16:creationId xmlns:a16="http://schemas.microsoft.com/office/drawing/2014/main" id="{B9FDC159-5828-44DB-BDF0-A59B97B83BA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36"/>
          <a:stretch/>
        </p:blipFill>
        <p:spPr bwMode="auto">
          <a:xfrm>
            <a:off x="1655425" y="943401"/>
            <a:ext cx="8447689" cy="496744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F70FBBB2-169F-4DEE-A071-52E9015CF4E5}"/>
              </a:ext>
            </a:extLst>
          </p:cNvPr>
          <p:cNvSpPr txBox="1"/>
          <p:nvPr/>
        </p:nvSpPr>
        <p:spPr>
          <a:xfrm>
            <a:off x="2111233" y="2496552"/>
            <a:ext cx="6887980" cy="507831"/>
          </a:xfrm>
          <a:prstGeom prst="rect">
            <a:avLst/>
          </a:prstGeom>
          <a:noFill/>
        </p:spPr>
        <p:txBody>
          <a:bodyPr wrap="square">
            <a:spAutoFit/>
          </a:bodyPr>
          <a:lstStyle/>
          <a:p>
            <a:r>
              <a:rPr lang="en-US" sz="1600" dirty="0"/>
              <a:t>Transmitted DRM</a:t>
            </a:r>
            <a:endParaRPr lang="en-US" sz="1100" dirty="0"/>
          </a:p>
          <a:p>
            <a:r>
              <a:rPr lang="en-US" sz="1100" dirty="0"/>
              <a:t>(Prevalence up to 19%)</a:t>
            </a:r>
          </a:p>
        </p:txBody>
      </p:sp>
      <p:sp>
        <p:nvSpPr>
          <p:cNvPr id="19" name="CaixaDeTexto 18">
            <a:extLst>
              <a:ext uri="{FF2B5EF4-FFF2-40B4-BE49-F238E27FC236}">
                <a16:creationId xmlns:a16="http://schemas.microsoft.com/office/drawing/2014/main" id="{4B298B18-29DD-49D2-9211-A396190C4FCD}"/>
              </a:ext>
            </a:extLst>
          </p:cNvPr>
          <p:cNvSpPr txBox="1"/>
          <p:nvPr/>
        </p:nvSpPr>
        <p:spPr>
          <a:xfrm>
            <a:off x="141808" y="6151883"/>
            <a:ext cx="11339912" cy="707886"/>
          </a:xfrm>
          <a:prstGeom prst="rect">
            <a:avLst/>
          </a:prstGeom>
          <a:noFill/>
        </p:spPr>
        <p:txBody>
          <a:bodyPr wrap="square" rtlCol="0">
            <a:spAutoFit/>
          </a:bodyPr>
          <a:lstStyle/>
          <a:p>
            <a:r>
              <a:rPr lang="pt-PT" sz="800" dirty="0">
                <a:solidFill>
                  <a:schemeClr val="tx1">
                    <a:lumMod val="65000"/>
                    <a:lumOff val="35000"/>
                  </a:schemeClr>
                </a:solidFill>
              </a:rPr>
              <a:t>DRM, </a:t>
            </a:r>
            <a:r>
              <a:rPr lang="pt-PT" sz="800" i="1" dirty="0" err="1">
                <a:solidFill>
                  <a:schemeClr val="tx1">
                    <a:lumMod val="65000"/>
                    <a:lumOff val="35000"/>
                  </a:schemeClr>
                </a:solidFill>
              </a:rPr>
              <a:t>drug</a:t>
            </a:r>
            <a:r>
              <a:rPr lang="pt-PT" sz="800" i="1" dirty="0">
                <a:solidFill>
                  <a:schemeClr val="tx1">
                    <a:lumMod val="65000"/>
                    <a:lumOff val="35000"/>
                  </a:schemeClr>
                </a:solidFill>
              </a:rPr>
              <a:t> </a:t>
            </a:r>
            <a:r>
              <a:rPr lang="pt-PT" sz="800" i="1" dirty="0" err="1">
                <a:solidFill>
                  <a:schemeClr val="tx1">
                    <a:lumMod val="65000"/>
                    <a:lumOff val="35000"/>
                  </a:schemeClr>
                </a:solidFill>
              </a:rPr>
              <a:t>resistance</a:t>
            </a:r>
            <a:r>
              <a:rPr lang="pt-PT" sz="800" i="1" dirty="0">
                <a:solidFill>
                  <a:schemeClr val="tx1">
                    <a:lumMod val="65000"/>
                    <a:lumOff val="35000"/>
                  </a:schemeClr>
                </a:solidFill>
              </a:rPr>
              <a:t> </a:t>
            </a:r>
            <a:r>
              <a:rPr lang="pt-PT" sz="800" i="1" dirty="0" err="1">
                <a:solidFill>
                  <a:schemeClr val="tx1">
                    <a:lumMod val="65000"/>
                    <a:lumOff val="35000"/>
                  </a:schemeClr>
                </a:solidFill>
              </a:rPr>
              <a:t>mutations</a:t>
            </a:r>
            <a:endParaRPr lang="pt-PT" sz="800" i="1" dirty="0">
              <a:solidFill>
                <a:schemeClr val="tx1">
                  <a:lumMod val="65000"/>
                  <a:lumOff val="35000"/>
                </a:schemeClr>
              </a:solidFill>
            </a:endParaRPr>
          </a:p>
          <a:p>
            <a:r>
              <a:rPr lang="en-US" sz="800" dirty="0" err="1">
                <a:solidFill>
                  <a:schemeClr val="tx1">
                    <a:lumMod val="65000"/>
                    <a:lumOff val="35000"/>
                  </a:schemeClr>
                </a:solidFill>
              </a:rPr>
              <a:t>Buckheit</a:t>
            </a:r>
            <a:r>
              <a:rPr lang="en-US" sz="800" dirty="0">
                <a:solidFill>
                  <a:schemeClr val="tx1">
                    <a:lumMod val="65000"/>
                    <a:lumOff val="35000"/>
                  </a:schemeClr>
                </a:solidFill>
              </a:rPr>
              <a:t> R. Expert Opinion on Investigational Drugs. 13:8;933-958</a:t>
            </a:r>
          </a:p>
          <a:p>
            <a:r>
              <a:rPr lang="en-US" sz="800" dirty="0">
                <a:solidFill>
                  <a:schemeClr val="tx1">
                    <a:lumMod val="65000"/>
                    <a:lumOff val="35000"/>
                  </a:schemeClr>
                </a:solidFill>
                <a:hlinkClick r:id="rId4">
                  <a:extLst>
                    <a:ext uri="{A12FA001-AC4F-418D-AE19-62706E023703}">
                      <ahyp:hlinkClr xmlns:ahyp="http://schemas.microsoft.com/office/drawing/2018/hyperlinkcolor" val="tx"/>
                    </a:ext>
                  </a:extLst>
                </a:hlinkClick>
              </a:rPr>
              <a:t>Core Concepts - Evaluation and Management of Virologic Failure - Antiretroviral Therapy - National HIV Curriculum (uw.edu)</a:t>
            </a:r>
            <a:r>
              <a:rPr lang="en-US" sz="800" dirty="0">
                <a:solidFill>
                  <a:schemeClr val="tx1">
                    <a:lumMod val="65000"/>
                    <a:lumOff val="35000"/>
                  </a:schemeClr>
                </a:solidFill>
              </a:rPr>
              <a:t>, </a:t>
            </a:r>
            <a:r>
              <a:rPr lang="en-US" sz="800" dirty="0" err="1">
                <a:solidFill>
                  <a:schemeClr val="tx1">
                    <a:lumMod val="65000"/>
                    <a:lumOff val="35000"/>
                  </a:schemeClr>
                </a:solidFill>
              </a:rPr>
              <a:t>disponível</a:t>
            </a:r>
            <a:r>
              <a:rPr lang="en-US" sz="800" dirty="0">
                <a:solidFill>
                  <a:schemeClr val="tx1">
                    <a:lumMod val="65000"/>
                    <a:lumOff val="35000"/>
                  </a:schemeClr>
                </a:solidFill>
              </a:rPr>
              <a:t> </a:t>
            </a:r>
            <a:r>
              <a:rPr lang="en-US" sz="800" dirty="0" err="1">
                <a:solidFill>
                  <a:schemeClr val="tx1">
                    <a:lumMod val="65000"/>
                    <a:lumOff val="35000"/>
                  </a:schemeClr>
                </a:solidFill>
              </a:rPr>
              <a:t>em</a:t>
            </a:r>
            <a:r>
              <a:rPr lang="en-US" sz="800" dirty="0">
                <a:solidFill>
                  <a:schemeClr val="tx1">
                    <a:lumMod val="65000"/>
                    <a:lumOff val="35000"/>
                  </a:schemeClr>
                </a:solidFill>
              </a:rPr>
              <a:t>: https://www.hiv.uw.edu/go/antiretroviral-therapy/evaluation-management-virologic-failure/core-concept/all#definition-terms-related-to-virologic-responses</a:t>
            </a:r>
            <a:endParaRPr lang="pt-PT" sz="800" dirty="0">
              <a:solidFill>
                <a:schemeClr val="tx1">
                  <a:lumMod val="65000"/>
                  <a:lumOff val="35000"/>
                </a:schemeClr>
              </a:solidFill>
            </a:endParaRPr>
          </a:p>
          <a:p>
            <a:r>
              <a:rPr lang="pt-PT" sz="800" dirty="0">
                <a:solidFill>
                  <a:schemeClr val="tx1">
                    <a:lumMod val="65000"/>
                    <a:lumOff val="35000"/>
                  </a:schemeClr>
                </a:solidFill>
              </a:rPr>
              <a:t> </a:t>
            </a:r>
          </a:p>
        </p:txBody>
      </p:sp>
      <p:pic>
        <p:nvPicPr>
          <p:cNvPr id="23" name="Picture 2" descr="This graphic illustrates the basic concept that with suboptimal antiretroviral therapy, as may occur with poor adherence, drug-resistant strains of HIV have a selective advantage and can emerge to become the dominant circulating strains of HIV.&lt;div&gt;Illustration: David Spach, MD&lt;/div&gt;">
            <a:extLst>
              <a:ext uri="{FF2B5EF4-FFF2-40B4-BE49-F238E27FC236}">
                <a16:creationId xmlns:a16="http://schemas.microsoft.com/office/drawing/2014/main" id="{9FB797AF-2524-4E50-AA37-145331919B1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485029" y="2616309"/>
            <a:ext cx="1248477" cy="336098"/>
          </a:xfrm>
          <a:prstGeom prst="rect">
            <a:avLst/>
          </a:prstGeom>
          <a:noFill/>
          <a:extLst>
            <a:ext uri="{909E8E84-426E-40DD-AFC4-6F175D3DCCD1}">
              <a14:hiddenFill xmlns:a14="http://schemas.microsoft.com/office/drawing/2010/main">
                <a:solidFill>
                  <a:srgbClr val="FFFFFF"/>
                </a:solidFill>
              </a14:hiddenFill>
            </a:ext>
          </a:extLst>
        </p:spPr>
      </p:pic>
      <p:sp>
        <p:nvSpPr>
          <p:cNvPr id="25" name="CaixaDeTexto 24">
            <a:extLst>
              <a:ext uri="{FF2B5EF4-FFF2-40B4-BE49-F238E27FC236}">
                <a16:creationId xmlns:a16="http://schemas.microsoft.com/office/drawing/2014/main" id="{5407F710-6AFF-4271-A969-05393CA34E5A}"/>
              </a:ext>
            </a:extLst>
          </p:cNvPr>
          <p:cNvSpPr txBox="1"/>
          <p:nvPr/>
        </p:nvSpPr>
        <p:spPr>
          <a:xfrm>
            <a:off x="4148440" y="2496552"/>
            <a:ext cx="6887980" cy="507831"/>
          </a:xfrm>
          <a:prstGeom prst="rect">
            <a:avLst/>
          </a:prstGeom>
          <a:noFill/>
        </p:spPr>
        <p:txBody>
          <a:bodyPr wrap="square">
            <a:spAutoFit/>
          </a:bodyPr>
          <a:lstStyle/>
          <a:p>
            <a:r>
              <a:rPr lang="en-US" sz="1600" dirty="0"/>
              <a:t>Treatment emergent DRM</a:t>
            </a:r>
            <a:endParaRPr lang="en-US" sz="1100" dirty="0"/>
          </a:p>
          <a:p>
            <a:r>
              <a:rPr lang="en-US" sz="1100" dirty="0"/>
              <a:t>(Prevalence up to 2-10%)</a:t>
            </a:r>
          </a:p>
        </p:txBody>
      </p:sp>
      <p:sp>
        <p:nvSpPr>
          <p:cNvPr id="26" name="Oval 25">
            <a:extLst>
              <a:ext uri="{FF2B5EF4-FFF2-40B4-BE49-F238E27FC236}">
                <a16:creationId xmlns:a16="http://schemas.microsoft.com/office/drawing/2014/main" id="{0F43E488-EEA9-442B-9640-A54F708548D3}"/>
              </a:ext>
            </a:extLst>
          </p:cNvPr>
          <p:cNvSpPr/>
          <p:nvPr/>
        </p:nvSpPr>
        <p:spPr>
          <a:xfrm>
            <a:off x="1932955" y="2564773"/>
            <a:ext cx="178279" cy="1771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Oval 27">
            <a:extLst>
              <a:ext uri="{FF2B5EF4-FFF2-40B4-BE49-F238E27FC236}">
                <a16:creationId xmlns:a16="http://schemas.microsoft.com/office/drawing/2014/main" id="{0742316E-21DB-44F3-AF76-B2D538D3A409}"/>
              </a:ext>
            </a:extLst>
          </p:cNvPr>
          <p:cNvSpPr/>
          <p:nvPr/>
        </p:nvSpPr>
        <p:spPr>
          <a:xfrm>
            <a:off x="1932954" y="2825496"/>
            <a:ext cx="178279" cy="177115"/>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Oval 28">
            <a:extLst>
              <a:ext uri="{FF2B5EF4-FFF2-40B4-BE49-F238E27FC236}">
                <a16:creationId xmlns:a16="http://schemas.microsoft.com/office/drawing/2014/main" id="{5902ADAC-424F-4880-A7B5-2B7B8B238BFA}"/>
              </a:ext>
            </a:extLst>
          </p:cNvPr>
          <p:cNvSpPr/>
          <p:nvPr/>
        </p:nvSpPr>
        <p:spPr>
          <a:xfrm>
            <a:off x="3974494" y="2564772"/>
            <a:ext cx="178279" cy="177115"/>
          </a:xfrm>
          <a:prstGeom prst="ellipse">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Oval 29">
            <a:extLst>
              <a:ext uri="{FF2B5EF4-FFF2-40B4-BE49-F238E27FC236}">
                <a16:creationId xmlns:a16="http://schemas.microsoft.com/office/drawing/2014/main" id="{1A7EC837-1371-428B-A6EF-44CC741E4651}"/>
              </a:ext>
            </a:extLst>
          </p:cNvPr>
          <p:cNvSpPr/>
          <p:nvPr/>
        </p:nvSpPr>
        <p:spPr>
          <a:xfrm>
            <a:off x="3970161" y="2784358"/>
            <a:ext cx="178279" cy="177115"/>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CaixaDeTexto 12">
            <a:extLst>
              <a:ext uri="{FF2B5EF4-FFF2-40B4-BE49-F238E27FC236}">
                <a16:creationId xmlns:a16="http://schemas.microsoft.com/office/drawing/2014/main" id="{B94AA404-23AB-7C44-9749-07684EAA9654}"/>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EMERGÊNCIA DE RESISTÊNCIAS</a:t>
            </a:r>
          </a:p>
        </p:txBody>
      </p:sp>
    </p:spTree>
    <p:extLst>
      <p:ext uri="{BB962C8B-B14F-4D97-AF65-F5344CB8AC3E}">
        <p14:creationId xmlns:p14="http://schemas.microsoft.com/office/powerpoint/2010/main" val="94469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8DCCCAA-5CBD-4F6B-ABDE-59EA13398F46}"/>
              </a:ext>
            </a:extLst>
          </p:cNvPr>
          <p:cNvSpPr/>
          <p:nvPr/>
        </p:nvSpPr>
        <p:spPr>
          <a:xfrm>
            <a:off x="2614123" y="1542929"/>
            <a:ext cx="6876071" cy="4176515"/>
          </a:xfrm>
          <a:prstGeom prst="roundRect">
            <a:avLst/>
          </a:prstGeom>
          <a:solidFill>
            <a:schemeClr val="bg1">
              <a:lumMod val="95000"/>
            </a:schemeClr>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33" name="Text Placeholder 5">
            <a:extLst>
              <a:ext uri="{FF2B5EF4-FFF2-40B4-BE49-F238E27FC236}">
                <a16:creationId xmlns:a16="http://schemas.microsoft.com/office/drawing/2014/main" id="{00E85515-DF97-43C9-8001-9515E9F3A871}"/>
              </a:ext>
            </a:extLst>
          </p:cNvPr>
          <p:cNvSpPr txBox="1">
            <a:spLocks/>
          </p:cNvSpPr>
          <p:nvPr/>
        </p:nvSpPr>
        <p:spPr>
          <a:xfrm>
            <a:off x="141808" y="6303992"/>
            <a:ext cx="12214354" cy="431017"/>
          </a:xfrm>
          <a:prstGeom prst="rect">
            <a:avLst/>
          </a:prstGeom>
        </p:spPr>
        <p:txBody>
          <a:bodyPr anchor="b"/>
          <a:lstStyle>
            <a:lvl1pPr marL="115888" indent="-115888" algn="l" defTabSz="914400" rtl="0" eaLnBrk="1" latinLnBrk="0" hangingPunct="1">
              <a:lnSpc>
                <a:spcPct val="90000"/>
              </a:lnSpc>
              <a:spcBef>
                <a:spcPts val="1000"/>
              </a:spcBef>
              <a:buClr>
                <a:schemeClr val="accent2"/>
              </a:buClr>
              <a:buFont typeface="Arial" panose="020B0604020202020204" pitchFamily="34" charset="0"/>
              <a:buChar char="•"/>
              <a:defRPr sz="1200" kern="1200" baseline="0">
                <a:solidFill>
                  <a:schemeClr val="tx1"/>
                </a:solidFill>
                <a:latin typeface="+mn-lt"/>
                <a:ea typeface="+mn-ea"/>
                <a:cs typeface="+mn-cs"/>
              </a:defRPr>
            </a:lvl1pPr>
            <a:lvl2pPr marL="342900" indent="-171450" algn="l" defTabSz="914400" rtl="0" eaLnBrk="1" latinLnBrk="0" hangingPunct="1">
              <a:lnSpc>
                <a:spcPct val="90000"/>
              </a:lnSpc>
              <a:spcBef>
                <a:spcPts val="400"/>
              </a:spcBef>
              <a:buClr>
                <a:schemeClr val="accent2"/>
              </a:buClr>
              <a:buFont typeface="Arial" panose="020B0604020202020204" pitchFamily="34" charset="0"/>
              <a:buChar char="–"/>
              <a:defRPr sz="1100" kern="1200">
                <a:solidFill>
                  <a:schemeClr val="tx1"/>
                </a:solidFill>
                <a:latin typeface="+mn-lt"/>
                <a:ea typeface="+mn-ea"/>
                <a:cs typeface="+mn-cs"/>
              </a:defRPr>
            </a:lvl2pPr>
            <a:lvl3pPr marL="514350" indent="-114300" algn="l" defTabSz="914400" rtl="0" eaLnBrk="1" latinLnBrk="0" hangingPunct="1">
              <a:lnSpc>
                <a:spcPct val="90000"/>
              </a:lnSpc>
              <a:spcBef>
                <a:spcPts val="400"/>
              </a:spcBef>
              <a:buClr>
                <a:schemeClr val="accent2"/>
              </a:buClr>
              <a:buFont typeface="Arial" panose="020B0604020202020204" pitchFamily="34" charset="0"/>
              <a:buChar char="•"/>
              <a:defRPr sz="1050" kern="1200">
                <a:solidFill>
                  <a:schemeClr val="tx1"/>
                </a:solidFill>
                <a:latin typeface="+mn-lt"/>
                <a:ea typeface="+mn-ea"/>
                <a:cs typeface="+mn-cs"/>
              </a:defRPr>
            </a:lvl3pPr>
            <a:lvl4pPr marL="685800" indent="-114300" algn="l" defTabSz="914400" rtl="0" eaLnBrk="1" latinLnBrk="0" hangingPunct="1">
              <a:lnSpc>
                <a:spcPct val="90000"/>
              </a:lnSpc>
              <a:spcBef>
                <a:spcPts val="4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800100" indent="-114300" algn="l" defTabSz="914400" rtl="0" eaLnBrk="1" latinLnBrk="0" hangingPunct="1">
              <a:lnSpc>
                <a:spcPct val="90000"/>
              </a:lnSpc>
              <a:spcBef>
                <a:spcPts val="400"/>
              </a:spcBef>
              <a:buClr>
                <a:schemeClr val="accent2"/>
              </a:buClr>
              <a:buSzPct val="100000"/>
              <a:buFont typeface="Wingdings" panose="05000000000000000000"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lnSpc>
                <a:spcPct val="100000"/>
              </a:lnSpc>
              <a:spcBef>
                <a:spcPts val="0"/>
              </a:spcBef>
              <a:buClr>
                <a:srgbClr val="0E6AA4"/>
              </a:buClr>
              <a:buNone/>
              <a:defRPr/>
            </a:pPr>
            <a:r>
              <a:rPr lang="en-US" altLang="en-US" sz="800" dirty="0">
                <a:solidFill>
                  <a:schemeClr val="tx1">
                    <a:lumMod val="65000"/>
                    <a:lumOff val="35000"/>
                  </a:schemeClr>
                </a:solidFill>
              </a:rPr>
              <a:t>INNTR,</a:t>
            </a:r>
            <a:r>
              <a:rPr lang="pt-PT" altLang="en-US" sz="800" dirty="0">
                <a:solidFill>
                  <a:schemeClr val="tx1">
                    <a:lumMod val="65000"/>
                    <a:lumOff val="35000"/>
                  </a:schemeClr>
                </a:solidFill>
              </a:rPr>
              <a:t> inibidor não nucleósido da transcriptase reversa; INTR, inibidor nucleósido da transcriptase reversa; INSTI, inibidor da integrasse; IP, inibidor da protéase;</a:t>
            </a:r>
            <a:r>
              <a:rPr lang="en-US" altLang="en-US" sz="800" dirty="0">
                <a:solidFill>
                  <a:schemeClr val="tx1">
                    <a:lumMod val="65000"/>
                    <a:lumOff val="35000"/>
                  </a:schemeClr>
                </a:solidFill>
              </a:rPr>
              <a:t> TDRM, </a:t>
            </a:r>
            <a:r>
              <a:rPr lang="en-US" altLang="en-US" sz="800" i="1" dirty="0">
                <a:solidFill>
                  <a:schemeClr val="tx1">
                    <a:lumMod val="65000"/>
                    <a:lumOff val="35000"/>
                  </a:schemeClr>
                </a:solidFill>
              </a:rPr>
              <a:t>transmitted drug resistance mutation.   </a:t>
            </a:r>
          </a:p>
          <a:p>
            <a:pPr marL="0" indent="0" defTabSz="1219170">
              <a:lnSpc>
                <a:spcPct val="100000"/>
              </a:lnSpc>
              <a:spcBef>
                <a:spcPts val="0"/>
              </a:spcBef>
              <a:buClr>
                <a:srgbClr val="0E6AA4"/>
              </a:buClr>
              <a:buNone/>
              <a:defRPr/>
            </a:pPr>
            <a:r>
              <a:rPr lang="en-US" sz="800" dirty="0">
                <a:solidFill>
                  <a:schemeClr val="tx1">
                    <a:lumMod val="65000"/>
                    <a:lumOff val="35000"/>
                  </a:schemeClr>
                </a:solidFill>
              </a:rPr>
              <a:t>McClung RP et al. Conference on Retroviruses and Opportunistic Infections 2019. Seattle, WA. Poster 526</a:t>
            </a:r>
          </a:p>
        </p:txBody>
      </p:sp>
      <p:sp>
        <p:nvSpPr>
          <p:cNvPr id="62" name="Text Placeholder 5">
            <a:extLst>
              <a:ext uri="{FF2B5EF4-FFF2-40B4-BE49-F238E27FC236}">
                <a16:creationId xmlns:a16="http://schemas.microsoft.com/office/drawing/2014/main" id="{362E5897-088F-4213-8ACB-B3BFEA2A73B9}"/>
              </a:ext>
            </a:extLst>
          </p:cNvPr>
          <p:cNvSpPr txBox="1">
            <a:spLocks/>
          </p:cNvSpPr>
          <p:nvPr/>
        </p:nvSpPr>
        <p:spPr>
          <a:xfrm>
            <a:off x="-2367030" y="5461469"/>
            <a:ext cx="10619873" cy="842523"/>
          </a:xfrm>
          <a:prstGeom prst="rect">
            <a:avLst/>
          </a:prstGeom>
        </p:spPr>
        <p:txBody>
          <a:bodyPr anchor="b"/>
          <a:lstStyle>
            <a:lvl1pPr marL="115888" indent="-115888" algn="l" defTabSz="914400" rtl="0" eaLnBrk="1" latinLnBrk="0" hangingPunct="1">
              <a:lnSpc>
                <a:spcPct val="90000"/>
              </a:lnSpc>
              <a:spcBef>
                <a:spcPts val="1000"/>
              </a:spcBef>
              <a:buClr>
                <a:schemeClr val="accent2"/>
              </a:buClr>
              <a:buFont typeface="Arial" panose="020B0604020202020204" pitchFamily="34" charset="0"/>
              <a:buChar char="•"/>
              <a:defRPr sz="1200" kern="1200" baseline="0">
                <a:solidFill>
                  <a:schemeClr val="tx1"/>
                </a:solidFill>
                <a:latin typeface="+mn-lt"/>
                <a:ea typeface="+mn-ea"/>
                <a:cs typeface="+mn-cs"/>
              </a:defRPr>
            </a:lvl1pPr>
            <a:lvl2pPr marL="342900" indent="-171450" algn="l" defTabSz="914400" rtl="0" eaLnBrk="1" latinLnBrk="0" hangingPunct="1">
              <a:lnSpc>
                <a:spcPct val="90000"/>
              </a:lnSpc>
              <a:spcBef>
                <a:spcPts val="400"/>
              </a:spcBef>
              <a:buClr>
                <a:schemeClr val="accent2"/>
              </a:buClr>
              <a:buFont typeface="Arial" panose="020B0604020202020204" pitchFamily="34" charset="0"/>
              <a:buChar char="–"/>
              <a:defRPr sz="1100" kern="1200">
                <a:solidFill>
                  <a:schemeClr val="tx1"/>
                </a:solidFill>
                <a:latin typeface="+mn-lt"/>
                <a:ea typeface="+mn-ea"/>
                <a:cs typeface="+mn-cs"/>
              </a:defRPr>
            </a:lvl2pPr>
            <a:lvl3pPr marL="514350" indent="-114300" algn="l" defTabSz="914400" rtl="0" eaLnBrk="1" latinLnBrk="0" hangingPunct="1">
              <a:lnSpc>
                <a:spcPct val="90000"/>
              </a:lnSpc>
              <a:spcBef>
                <a:spcPts val="400"/>
              </a:spcBef>
              <a:buClr>
                <a:schemeClr val="accent2"/>
              </a:buClr>
              <a:buFont typeface="Arial" panose="020B0604020202020204" pitchFamily="34" charset="0"/>
              <a:buChar char="•"/>
              <a:defRPr sz="1050" kern="1200">
                <a:solidFill>
                  <a:schemeClr val="tx1"/>
                </a:solidFill>
                <a:latin typeface="+mn-lt"/>
                <a:ea typeface="+mn-ea"/>
                <a:cs typeface="+mn-cs"/>
              </a:defRPr>
            </a:lvl3pPr>
            <a:lvl4pPr marL="685800" indent="-114300" algn="l" defTabSz="914400" rtl="0" eaLnBrk="1" latinLnBrk="0" hangingPunct="1">
              <a:lnSpc>
                <a:spcPct val="90000"/>
              </a:lnSpc>
              <a:spcBef>
                <a:spcPts val="4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800100" indent="-114300" algn="l" defTabSz="914400" rtl="0" eaLnBrk="1" latinLnBrk="0" hangingPunct="1">
              <a:lnSpc>
                <a:spcPct val="90000"/>
              </a:lnSpc>
              <a:spcBef>
                <a:spcPts val="400"/>
              </a:spcBef>
              <a:buClr>
                <a:schemeClr val="accent2"/>
              </a:buClr>
              <a:buSzPct val="100000"/>
              <a:buFont typeface="Wingdings" panose="05000000000000000000"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lnSpc>
                <a:spcPct val="100000"/>
              </a:lnSpc>
              <a:spcBef>
                <a:spcPts val="0"/>
              </a:spcBef>
              <a:buClr>
                <a:srgbClr val="0E6AA4"/>
              </a:buClr>
              <a:buNone/>
              <a:defRPr/>
            </a:pPr>
            <a:endParaRPr lang="en-US" altLang="en-US" sz="1600" i="1" baseline="30000" dirty="0">
              <a:solidFill>
                <a:srgbClr val="FFFFFF">
                  <a:lumMod val="65000"/>
                </a:srgbClr>
              </a:solidFill>
              <a:latin typeface="Arial"/>
            </a:endParaRPr>
          </a:p>
        </p:txBody>
      </p:sp>
      <p:graphicFrame>
        <p:nvGraphicFramePr>
          <p:cNvPr id="7" name="Chart 6"/>
          <p:cNvGraphicFramePr/>
          <p:nvPr/>
        </p:nvGraphicFramePr>
        <p:xfrm>
          <a:off x="3175142" y="2334535"/>
          <a:ext cx="6159643" cy="3438509"/>
        </p:xfrm>
        <a:graphic>
          <a:graphicData uri="http://schemas.openxmlformats.org/drawingml/2006/chart">
            <c:chart xmlns:c="http://schemas.openxmlformats.org/drawingml/2006/chart" xmlns:r="http://schemas.openxmlformats.org/officeDocument/2006/relationships" r:id="rId3"/>
          </a:graphicData>
        </a:graphic>
      </p:graphicFrame>
      <p:sp>
        <p:nvSpPr>
          <p:cNvPr id="102" name="TextBox 101">
            <a:extLst>
              <a:ext uri="{FF2B5EF4-FFF2-40B4-BE49-F238E27FC236}">
                <a16:creationId xmlns:a16="http://schemas.microsoft.com/office/drawing/2014/main" id="{BF868111-7C09-4D36-B3D3-3C0250895A28}"/>
              </a:ext>
            </a:extLst>
          </p:cNvPr>
          <p:cNvSpPr txBox="1"/>
          <p:nvPr/>
        </p:nvSpPr>
        <p:spPr>
          <a:xfrm rot="16200000">
            <a:off x="1805620" y="3599698"/>
            <a:ext cx="2187664" cy="276999"/>
          </a:xfrm>
          <a:prstGeom prst="rect">
            <a:avLst/>
          </a:prstGeom>
          <a:noFill/>
        </p:spPr>
        <p:txBody>
          <a:bodyPr wrap="square" rtlCol="0" anchor="ctr">
            <a:spAutoFit/>
          </a:bodyPr>
          <a:lstStyle/>
          <a:p>
            <a:pPr algn="ctr" defTabSz="609585">
              <a:defRPr/>
            </a:pPr>
            <a:r>
              <a:rPr lang="en-US" sz="1200" b="1" dirty="0" err="1">
                <a:solidFill>
                  <a:prstClr val="black"/>
                </a:solidFill>
              </a:rPr>
              <a:t>Prevalência</a:t>
            </a:r>
            <a:r>
              <a:rPr lang="en-US" sz="1200" b="1" dirty="0">
                <a:solidFill>
                  <a:prstClr val="black"/>
                </a:solidFill>
              </a:rPr>
              <a:t>, %</a:t>
            </a:r>
          </a:p>
        </p:txBody>
      </p:sp>
      <p:sp>
        <p:nvSpPr>
          <p:cNvPr id="4" name="Rectangle 3">
            <a:extLst>
              <a:ext uri="{FF2B5EF4-FFF2-40B4-BE49-F238E27FC236}">
                <a16:creationId xmlns:a16="http://schemas.microsoft.com/office/drawing/2014/main" id="{3B908C55-DEA6-462F-95D4-EE97525F7B0A}"/>
              </a:ext>
            </a:extLst>
          </p:cNvPr>
          <p:cNvSpPr/>
          <p:nvPr/>
        </p:nvSpPr>
        <p:spPr>
          <a:xfrm>
            <a:off x="3175142" y="1749987"/>
            <a:ext cx="5739133" cy="474421"/>
          </a:xfrm>
          <a:prstGeom prst="rect">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29" name="TextBox 128">
            <a:extLst>
              <a:ext uri="{FF2B5EF4-FFF2-40B4-BE49-F238E27FC236}">
                <a16:creationId xmlns:a16="http://schemas.microsoft.com/office/drawing/2014/main" id="{E4C1192C-F402-4677-9CEC-BD956ADAF746}"/>
              </a:ext>
            </a:extLst>
          </p:cNvPr>
          <p:cNvSpPr txBox="1"/>
          <p:nvPr/>
        </p:nvSpPr>
        <p:spPr>
          <a:xfrm>
            <a:off x="3175142" y="1771753"/>
            <a:ext cx="5739133" cy="461665"/>
          </a:xfrm>
          <a:prstGeom prst="rect">
            <a:avLst/>
          </a:prstGeom>
          <a:noFill/>
        </p:spPr>
        <p:txBody>
          <a:bodyPr wrap="square" rtlCol="0">
            <a:spAutoFit/>
          </a:bodyPr>
          <a:lstStyle/>
          <a:p>
            <a:pPr algn="ctr" defTabSz="609585">
              <a:defRPr/>
            </a:pPr>
            <a:r>
              <a:rPr lang="en-US" sz="1200" b="1" dirty="0" err="1"/>
              <a:t>Prevalência</a:t>
            </a:r>
            <a:r>
              <a:rPr lang="en-US" sz="1200" b="1" dirty="0"/>
              <a:t> de </a:t>
            </a:r>
            <a:r>
              <a:rPr lang="en-US" sz="1200" b="1" dirty="0" err="1"/>
              <a:t>mutações</a:t>
            </a:r>
            <a:r>
              <a:rPr lang="en-US" sz="1200" b="1" dirty="0"/>
              <a:t> de </a:t>
            </a:r>
            <a:r>
              <a:rPr lang="en-US" sz="1200" b="1" dirty="0" err="1"/>
              <a:t>resistência</a:t>
            </a:r>
            <a:r>
              <a:rPr lang="en-US" sz="1200" b="1" dirty="0"/>
              <a:t> </a:t>
            </a:r>
            <a:r>
              <a:rPr lang="en-US" sz="1200" b="1" dirty="0" err="1"/>
              <a:t>transmitidas</a:t>
            </a:r>
            <a:r>
              <a:rPr lang="en-US" sz="1200" b="1" dirty="0"/>
              <a:t> </a:t>
            </a:r>
            <a:r>
              <a:rPr lang="en-US" sz="1200" b="1" dirty="0" err="1"/>
              <a:t>aos</a:t>
            </a:r>
            <a:r>
              <a:rPr lang="en-US" sz="1200" b="1" dirty="0"/>
              <a:t> </a:t>
            </a:r>
            <a:r>
              <a:rPr lang="en-US" sz="1200" b="1" dirty="0" err="1"/>
              <a:t>antirretrovíricos</a:t>
            </a:r>
            <a:r>
              <a:rPr lang="en-US" sz="1200" b="1" dirty="0"/>
              <a:t> (TDRM), </a:t>
            </a:r>
          </a:p>
          <a:p>
            <a:pPr algn="ctr" defTabSz="609585">
              <a:defRPr/>
            </a:pPr>
            <a:r>
              <a:rPr lang="en-US" sz="1200" b="1" dirty="0"/>
              <a:t>2013–2016 (N=36,288)</a:t>
            </a:r>
            <a:r>
              <a:rPr lang="en-US" sz="1200" b="1" baseline="30000" dirty="0"/>
              <a:t>1</a:t>
            </a:r>
          </a:p>
        </p:txBody>
      </p:sp>
      <p:sp>
        <p:nvSpPr>
          <p:cNvPr id="19" name="CaixaDeTexto 18">
            <a:extLst>
              <a:ext uri="{FF2B5EF4-FFF2-40B4-BE49-F238E27FC236}">
                <a16:creationId xmlns:a16="http://schemas.microsoft.com/office/drawing/2014/main" id="{8C699F92-C9E2-43F5-B8ED-7FF6C548F056}"/>
              </a:ext>
            </a:extLst>
          </p:cNvPr>
          <p:cNvSpPr txBox="1"/>
          <p:nvPr/>
        </p:nvSpPr>
        <p:spPr>
          <a:xfrm>
            <a:off x="1604840" y="1084956"/>
            <a:ext cx="9557124" cy="400110"/>
          </a:xfrm>
          <a:prstGeom prst="rect">
            <a:avLst/>
          </a:prstGeom>
          <a:noFill/>
        </p:spPr>
        <p:txBody>
          <a:bodyPr wrap="square">
            <a:spAutoFit/>
          </a:bodyPr>
          <a:lstStyle/>
          <a:p>
            <a:r>
              <a:rPr lang="pt-PT" sz="2000" b="1" i="0" dirty="0">
                <a:solidFill>
                  <a:srgbClr val="38507B"/>
                </a:solidFill>
                <a:effectLst/>
              </a:rPr>
              <a:t>Prevalência das Resistências Transmitidas </a:t>
            </a:r>
            <a:r>
              <a:rPr lang="pt-PT" sz="2000" b="1" dirty="0">
                <a:solidFill>
                  <a:srgbClr val="38507B"/>
                </a:solidFill>
              </a:rPr>
              <a:t>às diferentes classes de </a:t>
            </a:r>
            <a:r>
              <a:rPr lang="pt-PT" sz="2000" b="1" dirty="0" err="1">
                <a:solidFill>
                  <a:srgbClr val="38507B"/>
                </a:solidFill>
              </a:rPr>
              <a:t>antirretrovíricos</a:t>
            </a:r>
            <a:endParaRPr lang="pt-PT" sz="2000" b="1" dirty="0">
              <a:solidFill>
                <a:srgbClr val="38507B"/>
              </a:solidFill>
            </a:endParaRPr>
          </a:p>
        </p:txBody>
      </p:sp>
      <p:sp>
        <p:nvSpPr>
          <p:cNvPr id="11" name="CaixaDeTexto 12">
            <a:extLst>
              <a:ext uri="{FF2B5EF4-FFF2-40B4-BE49-F238E27FC236}">
                <a16:creationId xmlns:a16="http://schemas.microsoft.com/office/drawing/2014/main" id="{66877AA9-C4BC-374A-A708-C32DFF91F580}"/>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EMERGÊNCIA DE RESISTÊNCIAS</a:t>
            </a:r>
          </a:p>
        </p:txBody>
      </p:sp>
    </p:spTree>
    <p:extLst>
      <p:ext uri="{BB962C8B-B14F-4D97-AF65-F5344CB8AC3E}">
        <p14:creationId xmlns:p14="http://schemas.microsoft.com/office/powerpoint/2010/main" val="372886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25">
            <a:extLst>
              <a:ext uri="{FF2B5EF4-FFF2-40B4-BE49-F238E27FC236}">
                <a16:creationId xmlns:a16="http://schemas.microsoft.com/office/drawing/2014/main" id="{46CC9CDE-2AE1-4729-87D6-D9684913E5B0}"/>
              </a:ext>
            </a:extLst>
          </p:cNvPr>
          <p:cNvSpPr/>
          <p:nvPr/>
        </p:nvSpPr>
        <p:spPr>
          <a:xfrm>
            <a:off x="4532979" y="1764292"/>
            <a:ext cx="3901213" cy="1677631"/>
          </a:xfrm>
          <a:prstGeom prst="rect">
            <a:avLst/>
          </a:prstGeom>
          <a:solidFill>
            <a:srgbClr val="CC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5" name="Group 20">
            <a:extLst>
              <a:ext uri="{FF2B5EF4-FFF2-40B4-BE49-F238E27FC236}">
                <a16:creationId xmlns:a16="http://schemas.microsoft.com/office/drawing/2014/main" id="{AA806CA5-0431-4C19-BFF9-FE2F2D2BDB2F}"/>
              </a:ext>
            </a:extLst>
          </p:cNvPr>
          <p:cNvGrpSpPr/>
          <p:nvPr/>
        </p:nvGrpSpPr>
        <p:grpSpPr>
          <a:xfrm>
            <a:off x="2875637" y="3601519"/>
            <a:ext cx="2317713" cy="2217271"/>
            <a:chOff x="4785352" y="3441881"/>
            <a:chExt cx="2837214" cy="2837214"/>
          </a:xfrm>
        </p:grpSpPr>
        <p:sp>
          <p:nvSpPr>
            <p:cNvPr id="6" name="Freeform: Shape 8">
              <a:extLst>
                <a:ext uri="{FF2B5EF4-FFF2-40B4-BE49-F238E27FC236}">
                  <a16:creationId xmlns:a16="http://schemas.microsoft.com/office/drawing/2014/main" id="{168F92A4-669D-4039-927B-FB528A70015F}"/>
                </a:ext>
              </a:extLst>
            </p:cNvPr>
            <p:cNvSpPr/>
            <p:nvPr/>
          </p:nvSpPr>
          <p:spPr>
            <a:xfrm>
              <a:off x="4957582" y="3775341"/>
              <a:ext cx="2216573" cy="2216573"/>
            </a:xfrm>
            <a:custGeom>
              <a:avLst/>
              <a:gdLst>
                <a:gd name="connsiteX0" fmla="*/ 1573333 w 2216573"/>
                <a:gd name="connsiteY0" fmla="*/ 353407 h 2216573"/>
                <a:gd name="connsiteX1" fmla="*/ 1745747 w 2216573"/>
                <a:gd name="connsiteY1" fmla="*/ 208727 h 2216573"/>
                <a:gd name="connsiteX2" fmla="*/ 1883486 w 2216573"/>
                <a:gd name="connsiteY2" fmla="*/ 324303 h 2216573"/>
                <a:gd name="connsiteX3" fmla="*/ 1770943 w 2216573"/>
                <a:gd name="connsiteY3" fmla="*/ 519222 h 2216573"/>
                <a:gd name="connsiteX4" fmla="*/ 1949760 w 2216573"/>
                <a:gd name="connsiteY4" fmla="*/ 828942 h 2216573"/>
                <a:gd name="connsiteX5" fmla="*/ 2174836 w 2216573"/>
                <a:gd name="connsiteY5" fmla="*/ 828935 h 2216573"/>
                <a:gd name="connsiteX6" fmla="*/ 2206059 w 2216573"/>
                <a:gd name="connsiteY6" fmla="*/ 1006009 h 2216573"/>
                <a:gd name="connsiteX7" fmla="*/ 1994555 w 2216573"/>
                <a:gd name="connsiteY7" fmla="*/ 1082984 h 2216573"/>
                <a:gd name="connsiteX8" fmla="*/ 1932453 w 2216573"/>
                <a:gd name="connsiteY8" fmla="*/ 1435184 h 2216573"/>
                <a:gd name="connsiteX9" fmla="*/ 2104874 w 2216573"/>
                <a:gd name="connsiteY9" fmla="*/ 1579856 h 2216573"/>
                <a:gd name="connsiteX10" fmla="*/ 2014971 w 2216573"/>
                <a:gd name="connsiteY10" fmla="*/ 1735572 h 2216573"/>
                <a:gd name="connsiteX11" fmla="*/ 1803471 w 2216573"/>
                <a:gd name="connsiteY11" fmla="*/ 1658586 h 2216573"/>
                <a:gd name="connsiteX12" fmla="*/ 1529508 w 2216573"/>
                <a:gd name="connsiteY12" fmla="*/ 1888468 h 2216573"/>
                <a:gd name="connsiteX13" fmla="*/ 1568598 w 2216573"/>
                <a:gd name="connsiteY13" fmla="*/ 2110124 h 2216573"/>
                <a:gd name="connsiteX14" fmla="*/ 1399636 w 2216573"/>
                <a:gd name="connsiteY14" fmla="*/ 2171621 h 2216573"/>
                <a:gd name="connsiteX15" fmla="*/ 1287103 w 2216573"/>
                <a:gd name="connsiteY15" fmla="*/ 1976696 h 2216573"/>
                <a:gd name="connsiteX16" fmla="*/ 929470 w 2216573"/>
                <a:gd name="connsiteY16" fmla="*/ 1976696 h 2216573"/>
                <a:gd name="connsiteX17" fmla="*/ 816937 w 2216573"/>
                <a:gd name="connsiteY17" fmla="*/ 2171621 h 2216573"/>
                <a:gd name="connsiteX18" fmla="*/ 647975 w 2216573"/>
                <a:gd name="connsiteY18" fmla="*/ 2110124 h 2216573"/>
                <a:gd name="connsiteX19" fmla="*/ 687065 w 2216573"/>
                <a:gd name="connsiteY19" fmla="*/ 1888468 h 2216573"/>
                <a:gd name="connsiteX20" fmla="*/ 413102 w 2216573"/>
                <a:gd name="connsiteY20" fmla="*/ 1658586 h 2216573"/>
                <a:gd name="connsiteX21" fmla="*/ 201602 w 2216573"/>
                <a:gd name="connsiteY21" fmla="*/ 1735572 h 2216573"/>
                <a:gd name="connsiteX22" fmla="*/ 111699 w 2216573"/>
                <a:gd name="connsiteY22" fmla="*/ 1579856 h 2216573"/>
                <a:gd name="connsiteX23" fmla="*/ 284121 w 2216573"/>
                <a:gd name="connsiteY23" fmla="*/ 1435184 h 2216573"/>
                <a:gd name="connsiteX24" fmla="*/ 222019 w 2216573"/>
                <a:gd name="connsiteY24" fmla="*/ 1082984 h 2216573"/>
                <a:gd name="connsiteX25" fmla="*/ 10514 w 2216573"/>
                <a:gd name="connsiteY25" fmla="*/ 1006009 h 2216573"/>
                <a:gd name="connsiteX26" fmla="*/ 41737 w 2216573"/>
                <a:gd name="connsiteY26" fmla="*/ 828935 h 2216573"/>
                <a:gd name="connsiteX27" fmla="*/ 266813 w 2216573"/>
                <a:gd name="connsiteY27" fmla="*/ 828941 h 2216573"/>
                <a:gd name="connsiteX28" fmla="*/ 445630 w 2216573"/>
                <a:gd name="connsiteY28" fmla="*/ 519221 h 2216573"/>
                <a:gd name="connsiteX29" fmla="*/ 333087 w 2216573"/>
                <a:gd name="connsiteY29" fmla="*/ 324303 h 2216573"/>
                <a:gd name="connsiteX30" fmla="*/ 470826 w 2216573"/>
                <a:gd name="connsiteY30" fmla="*/ 208727 h 2216573"/>
                <a:gd name="connsiteX31" fmla="*/ 643240 w 2216573"/>
                <a:gd name="connsiteY31" fmla="*/ 353407 h 2216573"/>
                <a:gd name="connsiteX32" fmla="*/ 979305 w 2216573"/>
                <a:gd name="connsiteY32" fmla="*/ 231089 h 2216573"/>
                <a:gd name="connsiteX33" fmla="*/ 1018384 w 2216573"/>
                <a:gd name="connsiteY33" fmla="*/ 9432 h 2216573"/>
                <a:gd name="connsiteX34" fmla="*/ 1198189 w 2216573"/>
                <a:gd name="connsiteY34" fmla="*/ 9432 h 2216573"/>
                <a:gd name="connsiteX35" fmla="*/ 1237267 w 2216573"/>
                <a:gd name="connsiteY35" fmla="*/ 231089 h 2216573"/>
                <a:gd name="connsiteX36" fmla="*/ 1573332 w 2216573"/>
                <a:gd name="connsiteY36" fmla="*/ 353407 h 2216573"/>
                <a:gd name="connsiteX37" fmla="*/ 1573333 w 2216573"/>
                <a:gd name="connsiteY37" fmla="*/ 353407 h 22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6573" h="2216573">
                  <a:moveTo>
                    <a:pt x="1573333" y="353407"/>
                  </a:moveTo>
                  <a:lnTo>
                    <a:pt x="1745747" y="208727"/>
                  </a:lnTo>
                  <a:lnTo>
                    <a:pt x="1883486" y="324303"/>
                  </a:lnTo>
                  <a:lnTo>
                    <a:pt x="1770943" y="519222"/>
                  </a:lnTo>
                  <a:cubicBezTo>
                    <a:pt x="1850968" y="609244"/>
                    <a:pt x="1911811" y="714627"/>
                    <a:pt x="1949760" y="828942"/>
                  </a:cubicBezTo>
                  <a:lnTo>
                    <a:pt x="2174836" y="828935"/>
                  </a:lnTo>
                  <a:lnTo>
                    <a:pt x="2206059" y="1006009"/>
                  </a:lnTo>
                  <a:lnTo>
                    <a:pt x="1994555" y="1082984"/>
                  </a:lnTo>
                  <a:cubicBezTo>
                    <a:pt x="1997992" y="1203384"/>
                    <a:pt x="1976862" y="1323221"/>
                    <a:pt x="1932453" y="1435184"/>
                  </a:cubicBezTo>
                  <a:lnTo>
                    <a:pt x="2104874" y="1579856"/>
                  </a:lnTo>
                  <a:lnTo>
                    <a:pt x="2014971" y="1735572"/>
                  </a:lnTo>
                  <a:lnTo>
                    <a:pt x="1803471" y="1658586"/>
                  </a:lnTo>
                  <a:cubicBezTo>
                    <a:pt x="1728713" y="1753027"/>
                    <a:pt x="1635496" y="1831245"/>
                    <a:pt x="1529508" y="1888468"/>
                  </a:cubicBezTo>
                  <a:lnTo>
                    <a:pt x="1568598" y="2110124"/>
                  </a:lnTo>
                  <a:lnTo>
                    <a:pt x="1399636" y="2171621"/>
                  </a:lnTo>
                  <a:lnTo>
                    <a:pt x="1287103" y="1976696"/>
                  </a:lnTo>
                  <a:cubicBezTo>
                    <a:pt x="1169129" y="2000988"/>
                    <a:pt x="1047443" y="2000988"/>
                    <a:pt x="929470" y="1976696"/>
                  </a:cubicBezTo>
                  <a:lnTo>
                    <a:pt x="816937" y="2171621"/>
                  </a:lnTo>
                  <a:lnTo>
                    <a:pt x="647975" y="2110124"/>
                  </a:lnTo>
                  <a:lnTo>
                    <a:pt x="687065" y="1888468"/>
                  </a:lnTo>
                  <a:cubicBezTo>
                    <a:pt x="581077" y="1831245"/>
                    <a:pt x="487860" y="1753027"/>
                    <a:pt x="413102" y="1658586"/>
                  </a:cubicBezTo>
                  <a:lnTo>
                    <a:pt x="201602" y="1735572"/>
                  </a:lnTo>
                  <a:lnTo>
                    <a:pt x="111699" y="1579856"/>
                  </a:lnTo>
                  <a:lnTo>
                    <a:pt x="284121" y="1435184"/>
                  </a:lnTo>
                  <a:cubicBezTo>
                    <a:pt x="239712" y="1323221"/>
                    <a:pt x="218581" y="1203383"/>
                    <a:pt x="222019" y="1082984"/>
                  </a:cubicBezTo>
                  <a:lnTo>
                    <a:pt x="10514" y="1006009"/>
                  </a:lnTo>
                  <a:lnTo>
                    <a:pt x="41737" y="828935"/>
                  </a:lnTo>
                  <a:lnTo>
                    <a:pt x="266813" y="828941"/>
                  </a:lnTo>
                  <a:cubicBezTo>
                    <a:pt x="304762" y="714627"/>
                    <a:pt x="365605" y="609243"/>
                    <a:pt x="445630" y="519221"/>
                  </a:cubicBezTo>
                  <a:lnTo>
                    <a:pt x="333087" y="324303"/>
                  </a:lnTo>
                  <a:lnTo>
                    <a:pt x="470826" y="208727"/>
                  </a:lnTo>
                  <a:lnTo>
                    <a:pt x="643240" y="353407"/>
                  </a:lnTo>
                  <a:cubicBezTo>
                    <a:pt x="745790" y="290230"/>
                    <a:pt x="860138" y="248611"/>
                    <a:pt x="979305" y="231089"/>
                  </a:cubicBezTo>
                  <a:lnTo>
                    <a:pt x="1018384" y="9432"/>
                  </a:lnTo>
                  <a:lnTo>
                    <a:pt x="1198189" y="9432"/>
                  </a:lnTo>
                  <a:lnTo>
                    <a:pt x="1237267" y="231089"/>
                  </a:lnTo>
                  <a:cubicBezTo>
                    <a:pt x="1356434" y="248611"/>
                    <a:pt x="1470782" y="290230"/>
                    <a:pt x="1573332" y="353407"/>
                  </a:cubicBezTo>
                  <a:lnTo>
                    <a:pt x="1573333" y="353407"/>
                  </a:lnTo>
                  <a:close/>
                </a:path>
              </a:pathLst>
            </a:custGeom>
            <a:solidFill>
              <a:srgbClr val="36A7AA">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txBody>
            <a:bodyPr spcFirstLastPara="0" vert="horz" wrap="square" lIns="465950" tIns="539542" rIns="465950" bIns="578307"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600" b="1" kern="0" dirty="0" err="1">
                  <a:solidFill>
                    <a:prstClr val="white"/>
                  </a:solidFill>
                  <a:latin typeface="Arial"/>
                </a:rPr>
                <a:t>Doente</a:t>
              </a:r>
              <a:r>
                <a:rPr lang="en-US" sz="1600" b="1" kern="0" dirty="0">
                  <a:solidFill>
                    <a:prstClr val="white"/>
                  </a:solidFill>
                  <a:latin typeface="Arial"/>
                </a:rPr>
                <a:t> </a:t>
              </a:r>
              <a:endParaRPr kumimoji="0" lang="en-US" sz="1600"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b="1" kern="0" dirty="0">
                  <a:solidFill>
                    <a:prstClr val="white"/>
                  </a:solidFill>
                  <a:latin typeface="Arial"/>
                </a:rPr>
                <a:t>-</a:t>
              </a:r>
              <a:r>
                <a:rPr lang="en-US" sz="1600" b="1" kern="0" dirty="0" err="1">
                  <a:solidFill>
                    <a:prstClr val="white"/>
                  </a:solidFill>
                  <a:latin typeface="Arial"/>
                </a:rPr>
                <a:t>adesão</a:t>
              </a:r>
              <a:r>
                <a:rPr lang="en-US" sz="1600" b="1" kern="0" dirty="0">
                  <a:solidFill>
                    <a:prstClr val="white"/>
                  </a:solidFill>
                  <a:latin typeface="Arial"/>
                </a:rPr>
                <a:t>-</a:t>
              </a:r>
              <a:endParaRPr kumimoji="0" lang="en-US" sz="1600" b="1" i="0" u="none" strike="noStrike" kern="0" cap="none" spc="0" normalizeH="0" baseline="0" noProof="0" dirty="0">
                <a:ln>
                  <a:noFill/>
                </a:ln>
                <a:solidFill>
                  <a:prstClr val="white"/>
                </a:solidFill>
                <a:effectLst/>
                <a:uLnTx/>
                <a:uFillTx/>
                <a:latin typeface="Arial"/>
                <a:ea typeface="+mn-ea"/>
                <a:cs typeface="+mn-cs"/>
              </a:endParaRPr>
            </a:p>
          </p:txBody>
        </p:sp>
        <p:sp>
          <p:nvSpPr>
            <p:cNvPr id="7" name="Arrow: Circular 13">
              <a:extLst>
                <a:ext uri="{FF2B5EF4-FFF2-40B4-BE49-F238E27FC236}">
                  <a16:creationId xmlns:a16="http://schemas.microsoft.com/office/drawing/2014/main" id="{99503C8A-7FF8-4F1C-AC29-69120CE3919F}"/>
                </a:ext>
              </a:extLst>
            </p:cNvPr>
            <p:cNvSpPr/>
            <p:nvPr/>
          </p:nvSpPr>
          <p:spPr>
            <a:xfrm>
              <a:off x="4785352" y="3441881"/>
              <a:ext cx="2837214" cy="2837214"/>
            </a:xfrm>
            <a:prstGeom prst="circularArrow">
              <a:avLst>
                <a:gd name="adj1" fmla="val 4688"/>
                <a:gd name="adj2" fmla="val 299029"/>
                <a:gd name="adj3" fmla="val 2512232"/>
                <a:gd name="adj4" fmla="val 15869776"/>
                <a:gd name="adj5" fmla="val 5469"/>
              </a:avLst>
            </a:prstGeom>
            <a:solidFill>
              <a:srgbClr val="36A7AA">
                <a:hueOff val="0"/>
                <a:satOff val="0"/>
                <a:lumOff val="0"/>
                <a:alphaOff val="0"/>
              </a:srgbClr>
            </a:solidFill>
            <a:ln>
              <a:noFill/>
            </a:ln>
            <a:effectLst>
              <a:outerShdw blurRad="50800" dist="38100" dir="2700000" algn="tl" rotWithShape="0">
                <a:prstClr val="black">
                  <a:alpha val="40000"/>
                </a:prstClr>
              </a:outerShdw>
            </a:effectLst>
          </p:spPr>
        </p:sp>
      </p:grpSp>
      <p:grpSp>
        <p:nvGrpSpPr>
          <p:cNvPr id="8" name="Group 19">
            <a:extLst>
              <a:ext uri="{FF2B5EF4-FFF2-40B4-BE49-F238E27FC236}">
                <a16:creationId xmlns:a16="http://schemas.microsoft.com/office/drawing/2014/main" id="{CEF54D22-290C-41EA-8C1B-4F02D788B7A2}"/>
              </a:ext>
            </a:extLst>
          </p:cNvPr>
          <p:cNvGrpSpPr/>
          <p:nvPr/>
        </p:nvGrpSpPr>
        <p:grpSpPr>
          <a:xfrm>
            <a:off x="1442610" y="3143259"/>
            <a:ext cx="1683963" cy="1610986"/>
            <a:chOff x="3382447" y="2895441"/>
            <a:chExt cx="2061413" cy="2061413"/>
          </a:xfrm>
        </p:grpSpPr>
        <p:sp>
          <p:nvSpPr>
            <p:cNvPr id="9" name="Freeform: Shape 9">
              <a:extLst>
                <a:ext uri="{FF2B5EF4-FFF2-40B4-BE49-F238E27FC236}">
                  <a16:creationId xmlns:a16="http://schemas.microsoft.com/office/drawing/2014/main" id="{2AF1D3D3-96CE-4D3E-859B-63F29A04342F}"/>
                </a:ext>
              </a:extLst>
            </p:cNvPr>
            <p:cNvSpPr/>
            <p:nvPr/>
          </p:nvSpPr>
          <p:spPr>
            <a:xfrm>
              <a:off x="3667939" y="3251423"/>
              <a:ext cx="1612053" cy="1612053"/>
            </a:xfrm>
            <a:custGeom>
              <a:avLst/>
              <a:gdLst>
                <a:gd name="connsiteX0" fmla="*/ 1206214 w 1612053"/>
                <a:gd name="connsiteY0" fmla="*/ 408292 h 1612053"/>
                <a:gd name="connsiteX1" fmla="*/ 1444046 w 1612053"/>
                <a:gd name="connsiteY1" fmla="*/ 336614 h 1612053"/>
                <a:gd name="connsiteX2" fmla="*/ 1531560 w 1612053"/>
                <a:gd name="connsiteY2" fmla="*/ 488192 h 1612053"/>
                <a:gd name="connsiteX3" fmla="*/ 1350568 w 1612053"/>
                <a:gd name="connsiteY3" fmla="*/ 658321 h 1612053"/>
                <a:gd name="connsiteX4" fmla="*/ 1350568 w 1612053"/>
                <a:gd name="connsiteY4" fmla="*/ 953732 h 1612053"/>
                <a:gd name="connsiteX5" fmla="*/ 1531560 w 1612053"/>
                <a:gd name="connsiteY5" fmla="*/ 1123861 h 1612053"/>
                <a:gd name="connsiteX6" fmla="*/ 1444046 w 1612053"/>
                <a:gd name="connsiteY6" fmla="*/ 1275439 h 1612053"/>
                <a:gd name="connsiteX7" fmla="*/ 1206214 w 1612053"/>
                <a:gd name="connsiteY7" fmla="*/ 1203761 h 1612053"/>
                <a:gd name="connsiteX8" fmla="*/ 950381 w 1612053"/>
                <a:gd name="connsiteY8" fmla="*/ 1351466 h 1612053"/>
                <a:gd name="connsiteX9" fmla="*/ 893540 w 1612053"/>
                <a:gd name="connsiteY9" fmla="*/ 1593274 h 1612053"/>
                <a:gd name="connsiteX10" fmla="*/ 718513 w 1612053"/>
                <a:gd name="connsiteY10" fmla="*/ 1593274 h 1612053"/>
                <a:gd name="connsiteX11" fmla="*/ 661672 w 1612053"/>
                <a:gd name="connsiteY11" fmla="*/ 1351466 h 1612053"/>
                <a:gd name="connsiteX12" fmla="*/ 405839 w 1612053"/>
                <a:gd name="connsiteY12" fmla="*/ 1203761 h 1612053"/>
                <a:gd name="connsiteX13" fmla="*/ 168007 w 1612053"/>
                <a:gd name="connsiteY13" fmla="*/ 1275439 h 1612053"/>
                <a:gd name="connsiteX14" fmla="*/ 80493 w 1612053"/>
                <a:gd name="connsiteY14" fmla="*/ 1123861 h 1612053"/>
                <a:gd name="connsiteX15" fmla="*/ 261485 w 1612053"/>
                <a:gd name="connsiteY15" fmla="*/ 953732 h 1612053"/>
                <a:gd name="connsiteX16" fmla="*/ 261485 w 1612053"/>
                <a:gd name="connsiteY16" fmla="*/ 658321 h 1612053"/>
                <a:gd name="connsiteX17" fmla="*/ 80493 w 1612053"/>
                <a:gd name="connsiteY17" fmla="*/ 488192 h 1612053"/>
                <a:gd name="connsiteX18" fmla="*/ 168007 w 1612053"/>
                <a:gd name="connsiteY18" fmla="*/ 336614 h 1612053"/>
                <a:gd name="connsiteX19" fmla="*/ 405839 w 1612053"/>
                <a:gd name="connsiteY19" fmla="*/ 408292 h 1612053"/>
                <a:gd name="connsiteX20" fmla="*/ 661672 w 1612053"/>
                <a:gd name="connsiteY20" fmla="*/ 260587 h 1612053"/>
                <a:gd name="connsiteX21" fmla="*/ 718513 w 1612053"/>
                <a:gd name="connsiteY21" fmla="*/ 18779 h 1612053"/>
                <a:gd name="connsiteX22" fmla="*/ 893540 w 1612053"/>
                <a:gd name="connsiteY22" fmla="*/ 18779 h 1612053"/>
                <a:gd name="connsiteX23" fmla="*/ 950381 w 1612053"/>
                <a:gd name="connsiteY23" fmla="*/ 260587 h 1612053"/>
                <a:gd name="connsiteX24" fmla="*/ 1206214 w 1612053"/>
                <a:gd name="connsiteY24" fmla="*/ 408292 h 161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2053" h="1612053">
                  <a:moveTo>
                    <a:pt x="1206214" y="408292"/>
                  </a:moveTo>
                  <a:lnTo>
                    <a:pt x="1444046" y="336614"/>
                  </a:lnTo>
                  <a:lnTo>
                    <a:pt x="1531560" y="488192"/>
                  </a:lnTo>
                  <a:lnTo>
                    <a:pt x="1350568" y="658321"/>
                  </a:lnTo>
                  <a:cubicBezTo>
                    <a:pt x="1376804" y="755044"/>
                    <a:pt x="1376804" y="857009"/>
                    <a:pt x="1350568" y="953732"/>
                  </a:cubicBezTo>
                  <a:lnTo>
                    <a:pt x="1531560" y="1123861"/>
                  </a:lnTo>
                  <a:lnTo>
                    <a:pt x="1444046" y="1275439"/>
                  </a:lnTo>
                  <a:lnTo>
                    <a:pt x="1206214" y="1203761"/>
                  </a:lnTo>
                  <a:cubicBezTo>
                    <a:pt x="1135568" y="1274843"/>
                    <a:pt x="1047263" y="1325826"/>
                    <a:pt x="950381" y="1351466"/>
                  </a:cubicBezTo>
                  <a:lnTo>
                    <a:pt x="893540" y="1593274"/>
                  </a:lnTo>
                  <a:lnTo>
                    <a:pt x="718513" y="1593274"/>
                  </a:lnTo>
                  <a:lnTo>
                    <a:pt x="661672" y="1351466"/>
                  </a:lnTo>
                  <a:cubicBezTo>
                    <a:pt x="564790" y="1325825"/>
                    <a:pt x="476485" y="1274843"/>
                    <a:pt x="405839" y="1203761"/>
                  </a:cubicBezTo>
                  <a:lnTo>
                    <a:pt x="168007" y="1275439"/>
                  </a:lnTo>
                  <a:lnTo>
                    <a:pt x="80493" y="1123861"/>
                  </a:lnTo>
                  <a:lnTo>
                    <a:pt x="261485" y="953732"/>
                  </a:lnTo>
                  <a:cubicBezTo>
                    <a:pt x="235249" y="857009"/>
                    <a:pt x="235249" y="755044"/>
                    <a:pt x="261485" y="658321"/>
                  </a:cubicBezTo>
                  <a:lnTo>
                    <a:pt x="80493" y="488192"/>
                  </a:lnTo>
                  <a:lnTo>
                    <a:pt x="168007" y="336614"/>
                  </a:lnTo>
                  <a:lnTo>
                    <a:pt x="405839" y="408292"/>
                  </a:lnTo>
                  <a:cubicBezTo>
                    <a:pt x="476485" y="337210"/>
                    <a:pt x="564790" y="286227"/>
                    <a:pt x="661672" y="260587"/>
                  </a:cubicBezTo>
                  <a:lnTo>
                    <a:pt x="718513" y="18779"/>
                  </a:lnTo>
                  <a:lnTo>
                    <a:pt x="893540" y="18779"/>
                  </a:lnTo>
                  <a:lnTo>
                    <a:pt x="950381" y="260587"/>
                  </a:lnTo>
                  <a:cubicBezTo>
                    <a:pt x="1047263" y="286228"/>
                    <a:pt x="1135568" y="337210"/>
                    <a:pt x="1206214" y="408292"/>
                  </a:cubicBezTo>
                  <a:close/>
                </a:path>
              </a:pathLst>
            </a:custGeom>
            <a:solidFill>
              <a:srgbClr val="36A7AA">
                <a:hueOff val="1153537"/>
                <a:satOff val="24107"/>
                <a:lumOff val="-1255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txBody>
            <a:bodyPr spcFirstLastPara="0" vert="horz" wrap="square" lIns="426159" tIns="428612" rIns="426159" bIns="42861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rPr>
                <a:t>VIH </a:t>
              </a:r>
            </a:p>
          </p:txBody>
        </p:sp>
        <p:sp>
          <p:nvSpPr>
            <p:cNvPr id="10" name="Shape 16">
              <a:extLst>
                <a:ext uri="{FF2B5EF4-FFF2-40B4-BE49-F238E27FC236}">
                  <a16:creationId xmlns:a16="http://schemas.microsoft.com/office/drawing/2014/main" id="{46F24360-B4FE-4E46-B50F-8FAB21273B3D}"/>
                </a:ext>
              </a:extLst>
            </p:cNvPr>
            <p:cNvSpPr/>
            <p:nvPr/>
          </p:nvSpPr>
          <p:spPr>
            <a:xfrm>
              <a:off x="3382447" y="2895441"/>
              <a:ext cx="2061413" cy="2061413"/>
            </a:xfrm>
            <a:prstGeom prst="leftCircularArrow">
              <a:avLst>
                <a:gd name="adj1" fmla="val 6452"/>
                <a:gd name="adj2" fmla="val 429999"/>
                <a:gd name="adj3" fmla="val 10489124"/>
                <a:gd name="adj4" fmla="val 14837806"/>
                <a:gd name="adj5" fmla="val 7527"/>
              </a:avLst>
            </a:prstGeom>
            <a:solidFill>
              <a:srgbClr val="36A7AA">
                <a:hueOff val="1153537"/>
                <a:satOff val="24107"/>
                <a:lumOff val="-12550"/>
                <a:alphaOff val="0"/>
              </a:srgbClr>
            </a:solidFill>
            <a:ln>
              <a:noFill/>
            </a:ln>
            <a:effectLst>
              <a:outerShdw blurRad="50800" dist="38100" dir="2700000" algn="tl" rotWithShape="0">
                <a:prstClr val="black">
                  <a:alpha val="40000"/>
                </a:prstClr>
              </a:outerShdw>
            </a:effectLst>
          </p:spPr>
        </p:sp>
      </p:grpSp>
      <p:grpSp>
        <p:nvGrpSpPr>
          <p:cNvPr id="11" name="Group 18">
            <a:extLst>
              <a:ext uri="{FF2B5EF4-FFF2-40B4-BE49-F238E27FC236}">
                <a16:creationId xmlns:a16="http://schemas.microsoft.com/office/drawing/2014/main" id="{17E57BCD-E009-48D9-8EFD-19F875F5DD58}"/>
              </a:ext>
            </a:extLst>
          </p:cNvPr>
          <p:cNvGrpSpPr/>
          <p:nvPr/>
        </p:nvGrpSpPr>
        <p:grpSpPr>
          <a:xfrm>
            <a:off x="2101419" y="1606721"/>
            <a:ext cx="2416614" cy="2353238"/>
            <a:chOff x="4205503" y="1794010"/>
            <a:chExt cx="2222618" cy="2222618"/>
          </a:xfrm>
        </p:grpSpPr>
        <p:sp>
          <p:nvSpPr>
            <p:cNvPr id="12" name="Freeform: Shape 12">
              <a:extLst>
                <a:ext uri="{FF2B5EF4-FFF2-40B4-BE49-F238E27FC236}">
                  <a16:creationId xmlns:a16="http://schemas.microsoft.com/office/drawing/2014/main" id="{3A46206D-B3A9-4331-B3E8-FBFCFD334BB6}"/>
                </a:ext>
              </a:extLst>
            </p:cNvPr>
            <p:cNvSpPr/>
            <p:nvPr/>
          </p:nvSpPr>
          <p:spPr>
            <a:xfrm>
              <a:off x="4316526" y="1897788"/>
              <a:ext cx="2088139" cy="2062448"/>
            </a:xfrm>
            <a:custGeom>
              <a:avLst/>
              <a:gdLst>
                <a:gd name="connsiteX0" fmla="*/ 1285339 w 1712635"/>
                <a:gd name="connsiteY0" fmla="*/ 424565 h 1676304"/>
                <a:gd name="connsiteX1" fmla="*/ 1531637 w 1712635"/>
                <a:gd name="connsiteY1" fmla="*/ 346747 h 1676304"/>
                <a:gd name="connsiteX2" fmla="*/ 1625930 w 1712635"/>
                <a:gd name="connsiteY2" fmla="*/ 505161 h 1676304"/>
                <a:gd name="connsiteX3" fmla="*/ 1440095 w 1712635"/>
                <a:gd name="connsiteY3" fmla="*/ 684560 h 1676304"/>
                <a:gd name="connsiteX4" fmla="*/ 1440095 w 1712635"/>
                <a:gd name="connsiteY4" fmla="*/ 991744 h 1676304"/>
                <a:gd name="connsiteX5" fmla="*/ 1625930 w 1712635"/>
                <a:gd name="connsiteY5" fmla="*/ 1171143 h 1676304"/>
                <a:gd name="connsiteX6" fmla="*/ 1531637 w 1712635"/>
                <a:gd name="connsiteY6" fmla="*/ 1329557 h 1676304"/>
                <a:gd name="connsiteX7" fmla="*/ 1285339 w 1712635"/>
                <a:gd name="connsiteY7" fmla="*/ 1251739 h 1676304"/>
                <a:gd name="connsiteX8" fmla="*/ 1011073 w 1712635"/>
                <a:gd name="connsiteY8" fmla="*/ 1405331 h 1676304"/>
                <a:gd name="connsiteX9" fmla="*/ 951967 w 1712635"/>
                <a:gd name="connsiteY9" fmla="*/ 1656777 h 1676304"/>
                <a:gd name="connsiteX10" fmla="*/ 760668 w 1712635"/>
                <a:gd name="connsiteY10" fmla="*/ 1656777 h 1676304"/>
                <a:gd name="connsiteX11" fmla="*/ 701562 w 1712635"/>
                <a:gd name="connsiteY11" fmla="*/ 1405331 h 1676304"/>
                <a:gd name="connsiteX12" fmla="*/ 427296 w 1712635"/>
                <a:gd name="connsiteY12" fmla="*/ 1251739 h 1676304"/>
                <a:gd name="connsiteX13" fmla="*/ 180998 w 1712635"/>
                <a:gd name="connsiteY13" fmla="*/ 1329557 h 1676304"/>
                <a:gd name="connsiteX14" fmla="*/ 86705 w 1712635"/>
                <a:gd name="connsiteY14" fmla="*/ 1171143 h 1676304"/>
                <a:gd name="connsiteX15" fmla="*/ 272540 w 1712635"/>
                <a:gd name="connsiteY15" fmla="*/ 991744 h 1676304"/>
                <a:gd name="connsiteX16" fmla="*/ 272540 w 1712635"/>
                <a:gd name="connsiteY16" fmla="*/ 684560 h 1676304"/>
                <a:gd name="connsiteX17" fmla="*/ 86705 w 1712635"/>
                <a:gd name="connsiteY17" fmla="*/ 505161 h 1676304"/>
                <a:gd name="connsiteX18" fmla="*/ 180998 w 1712635"/>
                <a:gd name="connsiteY18" fmla="*/ 346747 h 1676304"/>
                <a:gd name="connsiteX19" fmla="*/ 427296 w 1712635"/>
                <a:gd name="connsiteY19" fmla="*/ 424565 h 1676304"/>
                <a:gd name="connsiteX20" fmla="*/ 701562 w 1712635"/>
                <a:gd name="connsiteY20" fmla="*/ 270973 h 1676304"/>
                <a:gd name="connsiteX21" fmla="*/ 760668 w 1712635"/>
                <a:gd name="connsiteY21" fmla="*/ 19527 h 1676304"/>
                <a:gd name="connsiteX22" fmla="*/ 951967 w 1712635"/>
                <a:gd name="connsiteY22" fmla="*/ 19527 h 1676304"/>
                <a:gd name="connsiteX23" fmla="*/ 1011073 w 1712635"/>
                <a:gd name="connsiteY23" fmla="*/ 270973 h 1676304"/>
                <a:gd name="connsiteX24" fmla="*/ 1285339 w 1712635"/>
                <a:gd name="connsiteY24" fmla="*/ 424565 h 167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2635" h="1676304">
                  <a:moveTo>
                    <a:pt x="1108405" y="423204"/>
                  </a:moveTo>
                  <a:lnTo>
                    <a:pt x="1287010" y="310299"/>
                  </a:lnTo>
                  <a:lnTo>
                    <a:pt x="1395339" y="414831"/>
                  </a:lnTo>
                  <a:lnTo>
                    <a:pt x="1286197" y="594766"/>
                  </a:lnTo>
                  <a:cubicBezTo>
                    <a:pt x="1329830" y="667811"/>
                    <a:pt x="1352337" y="751052"/>
                    <a:pt x="1351405" y="835930"/>
                  </a:cubicBezTo>
                  <a:lnTo>
                    <a:pt x="1536711" y="937680"/>
                  </a:lnTo>
                  <a:lnTo>
                    <a:pt x="1495637" y="1081883"/>
                  </a:lnTo>
                  <a:lnTo>
                    <a:pt x="1283994" y="1072601"/>
                  </a:lnTo>
                  <a:cubicBezTo>
                    <a:pt x="1239684" y="1146562"/>
                    <a:pt x="1175940" y="1208098"/>
                    <a:pt x="1099318" y="1250878"/>
                  </a:cubicBezTo>
                  <a:lnTo>
                    <a:pt x="1105868" y="1460717"/>
                  </a:lnTo>
                  <a:lnTo>
                    <a:pt x="954316" y="1500959"/>
                  </a:lnTo>
                  <a:lnTo>
                    <a:pt x="854115" y="1315987"/>
                  </a:lnTo>
                  <a:cubicBezTo>
                    <a:pt x="766172" y="1316904"/>
                    <a:pt x="679921" y="1295197"/>
                    <a:pt x="604230" y="1253100"/>
                  </a:cubicBezTo>
                  <a:lnTo>
                    <a:pt x="425625" y="1366005"/>
                  </a:lnTo>
                  <a:lnTo>
                    <a:pt x="317296" y="1261473"/>
                  </a:lnTo>
                  <a:lnTo>
                    <a:pt x="426438" y="1081538"/>
                  </a:lnTo>
                  <a:cubicBezTo>
                    <a:pt x="382805" y="1008493"/>
                    <a:pt x="360298" y="925252"/>
                    <a:pt x="361230" y="840374"/>
                  </a:cubicBezTo>
                  <a:lnTo>
                    <a:pt x="175924" y="738624"/>
                  </a:lnTo>
                  <a:lnTo>
                    <a:pt x="216998" y="594421"/>
                  </a:lnTo>
                  <a:lnTo>
                    <a:pt x="428641" y="603703"/>
                  </a:lnTo>
                  <a:cubicBezTo>
                    <a:pt x="472951" y="529742"/>
                    <a:pt x="536695" y="468206"/>
                    <a:pt x="613317" y="425426"/>
                  </a:cubicBezTo>
                  <a:lnTo>
                    <a:pt x="606767" y="215587"/>
                  </a:lnTo>
                  <a:lnTo>
                    <a:pt x="758319" y="175345"/>
                  </a:lnTo>
                  <a:lnTo>
                    <a:pt x="858520" y="360317"/>
                  </a:lnTo>
                  <a:cubicBezTo>
                    <a:pt x="946463" y="359400"/>
                    <a:pt x="1032714" y="381107"/>
                    <a:pt x="1108405" y="423204"/>
                  </a:cubicBezTo>
                  <a:close/>
                </a:path>
              </a:pathLst>
            </a:custGeom>
            <a:solidFill>
              <a:srgbClr val="36A7AA">
                <a:hueOff val="2307075"/>
                <a:satOff val="48214"/>
                <a:lumOff val="-25099"/>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txBody>
            <a:bodyPr spcFirstLastPara="0" vert="horz" wrap="square" lIns="585858" tIns="578900" rIns="585858" bIns="57890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rPr>
                <a:t>TARV</a:t>
              </a:r>
            </a:p>
          </p:txBody>
        </p:sp>
        <p:sp>
          <p:nvSpPr>
            <p:cNvPr id="13" name="Arrow: Circular 17">
              <a:extLst>
                <a:ext uri="{FF2B5EF4-FFF2-40B4-BE49-F238E27FC236}">
                  <a16:creationId xmlns:a16="http://schemas.microsoft.com/office/drawing/2014/main" id="{9A9C7E86-DFBB-4770-842D-2576436CC13E}"/>
                </a:ext>
              </a:extLst>
            </p:cNvPr>
            <p:cNvSpPr/>
            <p:nvPr/>
          </p:nvSpPr>
          <p:spPr>
            <a:xfrm>
              <a:off x="4205503" y="1794010"/>
              <a:ext cx="2222618" cy="2222618"/>
            </a:xfrm>
            <a:prstGeom prst="circularArrow">
              <a:avLst>
                <a:gd name="adj1" fmla="val 5984"/>
                <a:gd name="adj2" fmla="val 394124"/>
                <a:gd name="adj3" fmla="val 13313824"/>
                <a:gd name="adj4" fmla="val 10508221"/>
                <a:gd name="adj5" fmla="val 6981"/>
              </a:avLst>
            </a:prstGeom>
            <a:solidFill>
              <a:srgbClr val="36A7AA">
                <a:hueOff val="2307075"/>
                <a:satOff val="48214"/>
                <a:lumOff val="-25099"/>
                <a:alphaOff val="0"/>
              </a:srgbClr>
            </a:solidFill>
            <a:ln>
              <a:noFill/>
            </a:ln>
            <a:effectLst>
              <a:outerShdw blurRad="50800" dist="38100" dir="2700000" algn="tl" rotWithShape="0">
                <a:prstClr val="black">
                  <a:alpha val="40000"/>
                </a:prstClr>
              </a:outerShdw>
            </a:effectLst>
          </p:spPr>
        </p:sp>
      </p:grpSp>
      <p:sp>
        <p:nvSpPr>
          <p:cNvPr id="15" name="CaixaDeTexto 14">
            <a:extLst>
              <a:ext uri="{FF2B5EF4-FFF2-40B4-BE49-F238E27FC236}">
                <a16:creationId xmlns:a16="http://schemas.microsoft.com/office/drawing/2014/main" id="{40ED5B56-6459-4CFE-A14C-29BC87B72873}"/>
              </a:ext>
            </a:extLst>
          </p:cNvPr>
          <p:cNvSpPr txBox="1"/>
          <p:nvPr/>
        </p:nvSpPr>
        <p:spPr>
          <a:xfrm>
            <a:off x="4638942" y="1813279"/>
            <a:ext cx="3746425" cy="1569660"/>
          </a:xfrm>
          <a:prstGeom prst="rect">
            <a:avLst/>
          </a:prstGeom>
          <a:noFill/>
        </p:spPr>
        <p:txBody>
          <a:bodyPr wrap="square" rtlCol="0">
            <a:spAutoFit/>
          </a:bodyPr>
          <a:lstStyle/>
          <a:p>
            <a:r>
              <a:rPr lang="pt-PT" dirty="0">
                <a:solidFill>
                  <a:schemeClr val="bg1"/>
                </a:solidFill>
              </a:rPr>
              <a:t>Elevada potência </a:t>
            </a:r>
          </a:p>
          <a:p>
            <a:r>
              <a:rPr lang="pt-PT" dirty="0">
                <a:solidFill>
                  <a:schemeClr val="bg1"/>
                </a:solidFill>
              </a:rPr>
              <a:t>Elevada barreira genética à resistência</a:t>
            </a:r>
          </a:p>
          <a:p>
            <a:pPr marL="141750" indent="-141750">
              <a:buFontTx/>
              <a:buChar char="-"/>
            </a:pPr>
            <a:r>
              <a:rPr lang="pt-PT" sz="1400" dirty="0">
                <a:solidFill>
                  <a:schemeClr val="bg1"/>
                </a:solidFill>
              </a:rPr>
              <a:t>resistências transmitidas</a:t>
            </a:r>
          </a:p>
          <a:p>
            <a:pPr marL="141750" indent="-141750">
              <a:buFontTx/>
              <a:buChar char="-"/>
            </a:pPr>
            <a:r>
              <a:rPr lang="pt-PT" sz="1400" dirty="0">
                <a:solidFill>
                  <a:schemeClr val="bg1"/>
                </a:solidFill>
              </a:rPr>
              <a:t>resistências adquiridas</a:t>
            </a:r>
          </a:p>
          <a:p>
            <a:pPr marL="141750" indent="-141750">
              <a:buFontTx/>
              <a:buChar char="-"/>
            </a:pPr>
            <a:r>
              <a:rPr lang="pt-PT" sz="1400" dirty="0">
                <a:solidFill>
                  <a:schemeClr val="bg1"/>
                </a:solidFill>
              </a:rPr>
              <a:t>resistências cruzadas</a:t>
            </a:r>
          </a:p>
          <a:p>
            <a:r>
              <a:rPr lang="pt-PT" dirty="0">
                <a:solidFill>
                  <a:schemeClr val="bg1"/>
                </a:solidFill>
              </a:rPr>
              <a:t>Bom perfil farmacológico </a:t>
            </a:r>
          </a:p>
        </p:txBody>
      </p:sp>
      <p:sp>
        <p:nvSpPr>
          <p:cNvPr id="20" name="TextBox 202">
            <a:extLst>
              <a:ext uri="{FF2B5EF4-FFF2-40B4-BE49-F238E27FC236}">
                <a16:creationId xmlns:a16="http://schemas.microsoft.com/office/drawing/2014/main" id="{F2707DC8-8F7C-4C26-9244-D7EB50D2AA13}"/>
              </a:ext>
            </a:extLst>
          </p:cNvPr>
          <p:cNvSpPr txBox="1"/>
          <p:nvPr/>
        </p:nvSpPr>
        <p:spPr>
          <a:xfrm>
            <a:off x="249930" y="6491838"/>
            <a:ext cx="12856376" cy="384721"/>
          </a:xfrm>
          <a:prstGeom prst="rect">
            <a:avLst/>
          </a:prstGeom>
          <a:noFill/>
        </p:spPr>
        <p:txBody>
          <a:bodyPr wrap="square" lIns="0" tIns="0" rIns="0" bIns="0" rtlCol="0">
            <a:spAutoFit/>
          </a:bodyPr>
          <a:lstStyle/>
          <a:p>
            <a:pPr marR="0" lvl="0" defTabSz="1219170" fontAlgn="auto">
              <a:spcAft>
                <a:spcPts val="0"/>
              </a:spcAft>
              <a:buClr>
                <a:srgbClr val="0E6AA4"/>
              </a:buClr>
              <a:buSzTx/>
              <a:tabLst/>
              <a:defRPr/>
            </a:pPr>
            <a:r>
              <a:rPr lang="en-US" sz="800" dirty="0" err="1">
                <a:solidFill>
                  <a:schemeClr val="tx1">
                    <a:lumMod val="65000"/>
                    <a:lumOff val="35000"/>
                  </a:schemeClr>
                </a:solidFill>
              </a:rPr>
              <a:t>Buckheit</a:t>
            </a:r>
            <a:r>
              <a:rPr lang="en-US" sz="800" dirty="0">
                <a:solidFill>
                  <a:schemeClr val="tx1">
                    <a:lumMod val="65000"/>
                    <a:lumOff val="35000"/>
                  </a:schemeClr>
                </a:solidFill>
              </a:rPr>
              <a:t> R. Expert Opinion on Investigational Drugs. 13:8;933-958</a:t>
            </a:r>
          </a:p>
          <a:p>
            <a:pPr defTabSz="1219170">
              <a:buClr>
                <a:srgbClr val="0E6AA4"/>
              </a:buClr>
              <a:defRPr/>
            </a:pPr>
            <a:r>
              <a:rPr lang="en-US" altLang="en-US" sz="800" dirty="0">
                <a:solidFill>
                  <a:schemeClr val="tx1">
                    <a:lumMod val="65000"/>
                    <a:lumOff val="35000"/>
                  </a:schemeClr>
                </a:solidFill>
                <a:latin typeface="+mn-lt"/>
              </a:rPr>
              <a:t>DHHS. HIV Clinical Guidelines: Adult and Adolescent ARV, March 2023. Available at: https://clinicalinfo.hiv.gov/en/guidelines</a:t>
            </a:r>
          </a:p>
          <a:p>
            <a:pPr marR="0" lvl="0" defTabSz="1219170" fontAlgn="auto">
              <a:spcAft>
                <a:spcPts val="0"/>
              </a:spcAft>
              <a:buClr>
                <a:srgbClr val="0E6AA4"/>
              </a:buClr>
              <a:buSzTx/>
              <a:tabLst/>
              <a:defRPr/>
            </a:pPr>
            <a:endParaRPr lang="en-US" sz="900" dirty="0">
              <a:solidFill>
                <a:schemeClr val="tx1">
                  <a:tint val="75000"/>
                </a:schemeClr>
              </a:solidFill>
            </a:endParaRPr>
          </a:p>
        </p:txBody>
      </p:sp>
      <p:sp>
        <p:nvSpPr>
          <p:cNvPr id="24" name="CaixaDeTexto 23">
            <a:extLst>
              <a:ext uri="{FF2B5EF4-FFF2-40B4-BE49-F238E27FC236}">
                <a16:creationId xmlns:a16="http://schemas.microsoft.com/office/drawing/2014/main" id="{95E8A734-AC38-4047-B660-A8AE4EAB0263}"/>
              </a:ext>
            </a:extLst>
          </p:cNvPr>
          <p:cNvSpPr txBox="1"/>
          <p:nvPr/>
        </p:nvSpPr>
        <p:spPr>
          <a:xfrm>
            <a:off x="6828445" y="4357360"/>
            <a:ext cx="2144885" cy="400110"/>
          </a:xfrm>
          <a:prstGeom prst="rect">
            <a:avLst/>
          </a:prstGeom>
          <a:noFill/>
        </p:spPr>
        <p:txBody>
          <a:bodyPr wrap="square">
            <a:spAutoFit/>
          </a:bodyPr>
          <a:lstStyle/>
          <a:p>
            <a:r>
              <a:rPr lang="pt-PT" sz="2000" b="1" dirty="0">
                <a:solidFill>
                  <a:srgbClr val="000000"/>
                </a:solidFill>
              </a:rPr>
              <a:t>Falência</a:t>
            </a:r>
            <a:r>
              <a:rPr lang="pt-PT" sz="2000" dirty="0">
                <a:solidFill>
                  <a:srgbClr val="000000"/>
                </a:solidFill>
              </a:rPr>
              <a:t> virológica</a:t>
            </a:r>
            <a:endParaRPr lang="pt-PT" sz="2000" dirty="0"/>
          </a:p>
        </p:txBody>
      </p:sp>
      <p:sp>
        <p:nvSpPr>
          <p:cNvPr id="3" name="Sinal de Multiplicação 2">
            <a:extLst>
              <a:ext uri="{FF2B5EF4-FFF2-40B4-BE49-F238E27FC236}">
                <a16:creationId xmlns:a16="http://schemas.microsoft.com/office/drawing/2014/main" id="{C3653514-EEC5-4291-BC58-5095F92DA19D}"/>
              </a:ext>
            </a:extLst>
          </p:cNvPr>
          <p:cNvSpPr/>
          <p:nvPr/>
        </p:nvSpPr>
        <p:spPr>
          <a:xfrm>
            <a:off x="7448475" y="3727166"/>
            <a:ext cx="658482" cy="72657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0" name="Graphic 29">
            <a:extLst>
              <a:ext uri="{FF2B5EF4-FFF2-40B4-BE49-F238E27FC236}">
                <a16:creationId xmlns:a16="http://schemas.microsoft.com/office/drawing/2014/main" id="{47798788-05E2-1642-8ACB-3439C292F699}"/>
              </a:ext>
            </a:extLst>
          </p:cNvPr>
          <p:cNvPicPr>
            <a:picLocks noChangeAspect="1"/>
          </p:cNvPicPr>
          <p:nvPr/>
        </p:nvPicPr>
        <p:blipFill rotWithShape="1">
          <a:blip r:embed="rId3" cstate="screen">
            <a:alphaModFix amt="16000"/>
            <a:extLst>
              <a:ext uri="{28A0092B-C50C-407E-A947-70E740481C1C}">
                <a14:useLocalDpi xmlns:a14="http://schemas.microsoft.com/office/drawing/2010/main"/>
              </a:ext>
              <a:ext uri="{96DAC541-7B7A-43D3-8B79-37D633B846F1}">
                <asvg:svgBlip xmlns:asvg="http://schemas.microsoft.com/office/drawing/2016/SVG/main" r:embed="rId4"/>
              </a:ext>
            </a:extLst>
          </a:blip>
          <a:srcRect l="12229" t="17489" r="26029" b="30397"/>
          <a:stretch/>
        </p:blipFill>
        <p:spPr>
          <a:xfrm>
            <a:off x="6656796" y="1813278"/>
            <a:ext cx="1777395" cy="1628839"/>
          </a:xfrm>
          <a:prstGeom prst="rect">
            <a:avLst/>
          </a:prstGeom>
        </p:spPr>
      </p:pic>
      <p:sp>
        <p:nvSpPr>
          <p:cNvPr id="4" name="CaixaDeTexto 12">
            <a:extLst>
              <a:ext uri="{FF2B5EF4-FFF2-40B4-BE49-F238E27FC236}">
                <a16:creationId xmlns:a16="http://schemas.microsoft.com/office/drawing/2014/main" id="{976D92A3-63B0-A4A8-2E54-5762FB2691C6}"/>
              </a:ext>
            </a:extLst>
          </p:cNvPr>
          <p:cNvSpPr txBox="1"/>
          <p:nvPr/>
        </p:nvSpPr>
        <p:spPr>
          <a:xfrm>
            <a:off x="147789" y="290809"/>
            <a:ext cx="6966857" cy="461665"/>
          </a:xfrm>
          <a:prstGeom prst="rect">
            <a:avLst/>
          </a:prstGeom>
          <a:noFill/>
        </p:spPr>
        <p:txBody>
          <a:bodyPr wrap="square" rtlCol="0">
            <a:spAutoFit/>
          </a:bodyPr>
          <a:lstStyle/>
          <a:p>
            <a:r>
              <a:rPr lang="pt-PT" sz="2400" b="1" dirty="0">
                <a:solidFill>
                  <a:srgbClr val="C00000"/>
                </a:solidFill>
              </a:rPr>
              <a:t>EFICÁCIA E EFETIVIDADE</a:t>
            </a:r>
          </a:p>
        </p:txBody>
      </p:sp>
    </p:spTree>
    <p:extLst>
      <p:ext uri="{BB962C8B-B14F-4D97-AF65-F5344CB8AC3E}">
        <p14:creationId xmlns:p14="http://schemas.microsoft.com/office/powerpoint/2010/main" val="46948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8"/>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97AE8A-A916-4151-B762-11B3F3760292}"/>
              </a:ext>
            </a:extLst>
          </p:cNvPr>
          <p:cNvSpPr txBox="1"/>
          <p:nvPr/>
        </p:nvSpPr>
        <p:spPr>
          <a:xfrm>
            <a:off x="4853930" y="2644170"/>
            <a:ext cx="2484142" cy="830997"/>
          </a:xfrm>
          <a:prstGeom prst="rect">
            <a:avLst/>
          </a:prstGeom>
          <a:noFill/>
        </p:spPr>
        <p:txBody>
          <a:bodyPr wrap="none" rtlCol="0">
            <a:spAutoFit/>
          </a:bodyPr>
          <a:lstStyle/>
          <a:p>
            <a:pPr algn="ctr"/>
            <a:r>
              <a:rPr lang="pt-PT" sz="4800" b="1" dirty="0">
                <a:solidFill>
                  <a:srgbClr val="C00000"/>
                </a:solidFill>
              </a:rPr>
              <a:t>EFICÁCIA</a:t>
            </a:r>
          </a:p>
        </p:txBody>
      </p:sp>
      <p:sp>
        <p:nvSpPr>
          <p:cNvPr id="8" name="Subtitle 2">
            <a:extLst>
              <a:ext uri="{FF2B5EF4-FFF2-40B4-BE49-F238E27FC236}">
                <a16:creationId xmlns:a16="http://schemas.microsoft.com/office/drawing/2014/main" id="{A2B52103-63F3-4177-8055-FDEF67C2D790}"/>
              </a:ext>
            </a:extLst>
          </p:cNvPr>
          <p:cNvSpPr txBox="1">
            <a:spLocks/>
          </p:cNvSpPr>
          <p:nvPr/>
        </p:nvSpPr>
        <p:spPr>
          <a:xfrm>
            <a:off x="984945" y="5237947"/>
            <a:ext cx="4759897" cy="859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dirty="0">
                <a:solidFill>
                  <a:srgbClr val="1C518B"/>
                </a:solidFill>
              </a:rPr>
              <a:t>Dr.ª Cátia Caldas</a:t>
            </a:r>
          </a:p>
          <a:p>
            <a:r>
              <a:rPr lang="pt-PT" sz="1800" dirty="0">
                <a:solidFill>
                  <a:srgbClr val="1C518B"/>
                </a:solidFill>
              </a:rPr>
              <a:t>Centro Hospitalar Universitário de São João</a:t>
            </a:r>
          </a:p>
        </p:txBody>
      </p:sp>
      <p:sp>
        <p:nvSpPr>
          <p:cNvPr id="9" name="Subtitle 2">
            <a:extLst>
              <a:ext uri="{FF2B5EF4-FFF2-40B4-BE49-F238E27FC236}">
                <a16:creationId xmlns:a16="http://schemas.microsoft.com/office/drawing/2014/main" id="{665B2260-3A28-4BC8-8328-01264E2C819A}"/>
              </a:ext>
            </a:extLst>
          </p:cNvPr>
          <p:cNvSpPr txBox="1">
            <a:spLocks/>
          </p:cNvSpPr>
          <p:nvPr/>
        </p:nvSpPr>
        <p:spPr>
          <a:xfrm>
            <a:off x="6514464" y="5237947"/>
            <a:ext cx="4759897" cy="8949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dirty="0">
                <a:solidFill>
                  <a:srgbClr val="1C518B"/>
                </a:solidFill>
              </a:rPr>
              <a:t>Dr. Fábio Cota Medeiros</a:t>
            </a:r>
          </a:p>
          <a:p>
            <a:pPr lvl="0">
              <a:spcBef>
                <a:spcPts val="432"/>
              </a:spcBef>
            </a:pPr>
            <a:r>
              <a:rPr lang="pt-PT" sz="1800" dirty="0">
                <a:solidFill>
                  <a:srgbClr val="1C518B"/>
                </a:solidFill>
              </a:rPr>
              <a:t>Centro Hospitalar Universitário Lisboa Norte</a:t>
            </a:r>
          </a:p>
          <a:p>
            <a:endParaRPr lang="pt-PT" sz="2600" dirty="0">
              <a:solidFill>
                <a:srgbClr val="1C518B"/>
              </a:solidFill>
            </a:endParaRPr>
          </a:p>
        </p:txBody>
      </p:sp>
      <p:sp>
        <p:nvSpPr>
          <p:cNvPr id="10" name="Rectangle 9">
            <a:extLst>
              <a:ext uri="{FF2B5EF4-FFF2-40B4-BE49-F238E27FC236}">
                <a16:creationId xmlns:a16="http://schemas.microsoft.com/office/drawing/2014/main" id="{4BACDCFC-A14D-4707-A36D-2D1506AB69F3}"/>
              </a:ext>
            </a:extLst>
          </p:cNvPr>
          <p:cNvSpPr/>
          <p:nvPr/>
        </p:nvSpPr>
        <p:spPr>
          <a:xfrm>
            <a:off x="1742536" y="1120068"/>
            <a:ext cx="8706928" cy="1138773"/>
          </a:xfrm>
          <a:prstGeom prst="rect">
            <a:avLst/>
          </a:prstGeom>
        </p:spPr>
        <p:txBody>
          <a:bodyPr wrap="square">
            <a:spAutoFit/>
          </a:bodyPr>
          <a:lstStyle/>
          <a:p>
            <a:pPr algn="ctr"/>
            <a:r>
              <a:rPr lang="pt-PT" sz="3400" dirty="0">
                <a:solidFill>
                  <a:srgbClr val="1C518B"/>
                </a:solidFill>
              </a:rPr>
              <a:t>INFEÇÃO POR VIH  </a:t>
            </a:r>
          </a:p>
          <a:p>
            <a:pPr algn="ctr"/>
            <a:r>
              <a:rPr lang="pt-PT" sz="3400" dirty="0">
                <a:solidFill>
                  <a:srgbClr val="1C518B"/>
                </a:solidFill>
              </a:rPr>
              <a:t>TRATAMENTO ANTIRRETROVÍRICO</a:t>
            </a:r>
          </a:p>
        </p:txBody>
      </p:sp>
    </p:spTree>
    <p:extLst>
      <p:ext uri="{BB962C8B-B14F-4D97-AF65-F5344CB8AC3E}">
        <p14:creationId xmlns:p14="http://schemas.microsoft.com/office/powerpoint/2010/main" val="325487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and Round Single Corner of Rectangle 9">
            <a:extLst>
              <a:ext uri="{FF2B5EF4-FFF2-40B4-BE49-F238E27FC236}">
                <a16:creationId xmlns:a16="http://schemas.microsoft.com/office/drawing/2014/main" id="{64E45CCB-FD78-4E43-9F27-833431787B54}"/>
              </a:ext>
            </a:extLst>
          </p:cNvPr>
          <p:cNvSpPr/>
          <p:nvPr/>
        </p:nvSpPr>
        <p:spPr>
          <a:xfrm>
            <a:off x="6513616" y="1973229"/>
            <a:ext cx="4708566" cy="3742538"/>
          </a:xfrm>
          <a:prstGeom prst="snipRoundRect">
            <a:avLst>
              <a:gd name="adj1" fmla="val 4768"/>
              <a:gd name="adj2" fmla="val 16667"/>
            </a:avLst>
          </a:prstGeom>
          <a:solidFill>
            <a:srgbClr val="385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Snip and Round Single Corner of Rectangle 10">
            <a:extLst>
              <a:ext uri="{FF2B5EF4-FFF2-40B4-BE49-F238E27FC236}">
                <a16:creationId xmlns:a16="http://schemas.microsoft.com/office/drawing/2014/main" id="{93919C8B-3B67-C742-A4AF-A0EC2A32927B}"/>
              </a:ext>
            </a:extLst>
          </p:cNvPr>
          <p:cNvSpPr/>
          <p:nvPr/>
        </p:nvSpPr>
        <p:spPr>
          <a:xfrm>
            <a:off x="902525" y="1973229"/>
            <a:ext cx="4708566" cy="3742538"/>
          </a:xfrm>
          <a:prstGeom prst="snipRoundRect">
            <a:avLst>
              <a:gd name="adj1" fmla="val 4768"/>
              <a:gd name="adj2" fmla="val 16667"/>
            </a:avLst>
          </a:prstGeom>
          <a:solidFill>
            <a:srgbClr val="385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CaixaDeTexto 4">
            <a:extLst>
              <a:ext uri="{FF2B5EF4-FFF2-40B4-BE49-F238E27FC236}">
                <a16:creationId xmlns:a16="http://schemas.microsoft.com/office/drawing/2014/main" id="{33FD250B-1428-490F-B3E0-F235321C5DBB}"/>
              </a:ext>
            </a:extLst>
          </p:cNvPr>
          <p:cNvSpPr txBox="1"/>
          <p:nvPr/>
        </p:nvSpPr>
        <p:spPr>
          <a:xfrm>
            <a:off x="141808" y="6423923"/>
            <a:ext cx="3715815" cy="215444"/>
          </a:xfrm>
          <a:prstGeom prst="rect">
            <a:avLst/>
          </a:prstGeom>
          <a:noFill/>
        </p:spPr>
        <p:txBody>
          <a:bodyPr wrap="square">
            <a:spAutoFit/>
          </a:bodyPr>
          <a:lstStyle/>
          <a:p>
            <a:r>
              <a:rPr lang="pt-PT" sz="800" dirty="0">
                <a:solidFill>
                  <a:schemeClr val="tx1">
                    <a:lumMod val="65000"/>
                    <a:lumOff val="35000"/>
                  </a:schemeClr>
                </a:solidFill>
                <a:hlinkClick r:id="rId3">
                  <a:extLst>
                    <a:ext uri="{A12FA001-AC4F-418D-AE19-62706E023703}">
                      <ahyp:hlinkClr xmlns:ahyp="http://schemas.microsoft.com/office/drawing/2018/hyperlinkcolor" val="tx"/>
                    </a:ext>
                  </a:extLst>
                </a:hlinkClick>
              </a:rPr>
              <a:t>Corrida de carro: quais são as principais competições? (bidu.com.br)</a:t>
            </a:r>
            <a:endParaRPr lang="pt-PT" sz="800" dirty="0">
              <a:solidFill>
                <a:schemeClr val="tx1">
                  <a:lumMod val="65000"/>
                  <a:lumOff val="35000"/>
                </a:schemeClr>
              </a:solidFill>
            </a:endParaRPr>
          </a:p>
        </p:txBody>
      </p:sp>
      <p:pic>
        <p:nvPicPr>
          <p:cNvPr id="1026" name="Picture 2" descr="corrida de carro Lineup formula 1 ferrari">
            <a:extLst>
              <a:ext uri="{FF2B5EF4-FFF2-40B4-BE49-F238E27FC236}">
                <a16:creationId xmlns:a16="http://schemas.microsoft.com/office/drawing/2014/main" id="{E80F3CAF-DC92-478D-9D1A-4B3582749DE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008"/>
          <a:stretch/>
        </p:blipFill>
        <p:spPr bwMode="auto">
          <a:xfrm>
            <a:off x="1068169" y="2823069"/>
            <a:ext cx="4405705" cy="2751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F621D35-FEAB-4D23-A13C-4081A42C802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650505" y="2847903"/>
            <a:ext cx="4434787" cy="2726179"/>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3">
            <a:extLst>
              <a:ext uri="{FF2B5EF4-FFF2-40B4-BE49-F238E27FC236}">
                <a16:creationId xmlns:a16="http://schemas.microsoft.com/office/drawing/2014/main" id="{1A0D2A6A-AAE0-214F-AA86-AF90E12D1F38}"/>
              </a:ext>
            </a:extLst>
          </p:cNvPr>
          <p:cNvSpPr txBox="1"/>
          <p:nvPr/>
        </p:nvSpPr>
        <p:spPr>
          <a:xfrm>
            <a:off x="978802" y="2059154"/>
            <a:ext cx="4101198" cy="707886"/>
          </a:xfrm>
          <a:prstGeom prst="rect">
            <a:avLst/>
          </a:prstGeom>
          <a:noFill/>
        </p:spPr>
        <p:txBody>
          <a:bodyPr wrap="square" rtlCol="0">
            <a:spAutoFit/>
          </a:bodyPr>
          <a:lstStyle/>
          <a:p>
            <a:pPr algn="ctr"/>
            <a:r>
              <a:rPr lang="pt-PT" sz="2000" b="1" dirty="0">
                <a:solidFill>
                  <a:schemeClr val="bg1"/>
                </a:solidFill>
              </a:rPr>
              <a:t>Sem experiência terapêutica prévia: “</a:t>
            </a:r>
            <a:r>
              <a:rPr lang="pt-PT" sz="2000" b="1" i="1" dirty="0">
                <a:solidFill>
                  <a:schemeClr val="bg1"/>
                </a:solidFill>
              </a:rPr>
              <a:t>naïve</a:t>
            </a:r>
            <a:r>
              <a:rPr lang="pt-PT" sz="2000" b="1" dirty="0">
                <a:solidFill>
                  <a:schemeClr val="bg1"/>
                </a:solidFill>
              </a:rPr>
              <a:t>”</a:t>
            </a:r>
          </a:p>
        </p:txBody>
      </p:sp>
      <p:sp>
        <p:nvSpPr>
          <p:cNvPr id="15" name="CaixaDeTexto 3">
            <a:extLst>
              <a:ext uri="{FF2B5EF4-FFF2-40B4-BE49-F238E27FC236}">
                <a16:creationId xmlns:a16="http://schemas.microsoft.com/office/drawing/2014/main" id="{45AEE204-992A-494A-A3B3-260DE8E98ADC}"/>
              </a:ext>
            </a:extLst>
          </p:cNvPr>
          <p:cNvSpPr txBox="1"/>
          <p:nvPr/>
        </p:nvSpPr>
        <p:spPr>
          <a:xfrm>
            <a:off x="6650505" y="2054748"/>
            <a:ext cx="3851102" cy="707886"/>
          </a:xfrm>
          <a:prstGeom prst="rect">
            <a:avLst/>
          </a:prstGeom>
          <a:noFill/>
        </p:spPr>
        <p:txBody>
          <a:bodyPr wrap="square" rtlCol="0">
            <a:spAutoFit/>
          </a:bodyPr>
          <a:lstStyle/>
          <a:p>
            <a:pPr algn="ctr"/>
            <a:r>
              <a:rPr lang="pt-PT" sz="2000" b="1" dirty="0">
                <a:solidFill>
                  <a:schemeClr val="bg1"/>
                </a:solidFill>
              </a:rPr>
              <a:t>Mudança de terapêutica: </a:t>
            </a:r>
          </a:p>
          <a:p>
            <a:pPr algn="ctr"/>
            <a:r>
              <a:rPr lang="pt-PT" sz="2000" b="1" dirty="0">
                <a:solidFill>
                  <a:schemeClr val="bg1"/>
                </a:solidFill>
              </a:rPr>
              <a:t>“</a:t>
            </a:r>
            <a:r>
              <a:rPr lang="pt-PT" sz="2000" b="1" i="1" dirty="0" err="1">
                <a:solidFill>
                  <a:schemeClr val="bg1"/>
                </a:solidFill>
              </a:rPr>
              <a:t>switch</a:t>
            </a:r>
            <a:r>
              <a:rPr lang="pt-PT" sz="2000" b="1" dirty="0">
                <a:solidFill>
                  <a:schemeClr val="bg1"/>
                </a:solidFill>
              </a:rPr>
              <a:t>”</a:t>
            </a:r>
          </a:p>
        </p:txBody>
      </p:sp>
      <p:sp>
        <p:nvSpPr>
          <p:cNvPr id="16" name="CaixaDeTexto 12">
            <a:extLst>
              <a:ext uri="{FF2B5EF4-FFF2-40B4-BE49-F238E27FC236}">
                <a16:creationId xmlns:a16="http://schemas.microsoft.com/office/drawing/2014/main" id="{54A08A51-3CAB-A447-BFFC-0AB3F7D30FBE}"/>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ESQUEMAS DE TARV:</a:t>
            </a:r>
          </a:p>
        </p:txBody>
      </p:sp>
    </p:spTree>
    <p:extLst>
      <p:ext uri="{BB962C8B-B14F-4D97-AF65-F5344CB8AC3E}">
        <p14:creationId xmlns:p14="http://schemas.microsoft.com/office/powerpoint/2010/main" val="108104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0" name="Text Box 11">
            <a:extLst>
              <a:ext uri="{FF2B5EF4-FFF2-40B4-BE49-F238E27FC236}">
                <a16:creationId xmlns:a16="http://schemas.microsoft.com/office/drawing/2014/main" id="{BA28C900-6BF4-4DB2-9DF9-2E312671EB17}"/>
              </a:ext>
            </a:extLst>
          </p:cNvPr>
          <p:cNvSpPr txBox="1">
            <a:spLocks noChangeArrowheads="1"/>
          </p:cNvSpPr>
          <p:nvPr/>
        </p:nvSpPr>
        <p:spPr bwMode="auto">
          <a:xfrm>
            <a:off x="497024" y="6359865"/>
            <a:ext cx="7712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R="0" lvl="0" algn="l" defTabSz="457200" rtl="0" eaLnBrk="1" fontAlgn="auto" latinLnBrk="0" hangingPunct="1">
              <a:lnSpc>
                <a:spcPct val="100000"/>
              </a:lnSpc>
              <a:spcBef>
                <a:spcPct val="0"/>
              </a:spcBef>
              <a:spcAft>
                <a:spcPct val="0"/>
              </a:spcAft>
              <a:buClrTx/>
              <a:buSzTx/>
              <a:buNone/>
              <a:tabLst/>
              <a:defRPr/>
            </a:pPr>
            <a:r>
              <a:rPr lang="en-US" altLang="en-US" sz="800" dirty="0">
                <a:solidFill>
                  <a:schemeClr val="tx1">
                    <a:lumMod val="65000"/>
                    <a:lumOff val="35000"/>
                  </a:schemeClr>
                </a:solidFill>
                <a:latin typeface="+mn-lt"/>
              </a:rPr>
              <a:t>IO, </a:t>
            </a:r>
            <a:r>
              <a:rPr lang="en-US" altLang="en-US" sz="800" dirty="0" err="1">
                <a:solidFill>
                  <a:schemeClr val="tx1">
                    <a:lumMod val="65000"/>
                    <a:lumOff val="35000"/>
                  </a:schemeClr>
                </a:solidFill>
                <a:latin typeface="+mn-lt"/>
              </a:rPr>
              <a:t>infeção</a:t>
            </a:r>
            <a:r>
              <a:rPr lang="en-US" altLang="en-US" sz="800" dirty="0">
                <a:solidFill>
                  <a:schemeClr val="tx1">
                    <a:lumMod val="65000"/>
                    <a:lumOff val="35000"/>
                  </a:schemeClr>
                </a:solidFill>
                <a:latin typeface="+mn-lt"/>
              </a:rPr>
              <a:t> </a:t>
            </a:r>
            <a:r>
              <a:rPr lang="en-US" altLang="en-US" sz="800" dirty="0" err="1">
                <a:solidFill>
                  <a:schemeClr val="tx1">
                    <a:lumMod val="65000"/>
                    <a:lumOff val="35000"/>
                  </a:schemeClr>
                </a:solidFill>
                <a:latin typeface="+mn-lt"/>
              </a:rPr>
              <a:t>oportunista</a:t>
            </a:r>
            <a:r>
              <a:rPr lang="en-US" altLang="en-US" sz="800" dirty="0">
                <a:solidFill>
                  <a:schemeClr val="tx1">
                    <a:lumMod val="65000"/>
                    <a:lumOff val="35000"/>
                  </a:schemeClr>
                </a:solidFill>
                <a:latin typeface="+mn-lt"/>
              </a:rPr>
              <a:t>, TARV, </a:t>
            </a:r>
            <a:r>
              <a:rPr lang="en-US" altLang="en-US" sz="800" dirty="0" err="1">
                <a:solidFill>
                  <a:schemeClr val="tx1">
                    <a:lumMod val="65000"/>
                    <a:lumOff val="35000"/>
                  </a:schemeClr>
                </a:solidFill>
                <a:latin typeface="+mn-lt"/>
              </a:rPr>
              <a:t>terapêutica</a:t>
            </a:r>
            <a:r>
              <a:rPr lang="en-US" altLang="en-US" sz="800" dirty="0">
                <a:solidFill>
                  <a:schemeClr val="tx1">
                    <a:lumMod val="65000"/>
                    <a:lumOff val="35000"/>
                  </a:schemeClr>
                </a:solidFill>
                <a:latin typeface="+mn-lt"/>
              </a:rPr>
              <a:t> </a:t>
            </a:r>
            <a:r>
              <a:rPr lang="en-US" altLang="en-US" sz="800" dirty="0" err="1">
                <a:solidFill>
                  <a:schemeClr val="tx1">
                    <a:lumMod val="65000"/>
                    <a:lumOff val="35000"/>
                  </a:schemeClr>
                </a:solidFill>
                <a:latin typeface="+mn-lt"/>
              </a:rPr>
              <a:t>antirretrovírica</a:t>
            </a:r>
            <a:endParaRPr lang="en-US" altLang="en-US" sz="800" dirty="0">
              <a:solidFill>
                <a:schemeClr val="tx1">
                  <a:lumMod val="65000"/>
                  <a:lumOff val="35000"/>
                </a:schemeClr>
              </a:solidFill>
              <a:latin typeface="+mn-lt"/>
            </a:endParaRPr>
          </a:p>
          <a:p>
            <a:pPr defTabSz="457200">
              <a:lnSpc>
                <a:spcPct val="100000"/>
              </a:lnSpc>
              <a:spcBef>
                <a:spcPct val="0"/>
              </a:spcBef>
              <a:spcAft>
                <a:spcPct val="0"/>
              </a:spcAft>
              <a:buClrTx/>
              <a:buNone/>
              <a:defRPr/>
            </a:pPr>
            <a:r>
              <a:rPr lang="en-US" altLang="en-US" sz="800" dirty="0">
                <a:solidFill>
                  <a:schemeClr val="tx1">
                    <a:lumMod val="65000"/>
                    <a:lumOff val="35000"/>
                  </a:schemeClr>
                </a:solidFill>
                <a:latin typeface="+mn-lt"/>
              </a:rPr>
              <a:t>1. EACS Guidelines. V12 October 2023; 2. DHHS. HIV Clinical Guidelines: Adult and Adolescent ARV, March 2023 3. DHHS  Guidelines for the Prevention and Treatment of</a:t>
            </a:r>
          </a:p>
          <a:p>
            <a:pPr marR="0" lvl="0" algn="l" defTabSz="457200" rtl="0" eaLnBrk="1" fontAlgn="auto" latinLnBrk="0" hangingPunct="1">
              <a:lnSpc>
                <a:spcPct val="100000"/>
              </a:lnSpc>
              <a:spcBef>
                <a:spcPct val="0"/>
              </a:spcBef>
              <a:spcAft>
                <a:spcPct val="0"/>
              </a:spcAft>
              <a:buClrTx/>
              <a:buSzTx/>
              <a:buNone/>
              <a:tabLst/>
              <a:defRPr/>
            </a:pPr>
            <a:r>
              <a:rPr lang="en-US" altLang="en-US" sz="800" dirty="0">
                <a:solidFill>
                  <a:schemeClr val="tx1">
                    <a:lumMod val="65000"/>
                    <a:lumOff val="35000"/>
                  </a:schemeClr>
                </a:solidFill>
                <a:latin typeface="+mn-lt"/>
              </a:rPr>
              <a:t>Opportunistic Infections in Adults and Adolescents with HIV. January 2023; 4. Saag. JAMA. 2020;324:1651. </a:t>
            </a:r>
          </a:p>
        </p:txBody>
      </p:sp>
      <p:grpSp>
        <p:nvGrpSpPr>
          <p:cNvPr id="2" name="Group 1">
            <a:extLst>
              <a:ext uri="{FF2B5EF4-FFF2-40B4-BE49-F238E27FC236}">
                <a16:creationId xmlns:a16="http://schemas.microsoft.com/office/drawing/2014/main" id="{791C3763-94CA-7445-80FD-555159625CA3}"/>
              </a:ext>
            </a:extLst>
          </p:cNvPr>
          <p:cNvGrpSpPr/>
          <p:nvPr/>
        </p:nvGrpSpPr>
        <p:grpSpPr>
          <a:xfrm>
            <a:off x="9515003" y="6408100"/>
            <a:ext cx="2085827" cy="340690"/>
            <a:chOff x="9515003" y="6439415"/>
            <a:chExt cx="2085827" cy="340690"/>
          </a:xfrm>
        </p:grpSpPr>
        <p:pic>
          <p:nvPicPr>
            <p:cNvPr id="9" name="Picture 9">
              <a:extLst>
                <a:ext uri="{FF2B5EF4-FFF2-40B4-BE49-F238E27FC236}">
                  <a16:creationId xmlns:a16="http://schemas.microsoft.com/office/drawing/2014/main" id="{32021251-C649-48D7-A88C-FA9AB2FB485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1046175" y="6439415"/>
              <a:ext cx="421925" cy="1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tangle 8">
              <a:extLst>
                <a:ext uri="{FF2B5EF4-FFF2-40B4-BE49-F238E27FC236}">
                  <a16:creationId xmlns:a16="http://schemas.microsoft.com/office/drawing/2014/main" id="{DD641FDB-23D2-4E15-879D-3AA208E7F43A}"/>
                </a:ext>
              </a:extLst>
            </p:cNvPr>
            <p:cNvSpPr>
              <a:spLocks noChangeArrowheads="1"/>
            </p:cNvSpPr>
            <p:nvPr/>
          </p:nvSpPr>
          <p:spPr bwMode="auto">
            <a:xfrm>
              <a:off x="9515003" y="6518495"/>
              <a:ext cx="20858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mn-cs"/>
                </a:rPr>
                <a:t>Adaptado</a:t>
              </a:r>
              <a:r>
                <a:rPr kumimoji="0" lang="en-US"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de: </a:t>
              </a:r>
              <a:r>
                <a:rPr kumimoji="0" lang="en-US"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5"/>
                </a:rPr>
                <a:t>clinicaloptions.com</a:t>
              </a:r>
              <a:endParaRPr kumimoji="0" lang="en-US"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16" name="CaixaDeTexto 15">
            <a:extLst>
              <a:ext uri="{FF2B5EF4-FFF2-40B4-BE49-F238E27FC236}">
                <a16:creationId xmlns:a16="http://schemas.microsoft.com/office/drawing/2014/main" id="{6C961F45-BA56-456A-8832-5233A1B8A8C2}"/>
              </a:ext>
            </a:extLst>
          </p:cNvPr>
          <p:cNvSpPr txBox="1"/>
          <p:nvPr/>
        </p:nvSpPr>
        <p:spPr>
          <a:xfrm>
            <a:off x="1089880" y="611598"/>
            <a:ext cx="101672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dirty="0">
                <a:ln>
                  <a:noFill/>
                </a:ln>
                <a:solidFill>
                  <a:prstClr val="black"/>
                </a:solidFill>
                <a:effectLst/>
                <a:uLnTx/>
                <a:uFillTx/>
                <a:latin typeface="Calibri" panose="020F0502020204030204"/>
                <a:ea typeface="+mn-ea"/>
                <a:cs typeface="+mn-cs"/>
              </a:rPr>
              <a:t>Recomendações para início de TARV</a:t>
            </a:r>
          </a:p>
        </p:txBody>
      </p:sp>
      <p:graphicFrame>
        <p:nvGraphicFramePr>
          <p:cNvPr id="20" name="Group 32">
            <a:extLst>
              <a:ext uri="{FF2B5EF4-FFF2-40B4-BE49-F238E27FC236}">
                <a16:creationId xmlns:a16="http://schemas.microsoft.com/office/drawing/2014/main" id="{7DC0A2E6-7B72-4098-B2B4-2D267A51AAE3}"/>
              </a:ext>
            </a:extLst>
          </p:cNvPr>
          <p:cNvGraphicFramePr>
            <a:graphicFrameLocks noGrp="1"/>
          </p:cNvGraphicFramePr>
          <p:nvPr>
            <p:extLst>
              <p:ext uri="{D42A27DB-BD31-4B8C-83A1-F6EECF244321}">
                <p14:modId xmlns:p14="http://schemas.microsoft.com/office/powerpoint/2010/main" val="3951448077"/>
              </p:ext>
            </p:extLst>
          </p:nvPr>
        </p:nvGraphicFramePr>
        <p:xfrm>
          <a:off x="723900" y="1067670"/>
          <a:ext cx="10744200" cy="5246029"/>
        </p:xfrm>
        <a:graphic>
          <a:graphicData uri="http://schemas.openxmlformats.org/drawingml/2006/table">
            <a:tbl>
              <a:tblPr/>
              <a:tblGrid>
                <a:gridCol w="1165610">
                  <a:extLst>
                    <a:ext uri="{9D8B030D-6E8A-4147-A177-3AD203B41FA5}">
                      <a16:colId xmlns:a16="http://schemas.microsoft.com/office/drawing/2014/main" val="333932289"/>
                    </a:ext>
                  </a:extLst>
                </a:gridCol>
                <a:gridCol w="5435735">
                  <a:extLst>
                    <a:ext uri="{9D8B030D-6E8A-4147-A177-3AD203B41FA5}">
                      <a16:colId xmlns:a16="http://schemas.microsoft.com/office/drawing/2014/main" val="3874425182"/>
                    </a:ext>
                  </a:extLst>
                </a:gridCol>
                <a:gridCol w="4142855">
                  <a:extLst>
                    <a:ext uri="{9D8B030D-6E8A-4147-A177-3AD203B41FA5}">
                      <a16:colId xmlns:a16="http://schemas.microsoft.com/office/drawing/2014/main" val="662458039"/>
                    </a:ext>
                  </a:extLst>
                </a:gridCol>
              </a:tblGrid>
              <a:tr h="7141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Calibri" panose="020F0502020204030204" pitchFamily="34" charset="0"/>
                          <a:ea typeface="MS PGothic" charset="-128"/>
                        </a:rPr>
                        <a:t>Guideline</a:t>
                      </a:r>
                    </a:p>
                  </a:txBody>
                  <a:tcPr marL="91407" marR="91407" marT="72000" marB="72000" anchor="ctr" horzOverflow="overflow">
                    <a:lnL>
                      <a:noFill/>
                    </a:lnL>
                    <a:lnR>
                      <a:noFill/>
                    </a:lnR>
                    <a:lnT>
                      <a:noFill/>
                    </a:lnT>
                    <a:lnB>
                      <a:noFill/>
                    </a:lnB>
                    <a:lnTlToBr>
                      <a:noFill/>
                    </a:lnTlToBr>
                    <a:lnBlToTr>
                      <a:noFill/>
                    </a:lnBlToTr>
                    <a:solidFill>
                      <a:srgbClr val="38507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bg1"/>
                          </a:solidFill>
                          <a:effectLst/>
                          <a:latin typeface="Calibri" panose="020F0502020204030204" pitchFamily="34" charset="0"/>
                          <a:ea typeface="MS PGothic" charset="-128"/>
                        </a:rPr>
                        <a:t>Recomendação</a:t>
                      </a:r>
                      <a:r>
                        <a:rPr kumimoji="0" lang="en-US" altLang="en-US" sz="1800" b="1" i="0" u="none" strike="noStrike" cap="none" normalizeH="0" baseline="0" dirty="0">
                          <a:ln>
                            <a:noFill/>
                          </a:ln>
                          <a:solidFill>
                            <a:schemeClr val="bg1"/>
                          </a:solidFill>
                          <a:effectLst/>
                          <a:latin typeface="Calibri" panose="020F0502020204030204" pitchFamily="34" charset="0"/>
                          <a:ea typeface="MS PGothic" charset="-128"/>
                        </a:rPr>
                        <a:t> para o </a:t>
                      </a:r>
                      <a:r>
                        <a:rPr kumimoji="0" lang="en-US" altLang="en-US" sz="1800" b="1" i="0" u="none" strike="noStrike" cap="none" normalizeH="0" baseline="0" dirty="0" err="1">
                          <a:ln>
                            <a:noFill/>
                          </a:ln>
                          <a:solidFill>
                            <a:schemeClr val="bg1"/>
                          </a:solidFill>
                          <a:effectLst/>
                          <a:latin typeface="Calibri" panose="020F0502020204030204" pitchFamily="34" charset="0"/>
                          <a:ea typeface="MS PGothic" charset="-128"/>
                        </a:rPr>
                        <a:t>início</a:t>
                      </a:r>
                      <a:r>
                        <a:rPr kumimoji="0" lang="en-US" altLang="en-US" sz="1800" b="1" i="0" u="none" strike="noStrike" cap="none" normalizeH="0" baseline="0" dirty="0">
                          <a:ln>
                            <a:noFill/>
                          </a:ln>
                          <a:solidFill>
                            <a:schemeClr val="bg1"/>
                          </a:solidFill>
                          <a:effectLst/>
                          <a:latin typeface="Calibri" panose="020F0502020204030204" pitchFamily="34" charset="0"/>
                          <a:ea typeface="MS PGothic" charset="-128"/>
                        </a:rPr>
                        <a:t> de TARV</a:t>
                      </a:r>
                    </a:p>
                  </a:txBody>
                  <a:tcPr marL="91407" marR="91407" marT="72000" marB="72000"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38507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bg1"/>
                          </a:solidFill>
                          <a:effectLst/>
                          <a:latin typeface="Calibri" panose="020F0502020204030204" pitchFamily="34" charset="0"/>
                          <a:ea typeface="MS PGothic" charset="-128"/>
                        </a:rPr>
                        <a:t>Recomendação</a:t>
                      </a:r>
                      <a:r>
                        <a:rPr kumimoji="0" lang="en-US" altLang="en-US" sz="1800" b="1" i="0" u="none" strike="noStrike" cap="none" normalizeH="0" baseline="0" dirty="0">
                          <a:ln>
                            <a:noFill/>
                          </a:ln>
                          <a:solidFill>
                            <a:schemeClr val="bg1"/>
                          </a:solidFill>
                          <a:effectLst/>
                          <a:latin typeface="Calibri" panose="020F0502020204030204" pitchFamily="34" charset="0"/>
                          <a:ea typeface="MS PGothic" charset="-128"/>
                        </a:rPr>
                        <a:t> para o </a:t>
                      </a:r>
                      <a:r>
                        <a:rPr kumimoji="0" lang="en-US" altLang="en-US" sz="1800" b="1" i="0" u="none" strike="noStrike" cap="none" normalizeH="0" baseline="0" dirty="0" err="1">
                          <a:ln>
                            <a:noFill/>
                          </a:ln>
                          <a:solidFill>
                            <a:schemeClr val="bg1"/>
                          </a:solidFill>
                          <a:effectLst/>
                          <a:latin typeface="Calibri" panose="020F0502020204030204" pitchFamily="34" charset="0"/>
                          <a:ea typeface="MS PGothic" charset="-128"/>
                        </a:rPr>
                        <a:t>início</a:t>
                      </a:r>
                      <a:r>
                        <a:rPr kumimoji="0" lang="en-US" altLang="en-US" sz="1800" b="1" i="0" u="none" strike="noStrike" cap="none" normalizeH="0" baseline="0" dirty="0">
                          <a:ln>
                            <a:noFill/>
                          </a:ln>
                          <a:solidFill>
                            <a:schemeClr val="bg1"/>
                          </a:solidFill>
                          <a:effectLst/>
                          <a:latin typeface="Calibri" panose="020F0502020204030204" pitchFamily="34" charset="0"/>
                          <a:ea typeface="MS PGothic" charset="-128"/>
                        </a:rPr>
                        <a:t> de TARV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bg1"/>
                          </a:solidFill>
                          <a:effectLst/>
                          <a:latin typeface="Calibri" panose="020F0502020204030204" pitchFamily="34" charset="0"/>
                          <a:ea typeface="MS PGothic" charset="-128"/>
                        </a:rPr>
                        <a:t>em</a:t>
                      </a:r>
                      <a:r>
                        <a:rPr kumimoji="0" lang="en-US" altLang="en-US" sz="1800" b="1" i="0" u="none" strike="noStrike" cap="none" normalizeH="0" baseline="0" dirty="0">
                          <a:ln>
                            <a:noFill/>
                          </a:ln>
                          <a:solidFill>
                            <a:schemeClr val="bg1"/>
                          </a:solidFill>
                          <a:effectLst/>
                          <a:latin typeface="Calibri" panose="020F0502020204030204" pitchFamily="34" charset="0"/>
                          <a:ea typeface="MS PGothic" charset="-128"/>
                        </a:rPr>
                        <a:t> </a:t>
                      </a:r>
                      <a:r>
                        <a:rPr kumimoji="0" lang="en-US" altLang="en-US" sz="1800" b="1" i="0" u="none" strike="noStrike" cap="none" normalizeH="0" baseline="0" dirty="0" err="1">
                          <a:ln>
                            <a:noFill/>
                          </a:ln>
                          <a:solidFill>
                            <a:schemeClr val="bg1"/>
                          </a:solidFill>
                          <a:effectLst/>
                          <a:latin typeface="Calibri" panose="020F0502020204030204" pitchFamily="34" charset="0"/>
                          <a:ea typeface="MS PGothic" charset="-128"/>
                        </a:rPr>
                        <a:t>doentes</a:t>
                      </a:r>
                      <a:r>
                        <a:rPr kumimoji="0" lang="en-US" altLang="en-US" sz="1800" b="1" i="0" u="none" strike="noStrike" cap="none" normalizeH="0" baseline="0" dirty="0">
                          <a:ln>
                            <a:noFill/>
                          </a:ln>
                          <a:solidFill>
                            <a:schemeClr val="bg1"/>
                          </a:solidFill>
                          <a:effectLst/>
                          <a:latin typeface="Calibri" panose="020F0502020204030204" pitchFamily="34" charset="0"/>
                          <a:ea typeface="MS PGothic" charset="-128"/>
                        </a:rPr>
                        <a:t> com IOs</a:t>
                      </a:r>
                    </a:p>
                  </a:txBody>
                  <a:tcPr marL="91407" marR="91407" marT="72000" marB="72000"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38507B"/>
                    </a:solidFill>
                  </a:tcPr>
                </a:tc>
                <a:extLst>
                  <a:ext uri="{0D108BD9-81ED-4DB2-BD59-A6C34878D82A}">
                    <a16:rowId xmlns:a16="http://schemas.microsoft.com/office/drawing/2014/main" val="10000"/>
                  </a:ext>
                </a:extLst>
              </a:tr>
              <a:tr h="15869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rgbClr val="141415"/>
                        </a:buClr>
                        <a:buSzTx/>
                        <a:buFont typeface="Wingdings" charset="2"/>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MS PGothic" charset="-128"/>
                        </a:rPr>
                        <a:t>EACS</a:t>
                      </a:r>
                      <a:r>
                        <a:rPr kumimoji="0" lang="en-US" altLang="en-US" sz="1800" b="0" i="0" u="none" strike="noStrike" cap="none" normalizeH="0" baseline="30000" dirty="0">
                          <a:ln>
                            <a:noFill/>
                          </a:ln>
                          <a:solidFill>
                            <a:schemeClr val="tx1"/>
                          </a:solidFill>
                          <a:effectLst/>
                          <a:latin typeface="Calibri" panose="020F0502020204030204" pitchFamily="34" charset="0"/>
                          <a:ea typeface="MS PGothic" charset="-128"/>
                        </a:rPr>
                        <a:t>1</a:t>
                      </a:r>
                    </a:p>
                  </a:txBody>
                  <a:tcPr marL="91407" marR="91407" marT="72000" marB="72000"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141415"/>
                        </a:buClr>
                        <a:buSzTx/>
                        <a:buFont typeface="Wingdings" charset="2"/>
                        <a:buNone/>
                        <a:tabLst/>
                      </a:pP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O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início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rápido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ou</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possível</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início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da TARV no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próprio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dia</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pt-PT" altLang="en-US" sz="1600" b="0" i="0" u="none" strike="noStrike" cap="none" normalizeH="0" baseline="0" dirty="0">
                          <a:ln>
                            <a:noFill/>
                          </a:ln>
                          <a:solidFill>
                            <a:schemeClr val="tx1"/>
                          </a:solidFill>
                          <a:effectLst/>
                          <a:latin typeface="Calibri" panose="020F0502020204030204" pitchFamily="34" charset="0"/>
                          <a:ea typeface="MS PGothic" charset="-128"/>
                        </a:rPr>
                        <a:t>é</a:t>
                      </a:r>
                      <a:r>
                        <a:rPr kumimoji="0" lang="pt-PT" altLang="en-US" sz="1600" b="1" i="0" u="none" strike="noStrike" cap="none" normalizeH="0" baseline="0" dirty="0">
                          <a:ln>
                            <a:noFill/>
                          </a:ln>
                          <a:solidFill>
                            <a:schemeClr val="tx1"/>
                          </a:solidFill>
                          <a:effectLst/>
                          <a:latin typeface="Calibri" panose="020F0502020204030204" pitchFamily="34" charset="0"/>
                          <a:ea typeface="MS PGothic" charset="-128"/>
                        </a:rPr>
                        <a:t> proposto </a:t>
                      </a:r>
                      <a:r>
                        <a:rPr kumimoji="0" lang="pt-PT" altLang="en-US" sz="1600" b="0" i="0" u="none" strike="noStrike" cap="none" normalizeH="0" baseline="0" dirty="0">
                          <a:ln>
                            <a:noFill/>
                          </a:ln>
                          <a:solidFill>
                            <a:schemeClr val="tx1"/>
                          </a:solidFill>
                          <a:effectLst/>
                          <a:latin typeface="Calibri" panose="020F0502020204030204" pitchFamily="34" charset="0"/>
                          <a:ea typeface="MS PGothic" charset="-128"/>
                        </a:rPr>
                        <a:t>a pessoas recém-diagnosticadas ou adiado até à realização de avaliações complementares,  </a:t>
                      </a:r>
                      <a:r>
                        <a:rPr kumimoji="0" lang="pt-PT" altLang="en-US" sz="1600" b="1" i="0" u="none" strike="noStrike" cap="none" normalizeH="0" baseline="0" dirty="0">
                          <a:ln>
                            <a:noFill/>
                          </a:ln>
                          <a:solidFill>
                            <a:schemeClr val="tx1"/>
                          </a:solidFill>
                          <a:effectLst/>
                          <a:latin typeface="Calibri" panose="020F0502020204030204" pitchFamily="34" charset="0"/>
                          <a:ea typeface="MS PGothic" charset="-128"/>
                        </a:rPr>
                        <a:t>dependendo do cenário e das circunstâncias médicas, indicações médicas para iniciar TARV com mais urgência e risco de perda de seguimento</a:t>
                      </a:r>
                      <a:endPar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endParaRPr>
                    </a:p>
                  </a:txBody>
                  <a:tcPr marL="91407" marR="91407" marT="72000" marB="72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141415"/>
                        </a:buClr>
                        <a:buSzTx/>
                        <a:buFont typeface="Wingdings" charset="2"/>
                        <a:buNone/>
                        <a:tabLst/>
                        <a:defRPr/>
                      </a:pPr>
                      <a:r>
                        <a:rPr kumimoji="0" lang="pt-PT" altLang="en-US" sz="1600" b="0" i="0" u="none" strike="noStrike" cap="none" normalizeH="0" baseline="0" dirty="0">
                          <a:ln>
                            <a:noFill/>
                          </a:ln>
                          <a:solidFill>
                            <a:schemeClr val="tx1"/>
                          </a:solidFill>
                          <a:effectLst/>
                          <a:latin typeface="Calibri" panose="020F0502020204030204" pitchFamily="34" charset="0"/>
                          <a:ea typeface="MS PGothic" charset="-128"/>
                        </a:rPr>
                        <a:t>Em pessoas com </a:t>
                      </a:r>
                      <a:r>
                        <a:rPr kumimoji="0" lang="pt-PT" altLang="en-US" sz="1600" b="0" i="0" u="none" strike="noStrike" cap="none" normalizeH="0" baseline="0" dirty="0" err="1">
                          <a:ln>
                            <a:noFill/>
                          </a:ln>
                          <a:solidFill>
                            <a:schemeClr val="tx1"/>
                          </a:solidFill>
                          <a:effectLst/>
                          <a:latin typeface="Calibri" panose="020F0502020204030204" pitchFamily="34" charset="0"/>
                          <a:ea typeface="MS PGothic" charset="-128"/>
                        </a:rPr>
                        <a:t>IOs</a:t>
                      </a:r>
                      <a:r>
                        <a:rPr kumimoji="0" lang="pt-PT" altLang="en-US" sz="1600" b="0" i="0" u="none" strike="noStrike" cap="none" normalizeH="0" baseline="0" dirty="0">
                          <a:ln>
                            <a:noFill/>
                          </a:ln>
                          <a:solidFill>
                            <a:schemeClr val="tx1"/>
                          </a:solidFill>
                          <a:effectLst/>
                          <a:latin typeface="Calibri" panose="020F0502020204030204" pitchFamily="34" charset="0"/>
                          <a:ea typeface="MS PGothic" charset="-128"/>
                        </a:rPr>
                        <a:t>, o início da TARV pode ter que ser adiado</a:t>
                      </a:r>
                      <a:r>
                        <a:rPr kumimoji="0" lang="pt-PT" altLang="en-US" sz="1600" b="1" i="0" u="none" strike="noStrike" cap="none" normalizeH="0" baseline="0" dirty="0">
                          <a:ln>
                            <a:noFill/>
                          </a:ln>
                          <a:solidFill>
                            <a:schemeClr val="tx1"/>
                          </a:solidFill>
                          <a:effectLst/>
                          <a:latin typeface="Calibri" panose="020F0502020204030204" pitchFamily="34" charset="0"/>
                          <a:ea typeface="MS PGothic" charset="-128"/>
                        </a:rPr>
                        <a:t>; iniciar TARV o mais rápido possível e dentro de 2 semanas após o início do tratamento da IO</a:t>
                      </a:r>
                      <a:endPar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endParaRPr>
                    </a:p>
                  </a:txBody>
                  <a:tcPr marL="91407" marR="91407" marT="72000" marB="72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166978039"/>
                  </a:ext>
                </a:extLst>
              </a:tr>
              <a:tr h="18454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rgbClr val="141415"/>
                        </a:buClr>
                        <a:buSzTx/>
                        <a:buFont typeface="Wingdings" charset="2"/>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MS PGothic" charset="-128"/>
                        </a:rPr>
                        <a:t>US DHHS</a:t>
                      </a:r>
                      <a:r>
                        <a:rPr kumimoji="0" lang="en-US" altLang="en-US" sz="1800" b="0" i="0" u="none" strike="noStrike" cap="none" normalizeH="0" baseline="30000" dirty="0">
                          <a:ln>
                            <a:noFill/>
                          </a:ln>
                          <a:solidFill>
                            <a:schemeClr val="tx1"/>
                          </a:solidFill>
                          <a:effectLst/>
                          <a:latin typeface="Calibri" panose="020F0502020204030204" pitchFamily="34" charset="0"/>
                          <a:ea typeface="MS PGothic" charset="-128"/>
                        </a:rPr>
                        <a:t>2,3</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charset="-128"/>
                      </a:endParaRPr>
                    </a:p>
                  </a:txBody>
                  <a:tcPr marL="91407" marR="91407" marT="72000" marB="72000"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141415"/>
                        </a:buClr>
                        <a:buSzTx/>
                        <a:buFont typeface="Wingdings" charset="2"/>
                        <a:buNone/>
                        <a:tabLst/>
                      </a:pP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Iniciar</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TARV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imediatamente</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ou</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tão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cedo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quanto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possível</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0" i="0" u="none" strike="noStrike" cap="none" normalizeH="0" baseline="0" dirty="0" err="1">
                          <a:ln>
                            <a:noFill/>
                          </a:ln>
                          <a:solidFill>
                            <a:schemeClr val="tx1"/>
                          </a:solidFill>
                          <a:effectLst/>
                          <a:latin typeface="Calibri" panose="020F0502020204030204" pitchFamily="34" charset="0"/>
                          <a:ea typeface="MS PGothic" charset="-128"/>
                        </a:rPr>
                        <a:t>após</a:t>
                      </a:r>
                      <a:r>
                        <a:rPr kumimoji="0" lang="en-US" altLang="en-US" sz="1600" b="0" i="0" u="none" strike="noStrike" cap="none" normalizeH="0" baseline="0" dirty="0">
                          <a:ln>
                            <a:noFill/>
                          </a:ln>
                          <a:solidFill>
                            <a:schemeClr val="tx1"/>
                          </a:solidFill>
                          <a:effectLst/>
                          <a:latin typeface="Calibri" panose="020F0502020204030204" pitchFamily="34" charset="0"/>
                          <a:ea typeface="MS PGothic" charset="-128"/>
                        </a:rPr>
                        <a:t> o </a:t>
                      </a:r>
                      <a:r>
                        <a:rPr kumimoji="0" lang="en-US" altLang="en-US" sz="1600" b="0" i="0" u="none" strike="noStrike" cap="none" normalizeH="0" baseline="0" dirty="0" err="1">
                          <a:ln>
                            <a:noFill/>
                          </a:ln>
                          <a:solidFill>
                            <a:schemeClr val="tx1"/>
                          </a:solidFill>
                          <a:effectLst/>
                          <a:latin typeface="Calibri" panose="020F0502020204030204" pitchFamily="34" charset="0"/>
                          <a:ea typeface="MS PGothic" charset="-128"/>
                        </a:rPr>
                        <a:t>diagnóstico</a:t>
                      </a:r>
                      <a:r>
                        <a:rPr kumimoji="0" lang="en-US" altLang="en-US" sz="1600" b="0" i="0" u="none" strike="noStrike" cap="none" normalizeH="0" baseline="0" dirty="0">
                          <a:ln>
                            <a:noFill/>
                          </a:ln>
                          <a:solidFill>
                            <a:schemeClr val="tx1"/>
                          </a:solidFill>
                          <a:effectLst/>
                          <a:latin typeface="Calibri" panose="020F0502020204030204" pitchFamily="34" charset="0"/>
                          <a:ea typeface="MS PGothic" charset="-128"/>
                        </a:rPr>
                        <a:t> de VIH para </a:t>
                      </a:r>
                      <a:r>
                        <a:rPr kumimoji="0" lang="pt-PT" altLang="en-US" sz="1600" b="0" i="0" u="none" strike="noStrike" cap="none" normalizeH="0" baseline="0" dirty="0">
                          <a:ln>
                            <a:noFill/>
                          </a:ln>
                          <a:solidFill>
                            <a:schemeClr val="tx1"/>
                          </a:solidFill>
                          <a:effectLst/>
                          <a:latin typeface="Calibri" panose="020F0502020204030204" pitchFamily="34" charset="0"/>
                          <a:ea typeface="MS PGothic" charset="-128"/>
                        </a:rPr>
                        <a:t>aumentar a aceitação da TARV e a vinculação aos cuidados, diminuir o tempo até à supressão virológica para doentes individuais e melhorar a taxa de supressão virológica entre pessoas com VIH</a:t>
                      </a:r>
                      <a:endParaRPr kumimoji="0" lang="en-US" altLang="en-US" sz="1600" b="0" i="0" u="none" strike="noStrike" cap="none" normalizeH="0" baseline="0" dirty="0">
                        <a:ln>
                          <a:noFill/>
                        </a:ln>
                        <a:solidFill>
                          <a:schemeClr val="tx1"/>
                        </a:solidFill>
                        <a:effectLst/>
                        <a:latin typeface="Calibri" panose="020F0502020204030204" pitchFamily="34" charset="0"/>
                        <a:ea typeface="MS PGothic" charset="-128"/>
                      </a:endParaRPr>
                    </a:p>
                  </a:txBody>
                  <a:tcPr marL="91407" marR="91407" marT="72000" marB="72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141415"/>
                        </a:buClr>
                        <a:buSzTx/>
                        <a:buFont typeface="Wingdings" charset="2"/>
                        <a:buNone/>
                        <a:tabLst/>
                        <a:defRPr/>
                      </a:pPr>
                      <a:r>
                        <a:rPr kumimoji="0" lang="pt-PT" altLang="en-US" sz="1600" b="1" i="0" u="none" strike="noStrike" kern="1200" cap="none" normalizeH="0" baseline="0" dirty="0">
                          <a:ln>
                            <a:noFill/>
                          </a:ln>
                          <a:solidFill>
                            <a:schemeClr val="tx1"/>
                          </a:solidFill>
                          <a:effectLst/>
                          <a:latin typeface="Calibri" panose="020F0502020204030204" pitchFamily="34" charset="0"/>
                          <a:ea typeface="MS PGothic" charset="-128"/>
                          <a:cs typeface="+mn-cs"/>
                        </a:rPr>
                        <a:t>Quando não existe terapêutica efetiva para a IO, iniciar TARV logo que possível</a:t>
                      </a:r>
                      <a:r>
                        <a:rPr kumimoji="0" lang="pt-PT" altLang="en-US" sz="1600" b="1" i="0" u="none" strike="noStrike" kern="1200" cap="none" normalizeH="0" baseline="30000" dirty="0">
                          <a:ln>
                            <a:noFill/>
                          </a:ln>
                          <a:solidFill>
                            <a:schemeClr val="tx1"/>
                          </a:solidFill>
                          <a:effectLst/>
                          <a:latin typeface="Calibri" panose="020F0502020204030204" pitchFamily="34" charset="0"/>
                          <a:ea typeface="MS PGothic" charset="-128"/>
                          <a:cs typeface="+mn-cs"/>
                        </a:rPr>
                        <a:t>2</a:t>
                      </a:r>
                      <a:r>
                        <a:rPr kumimoji="0" lang="pt-PT" altLang="en-US" sz="1600" b="0" i="0" u="none" strike="noStrike" kern="1200" cap="none" normalizeH="0" baseline="0" dirty="0">
                          <a:ln>
                            <a:noFill/>
                          </a:ln>
                          <a:solidFill>
                            <a:schemeClr val="tx1"/>
                          </a:solidFill>
                          <a:effectLst/>
                          <a:latin typeface="Calibri" panose="020F0502020204030204" pitchFamily="34" charset="0"/>
                          <a:ea typeface="MS PGothic" charset="-128"/>
                          <a:cs typeface="+mn-cs"/>
                        </a:rPr>
                        <a:t>; </a:t>
                      </a:r>
                      <a:r>
                        <a:rPr kumimoji="0" lang="pt-PT" altLang="en-US" sz="1600" b="0" i="0" u="none" strike="noStrike" kern="1200" cap="none" normalizeH="0" baseline="0" dirty="0" err="1">
                          <a:ln>
                            <a:noFill/>
                          </a:ln>
                          <a:solidFill>
                            <a:schemeClr val="tx1"/>
                          </a:solidFill>
                          <a:effectLst/>
                          <a:latin typeface="Calibri" panose="020F0502020204030204" pitchFamily="34" charset="0"/>
                          <a:ea typeface="MS PGothic" charset="-128"/>
                          <a:cs typeface="+mn-cs"/>
                        </a:rPr>
                        <a:t>Pneumocystis</a:t>
                      </a:r>
                      <a:r>
                        <a:rPr kumimoji="0" lang="pt-PT" altLang="en-US" sz="1600" b="0" i="0" u="none" strike="noStrike" kern="1200" cap="none" normalizeH="0" baseline="0" dirty="0">
                          <a:ln>
                            <a:noFill/>
                          </a:ln>
                          <a:solidFill>
                            <a:schemeClr val="tx1"/>
                          </a:solidFill>
                          <a:effectLst/>
                          <a:latin typeface="Calibri" panose="020F0502020204030204" pitchFamily="34" charset="0"/>
                          <a:ea typeface="MS PGothic" charset="-128"/>
                          <a:cs typeface="+mn-cs"/>
                        </a:rPr>
                        <a:t> </a:t>
                      </a:r>
                      <a:r>
                        <a:rPr kumimoji="0" lang="pt-PT" altLang="en-US" sz="1600" b="0" i="0" u="none" strike="noStrike" kern="1200" cap="none" normalizeH="0" baseline="0" dirty="0" err="1">
                          <a:ln>
                            <a:noFill/>
                          </a:ln>
                          <a:solidFill>
                            <a:schemeClr val="tx1"/>
                          </a:solidFill>
                          <a:effectLst/>
                          <a:latin typeface="Calibri" panose="020F0502020204030204" pitchFamily="34" charset="0"/>
                          <a:ea typeface="MS PGothic" charset="-128"/>
                          <a:cs typeface="+mn-cs"/>
                        </a:rPr>
                        <a:t>jirovecii</a:t>
                      </a:r>
                      <a:r>
                        <a:rPr kumimoji="0" lang="pt-PT" altLang="en-US" sz="1600" b="0" i="0" u="none" strike="noStrike" kern="1200" cap="none" normalizeH="0" baseline="0" dirty="0">
                          <a:ln>
                            <a:noFill/>
                          </a:ln>
                          <a:solidFill>
                            <a:schemeClr val="tx1"/>
                          </a:solidFill>
                          <a:effectLst/>
                          <a:latin typeface="Calibri" panose="020F0502020204030204" pitchFamily="34" charset="0"/>
                          <a:ea typeface="MS PGothic" charset="-128"/>
                          <a:cs typeface="+mn-cs"/>
                        </a:rPr>
                        <a:t>: a TARV deve ser iniciada, quando possível,  nas 2 semanas após o diagnóstico de </a:t>
                      </a:r>
                      <a:r>
                        <a:rPr kumimoji="0" lang="pt-PT" altLang="en-US" sz="1600" b="0" i="0" u="none" strike="noStrike" kern="1200" cap="none" normalizeH="0" baseline="0" dirty="0" err="1">
                          <a:ln>
                            <a:noFill/>
                          </a:ln>
                          <a:solidFill>
                            <a:schemeClr val="tx1"/>
                          </a:solidFill>
                          <a:effectLst/>
                          <a:latin typeface="Calibri" panose="020F0502020204030204" pitchFamily="34" charset="0"/>
                          <a:ea typeface="MS PGothic" charset="-128"/>
                          <a:cs typeface="+mn-cs"/>
                        </a:rPr>
                        <a:t>Pneumocystis</a:t>
                      </a:r>
                      <a:r>
                        <a:rPr kumimoji="0" lang="pt-PT" altLang="en-US" sz="1600" b="0" i="0" u="none" strike="noStrike" kern="1200" cap="none" normalizeH="0" baseline="0" dirty="0">
                          <a:ln>
                            <a:noFill/>
                          </a:ln>
                          <a:solidFill>
                            <a:schemeClr val="tx1"/>
                          </a:solidFill>
                          <a:effectLst/>
                          <a:latin typeface="Calibri" panose="020F0502020204030204" pitchFamily="34" charset="0"/>
                          <a:ea typeface="MS PGothic" charset="-128"/>
                          <a:cs typeface="+mn-cs"/>
                        </a:rPr>
                        <a:t> jirovecii</a:t>
                      </a:r>
                      <a:r>
                        <a:rPr kumimoji="0" lang="pt-PT" altLang="en-US" sz="1600" b="0" i="0" u="none" strike="noStrike" kern="1200" cap="none" normalizeH="0" baseline="30000" dirty="0">
                          <a:ln>
                            <a:noFill/>
                          </a:ln>
                          <a:solidFill>
                            <a:schemeClr val="tx1"/>
                          </a:solidFill>
                          <a:effectLst/>
                          <a:latin typeface="Calibri" panose="020F0502020204030204" pitchFamily="34" charset="0"/>
                          <a:ea typeface="MS PGothic" charset="-128"/>
                          <a:cs typeface="+mn-cs"/>
                        </a:rPr>
                        <a:t>3</a:t>
                      </a:r>
                      <a:endParaRPr kumimoji="0" lang="en-US" altLang="en-US" sz="1600" b="0" i="0" u="none" strike="noStrike" kern="1200" cap="none" normalizeH="0" baseline="30000" dirty="0">
                        <a:ln>
                          <a:noFill/>
                        </a:ln>
                        <a:solidFill>
                          <a:schemeClr val="tx1"/>
                        </a:solidFill>
                        <a:effectLst/>
                        <a:latin typeface="Calibri" panose="020F0502020204030204" pitchFamily="34" charset="0"/>
                        <a:ea typeface="MS PGothic" charset="-128"/>
                        <a:cs typeface="+mn-cs"/>
                      </a:endParaRPr>
                    </a:p>
                  </a:txBody>
                  <a:tcPr marL="91407" marR="91407" marT="72000" marB="72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1"/>
                  </a:ext>
                </a:extLst>
              </a:tr>
              <a:tr h="10794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rgbClr val="141415"/>
                        </a:buClr>
                        <a:buSzTx/>
                        <a:buFont typeface="Wingdings" charset="2"/>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MS PGothic" charset="-128"/>
                        </a:rPr>
                        <a:t>IAS-USA</a:t>
                      </a:r>
                      <a:r>
                        <a:rPr kumimoji="0" lang="en-US" altLang="en-US" sz="1800" b="0" i="0" u="none" strike="noStrike" cap="none" normalizeH="0" baseline="30000" dirty="0">
                          <a:ln>
                            <a:noFill/>
                          </a:ln>
                          <a:solidFill>
                            <a:schemeClr val="tx1"/>
                          </a:solidFill>
                          <a:effectLst/>
                          <a:latin typeface="Calibri" panose="020F0502020204030204" pitchFamily="34" charset="0"/>
                          <a:ea typeface="MS PGothic" charset="-128"/>
                        </a:rPr>
                        <a:t>4</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charset="-128"/>
                      </a:endParaRPr>
                    </a:p>
                  </a:txBody>
                  <a:tcPr marL="91407" marR="91407" marT="72000" marB="72000"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141415"/>
                        </a:buClr>
                        <a:buSzTx/>
                        <a:buFont typeface="Wingdings" charset="2"/>
                        <a:buNone/>
                        <a:tabLst/>
                      </a:pP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Iniciar</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TARV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tão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cedo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quanto</a:t>
                      </a:r>
                      <a:r>
                        <a:rPr kumimoji="0" lang="en-US" altLang="en-US" sz="1600" b="1" i="0" u="none" strike="noStrike" cap="none" normalizeH="0" baseline="0" dirty="0">
                          <a:ln>
                            <a:noFill/>
                          </a:ln>
                          <a:solidFill>
                            <a:schemeClr val="tx1"/>
                          </a:solidFill>
                          <a:effectLst/>
                          <a:highlight>
                            <a:srgbClr val="FFFF00"/>
                          </a:highligh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highlight>
                            <a:srgbClr val="FFFF00"/>
                          </a:highlight>
                          <a:latin typeface="Calibri" panose="020F0502020204030204" pitchFamily="34" charset="0"/>
                          <a:ea typeface="MS PGothic" charset="-128"/>
                        </a:rPr>
                        <a:t>possível</a:t>
                      </a:r>
                      <a:r>
                        <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rPr>
                        <a:t>, </a:t>
                      </a:r>
                      <a:r>
                        <a:rPr kumimoji="0" lang="en-US" altLang="en-US" sz="1600" b="0" i="0" u="none" strike="noStrike" cap="none" normalizeH="0" baseline="0" dirty="0" err="1">
                          <a:ln>
                            <a:noFill/>
                          </a:ln>
                          <a:solidFill>
                            <a:schemeClr val="tx1"/>
                          </a:solidFill>
                          <a:effectLst/>
                          <a:latin typeface="Calibri" panose="020F0502020204030204" pitchFamily="34" charset="0"/>
                          <a:ea typeface="MS PGothic" charset="-128"/>
                        </a:rPr>
                        <a:t>incluindo</a:t>
                      </a:r>
                      <a:r>
                        <a:rPr kumimoji="0" lang="en-US" altLang="en-US" sz="1600" b="0" i="0" u="none" strike="noStrike" cap="none" normalizeH="0" baseline="0" dirty="0">
                          <a:ln>
                            <a:noFill/>
                          </a:ln>
                          <a:solidFill>
                            <a:schemeClr val="tx1"/>
                          </a:solidFill>
                          <a:effectLst/>
                          <a:latin typeface="Calibri" panose="020F0502020204030204" pitchFamily="34" charset="0"/>
                          <a:ea typeface="MS PGothic" charset="-128"/>
                        </a:rPr>
                        <a:t> </a:t>
                      </a:r>
                      <a:r>
                        <a:rPr kumimoji="0" lang="en-US" altLang="en-US" sz="1600" b="0" i="0" u="none" strike="noStrike" cap="none" normalizeH="0" baseline="0" dirty="0" err="1">
                          <a:ln>
                            <a:noFill/>
                          </a:ln>
                          <a:solidFill>
                            <a:schemeClr val="tx1"/>
                          </a:solidFill>
                          <a:effectLst/>
                          <a:latin typeface="Calibri" panose="020F0502020204030204" pitchFamily="34" charset="0"/>
                          <a:ea typeface="MS PGothic" charset="-128"/>
                        </a:rPr>
                        <a:t>imediatamente</a:t>
                      </a:r>
                      <a:r>
                        <a:rPr kumimoji="0" lang="en-US" altLang="en-US" sz="1600" b="0" i="0" u="none" strike="noStrike" cap="none" normalizeH="0" baseline="0" dirty="0">
                          <a:ln>
                            <a:noFill/>
                          </a:ln>
                          <a:solidFill>
                            <a:schemeClr val="tx1"/>
                          </a:solidFill>
                          <a:effectLst/>
                          <a:latin typeface="Calibri" panose="020F0502020204030204" pitchFamily="34" charset="0"/>
                          <a:ea typeface="MS PGothic" charset="-128"/>
                        </a:rPr>
                        <a:t> </a:t>
                      </a:r>
                      <a:r>
                        <a:rPr kumimoji="0" lang="en-US" altLang="en-US" sz="1600" b="0" i="0" u="none" strike="noStrike" cap="none" normalizeH="0" baseline="0" dirty="0" err="1">
                          <a:ln>
                            <a:noFill/>
                          </a:ln>
                          <a:solidFill>
                            <a:schemeClr val="tx1"/>
                          </a:solidFill>
                          <a:effectLst/>
                          <a:latin typeface="Calibri" panose="020F0502020204030204" pitchFamily="34" charset="0"/>
                          <a:ea typeface="MS PGothic" charset="-128"/>
                        </a:rPr>
                        <a:t>após</a:t>
                      </a:r>
                      <a:r>
                        <a:rPr kumimoji="0" lang="en-US" altLang="en-US" sz="1600" b="0" i="0" u="none" strike="noStrike" cap="none" normalizeH="0" baseline="0" dirty="0">
                          <a:ln>
                            <a:noFill/>
                          </a:ln>
                          <a:solidFill>
                            <a:schemeClr val="tx1"/>
                          </a:solidFill>
                          <a:effectLst/>
                          <a:latin typeface="Calibri" panose="020F0502020204030204" pitchFamily="34" charset="0"/>
                          <a:ea typeface="MS PGothic" charset="-128"/>
                        </a:rPr>
                        <a:t> o </a:t>
                      </a:r>
                      <a:r>
                        <a:rPr kumimoji="0" lang="en-US" altLang="en-US" sz="1600" b="0" i="0" u="none" strike="noStrike" cap="none" normalizeH="0" baseline="0" dirty="0" err="1">
                          <a:ln>
                            <a:noFill/>
                          </a:ln>
                          <a:solidFill>
                            <a:schemeClr val="tx1"/>
                          </a:solidFill>
                          <a:effectLst/>
                          <a:latin typeface="Calibri" panose="020F0502020204030204" pitchFamily="34" charset="0"/>
                          <a:ea typeface="MS PGothic" charset="-128"/>
                        </a:rPr>
                        <a:t>diagnóstico</a:t>
                      </a:r>
                      <a:r>
                        <a:rPr kumimoji="0" lang="en-US" altLang="en-US" sz="1600" b="0" i="0" u="none" strike="noStrike" cap="none" normalizeH="0" baseline="0" dirty="0">
                          <a:ln>
                            <a:noFill/>
                          </a:ln>
                          <a:solidFill>
                            <a:schemeClr val="tx1"/>
                          </a:solidFill>
                          <a:effectLst/>
                          <a:latin typeface="Calibri" panose="020F0502020204030204" pitchFamily="34" charset="0"/>
                          <a:ea typeface="MS PGothic" charset="-128"/>
                        </a:rPr>
                        <a:t>, </a:t>
                      </a:r>
                      <a:r>
                        <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rPr>
                        <a:t>se o </a:t>
                      </a:r>
                      <a:r>
                        <a:rPr kumimoji="0" lang="en-US" altLang="en-US" sz="1600" b="1" i="0" u="none" strike="noStrike" cap="none" normalizeH="0" baseline="0" dirty="0" err="1">
                          <a:ln>
                            <a:noFill/>
                          </a:ln>
                          <a:solidFill>
                            <a:schemeClr val="tx1"/>
                          </a:solidFill>
                          <a:effectLst/>
                          <a:latin typeface="Calibri" panose="020F0502020204030204" pitchFamily="34" charset="0"/>
                          <a:ea typeface="MS PGothic" charset="-128"/>
                        </a:rPr>
                        <a:t>doente</a:t>
                      </a:r>
                      <a:r>
                        <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latin typeface="Calibri" panose="020F0502020204030204" pitchFamily="34" charset="0"/>
                          <a:ea typeface="MS PGothic" charset="-128"/>
                        </a:rPr>
                        <a:t>estiver</a:t>
                      </a:r>
                      <a:r>
                        <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rPr>
                        <a:t> </a:t>
                      </a:r>
                      <a:r>
                        <a:rPr kumimoji="0" lang="en-US" altLang="en-US" sz="1600" b="1" i="0" u="none" strike="noStrike" cap="none" normalizeH="0" baseline="0" dirty="0" err="1">
                          <a:ln>
                            <a:noFill/>
                          </a:ln>
                          <a:solidFill>
                            <a:schemeClr val="tx1"/>
                          </a:solidFill>
                          <a:effectLst/>
                          <a:latin typeface="Calibri" panose="020F0502020204030204" pitchFamily="34" charset="0"/>
                          <a:ea typeface="MS PGothic" charset="-128"/>
                        </a:rPr>
                        <a:t>preparado</a:t>
                      </a:r>
                      <a:endPar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endParaRPr>
                    </a:p>
                  </a:txBody>
                  <a:tcPr marL="91407" marR="91407" marT="72000" marB="72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141415"/>
                        </a:buClr>
                        <a:buSzTx/>
                        <a:buFont typeface="Wingdings" charset="2"/>
                        <a:buNone/>
                        <a:tabLst/>
                      </a:pPr>
                      <a:r>
                        <a:rPr kumimoji="0" lang="pt-PT" altLang="en-US" sz="1600" b="1" i="0" u="none" strike="noStrike" cap="none" normalizeH="0" baseline="0" dirty="0">
                          <a:ln>
                            <a:noFill/>
                          </a:ln>
                          <a:solidFill>
                            <a:schemeClr val="tx1"/>
                          </a:solidFill>
                          <a:effectLst/>
                          <a:latin typeface="Calibri" panose="020F0502020204030204" pitchFamily="34" charset="0"/>
                          <a:ea typeface="MS PGothic" charset="-128"/>
                        </a:rPr>
                        <a:t>O início da TARV é recomendado nas 2 semanas após o início do tratamento da maioria das </a:t>
                      </a:r>
                      <a:r>
                        <a:rPr kumimoji="0" lang="pt-PT" altLang="en-US" sz="1600" b="1" i="0" u="none" strike="noStrike" cap="none" normalizeH="0" baseline="0" dirty="0" err="1">
                          <a:ln>
                            <a:noFill/>
                          </a:ln>
                          <a:solidFill>
                            <a:schemeClr val="tx1"/>
                          </a:solidFill>
                          <a:effectLst/>
                          <a:latin typeface="Calibri" panose="020F0502020204030204" pitchFamily="34" charset="0"/>
                          <a:ea typeface="MS PGothic" charset="-128"/>
                        </a:rPr>
                        <a:t>IOs</a:t>
                      </a:r>
                      <a:endParaRPr kumimoji="0" lang="en-US" altLang="en-US" sz="1600" b="1" i="0" u="none" strike="noStrike" cap="none" normalizeH="0" baseline="0" dirty="0">
                        <a:ln>
                          <a:noFill/>
                        </a:ln>
                        <a:solidFill>
                          <a:schemeClr val="tx1"/>
                        </a:solidFill>
                        <a:effectLst/>
                        <a:latin typeface="Calibri" panose="020F0502020204030204" pitchFamily="34" charset="0"/>
                        <a:ea typeface="MS PGothic" charset="-128"/>
                      </a:endParaRPr>
                    </a:p>
                  </a:txBody>
                  <a:tcPr marL="91407" marR="91407" marT="72000" marB="72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75410466"/>
                  </a:ext>
                </a:extLst>
              </a:tr>
            </a:tbl>
          </a:graphicData>
        </a:graphic>
      </p:graphicFrame>
      <p:pic>
        <p:nvPicPr>
          <p:cNvPr id="21" name="Picture 2" descr="Ver a imagem de origem">
            <a:extLst>
              <a:ext uri="{FF2B5EF4-FFF2-40B4-BE49-F238E27FC236}">
                <a16:creationId xmlns:a16="http://schemas.microsoft.com/office/drawing/2014/main" id="{D905EBF6-C0AE-4CC8-9842-C8C3D45594B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9076" y="2749529"/>
            <a:ext cx="644846" cy="4392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ile:US-DeptOfHHS-Logo.svg">
            <a:extLst>
              <a:ext uri="{FF2B5EF4-FFF2-40B4-BE49-F238E27FC236}">
                <a16:creationId xmlns:a16="http://schemas.microsoft.com/office/drawing/2014/main" id="{20545917-DBA9-4DE5-8767-639608DA4C5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7999" y="4602160"/>
            <a:ext cx="566279" cy="5369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AS-USA - Medical Education and Resources: Bridging Clinical Research and  Patient Care">
            <a:extLst>
              <a:ext uri="{FF2B5EF4-FFF2-40B4-BE49-F238E27FC236}">
                <a16:creationId xmlns:a16="http://schemas.microsoft.com/office/drawing/2014/main" id="{2C105A0B-287C-4381-8653-78FBFA5BAEF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08000" y="5899200"/>
            <a:ext cx="566279" cy="297296"/>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2">
            <a:extLst>
              <a:ext uri="{FF2B5EF4-FFF2-40B4-BE49-F238E27FC236}">
                <a16:creationId xmlns:a16="http://schemas.microsoft.com/office/drawing/2014/main" id="{664DF4AC-1D21-DC43-A15A-E2CC4BE16F2F}"/>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ESQUEMAS DE TARV:</a:t>
            </a:r>
          </a:p>
        </p:txBody>
      </p:sp>
      <p:sp>
        <p:nvSpPr>
          <p:cNvPr id="17" name="CaixaDeTexto 17">
            <a:extLst>
              <a:ext uri="{FF2B5EF4-FFF2-40B4-BE49-F238E27FC236}">
                <a16:creationId xmlns:a16="http://schemas.microsoft.com/office/drawing/2014/main" id="{77C2D738-AC67-6043-8856-B9B7ADAB4DAC}"/>
              </a:ext>
            </a:extLst>
          </p:cNvPr>
          <p:cNvSpPr txBox="1"/>
          <p:nvPr/>
        </p:nvSpPr>
        <p:spPr bwMode="auto">
          <a:xfrm>
            <a:off x="141808" y="601552"/>
            <a:ext cx="2508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pPr>
            <a:r>
              <a:rPr lang="pt-PT" sz="2000" b="1" i="1" dirty="0">
                <a:solidFill>
                  <a:srgbClr val="C00000"/>
                </a:solidFill>
              </a:rPr>
              <a:t>Doente naïve</a:t>
            </a:r>
            <a:r>
              <a:rPr lang="pt-PT" sz="2000" b="1" dirty="0">
                <a:solidFill>
                  <a:srgbClr val="C00000"/>
                </a:solidFill>
              </a:rPr>
              <a:t> </a:t>
            </a:r>
          </a:p>
        </p:txBody>
      </p:sp>
    </p:spTree>
    <p:custDataLst>
      <p:tags r:id="rId1"/>
    </p:custDataLst>
    <p:extLst>
      <p:ext uri="{BB962C8B-B14F-4D97-AF65-F5344CB8AC3E}">
        <p14:creationId xmlns:p14="http://schemas.microsoft.com/office/powerpoint/2010/main" val="36006203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A8EC7BB-0D48-4E10-809F-A86940C23919}"/>
              </a:ext>
            </a:extLst>
          </p:cNvPr>
          <p:cNvSpPr txBox="1"/>
          <p:nvPr/>
        </p:nvSpPr>
        <p:spPr>
          <a:xfrm>
            <a:off x="194000" y="6513411"/>
            <a:ext cx="11400273"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1. Gandhi RT, et al. Antiretroviral Drugs for Treatment and Prevention of HIV Infection in Adults: 2022 Recommendations of the International Antiviral Society–USA Panel. Accessed March 2023;</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2.</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rPr>
              <a:t> DHHS HIV Clinical Guidelines: Adult and Adolescent ARV, March 2023 </a:t>
            </a:r>
            <a:r>
              <a:rPr kumimoji="0" lang="en-US" altLang="en-US" sz="8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Arial" charset="0"/>
              </a:rPr>
              <a:t>disponível</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rPr>
              <a:t> </a:t>
            </a:r>
            <a:r>
              <a:rPr kumimoji="0" lang="en-US" altLang="en-US" sz="8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Arial" charset="0"/>
              </a:rPr>
              <a:t>em</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rPr>
              <a:t> </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hlinkClick r:id="rId3"/>
              </a:rPr>
              <a:t>https://clinicalinfo.hiv.gov/sites/default/files/guidelines/documents/adult-adolescent-arv/guidelines-adult-adolescent-arv.pdf</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rPr>
              <a:t>  3.EACS. Guidelines Version 12, October 2023 </a:t>
            </a:r>
            <a:r>
              <a:rPr kumimoji="0" lang="en-US" altLang="en-US" sz="8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Arial" charset="0"/>
              </a:rPr>
              <a:t>Disponível</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rPr>
              <a:t> </a:t>
            </a:r>
            <a:r>
              <a:rPr kumimoji="0" lang="en-US" altLang="en-US" sz="8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Arial" charset="0"/>
              </a:rPr>
              <a:t>em</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rPr>
              <a:t>: </a:t>
            </a:r>
            <a:r>
              <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hlinkClick r:id="rId4"/>
              </a:rPr>
              <a:t>http://www.eacsociety.org/guidelines/eacs-guidelines/eacs-guidelines.html</a:t>
            </a:r>
            <a:endParaRPr kumimoji="0" lang="es-E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18" name="Content Placeholder 5">
            <a:extLst>
              <a:ext uri="{FF2B5EF4-FFF2-40B4-BE49-F238E27FC236}">
                <a16:creationId xmlns:a16="http://schemas.microsoft.com/office/drawing/2014/main" id="{615B42F1-143A-B34F-AF00-A95E85180C0E}"/>
              </a:ext>
            </a:extLst>
          </p:cNvPr>
          <p:cNvGraphicFramePr>
            <a:graphicFrameLocks noChangeAspect="1"/>
          </p:cNvGraphicFramePr>
          <p:nvPr>
            <p:extLst>
              <p:ext uri="{D42A27DB-BD31-4B8C-83A1-F6EECF244321}">
                <p14:modId xmlns:p14="http://schemas.microsoft.com/office/powerpoint/2010/main" val="2753226580"/>
              </p:ext>
            </p:extLst>
          </p:nvPr>
        </p:nvGraphicFramePr>
        <p:xfrm>
          <a:off x="704193" y="1300837"/>
          <a:ext cx="10379889" cy="3157519"/>
        </p:xfrm>
        <a:graphic>
          <a:graphicData uri="http://schemas.openxmlformats.org/drawingml/2006/table">
            <a:tbl>
              <a:tblPr firstRow="1" bandRow="1">
                <a:tableStyleId>{8EC20E35-A176-4012-BC5E-935CFFF8708E}</a:tableStyleId>
              </a:tblPr>
              <a:tblGrid>
                <a:gridCol w="2669628">
                  <a:extLst>
                    <a:ext uri="{9D8B030D-6E8A-4147-A177-3AD203B41FA5}">
                      <a16:colId xmlns:a16="http://schemas.microsoft.com/office/drawing/2014/main" val="20000"/>
                    </a:ext>
                  </a:extLst>
                </a:gridCol>
                <a:gridCol w="4014951">
                  <a:extLst>
                    <a:ext uri="{9D8B030D-6E8A-4147-A177-3AD203B41FA5}">
                      <a16:colId xmlns:a16="http://schemas.microsoft.com/office/drawing/2014/main" val="2590089294"/>
                    </a:ext>
                  </a:extLst>
                </a:gridCol>
                <a:gridCol w="3695310">
                  <a:extLst>
                    <a:ext uri="{9D8B030D-6E8A-4147-A177-3AD203B41FA5}">
                      <a16:colId xmlns:a16="http://schemas.microsoft.com/office/drawing/2014/main" val="3328695863"/>
                    </a:ext>
                  </a:extLst>
                </a:gridCol>
              </a:tblGrid>
              <a:tr h="404536">
                <a:tc>
                  <a:txBody>
                    <a:bodyPr/>
                    <a:lstStyle/>
                    <a:p>
                      <a:pPr marL="0" marR="0" lvl="0" indent="0" algn="ctr" defTabSz="914400" rtl="0" eaLnBrk="1" fontAlgn="auto" latinLnBrk="0" hangingPunct="1">
                        <a:lnSpc>
                          <a:spcPct val="90000"/>
                        </a:lnSpc>
                        <a:spcBef>
                          <a:spcPts val="1200"/>
                        </a:spcBef>
                        <a:spcAft>
                          <a:spcPts val="0"/>
                        </a:spcAft>
                        <a:buClr>
                          <a:srgbClr val="E2E2E2">
                            <a:lumMod val="75000"/>
                          </a:srgbClr>
                        </a:buClr>
                        <a:buSzPct val="90000"/>
                        <a:buFont typeface="Wingdings" panose="05000000000000000000" pitchFamily="2" charset="2"/>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IAS-USA 2022</a:t>
                      </a:r>
                      <a:r>
                        <a:rPr kumimoji="0" lang="en-US" sz="1800" b="1" i="0" u="none" strike="noStrike" kern="1200" cap="none" spc="0" normalizeH="0" baseline="30000" noProof="0" dirty="0">
                          <a:ln>
                            <a:noFill/>
                          </a:ln>
                          <a:solidFill>
                            <a:schemeClr val="bg1"/>
                          </a:solidFill>
                          <a:effectLst/>
                          <a:uLnTx/>
                          <a:uFillTx/>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DHHS 2023</a:t>
                      </a:r>
                      <a:r>
                        <a:rPr kumimoji="0" lang="en-GB" sz="1800" b="1" i="0" u="none" strike="noStrike" kern="1200" cap="none" spc="0" normalizeH="0" baseline="30000" noProof="0" dirty="0">
                          <a:ln>
                            <a:noFill/>
                          </a:ln>
                          <a:solidFill>
                            <a:prstClr val="white"/>
                          </a:solidFill>
                          <a:effectLst/>
                          <a:uLnTx/>
                          <a:uFillTx/>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EACS 2023</a:t>
                      </a:r>
                      <a:r>
                        <a:rPr kumimoji="0" lang="en-GB" sz="1800" b="1" i="0" u="none" strike="noStrike" kern="1200" cap="none" spc="0" normalizeH="0" baseline="30000" noProof="0" dirty="0">
                          <a:ln>
                            <a:noFill/>
                          </a:ln>
                          <a:solidFill>
                            <a:prstClr val="white"/>
                          </a:solidFill>
                          <a:effectLst/>
                          <a:uLnTx/>
                          <a:uFillTx/>
                          <a:latin typeface="+mn-lt"/>
                          <a:ea typeface="+mn-ea"/>
                          <a:cs typeface="+mn-cs"/>
                        </a:rPr>
                        <a:t>3*</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4962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sng" strike="noStrike" kern="1200" cap="none" normalizeH="0" baseline="0" dirty="0">
                          <a:ln>
                            <a:noFill/>
                          </a:ln>
                          <a:solidFill>
                            <a:schemeClr val="tx1"/>
                          </a:solidFill>
                          <a:effectLst/>
                          <a:latin typeface="+mn-lt"/>
                          <a:ea typeface="+mn-ea"/>
                          <a:cs typeface="+mn-cs"/>
                        </a:rPr>
                        <a:t>PARA A MAIORIA DAS PESSOAS COM VIH</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100" b="1" u="sng" strike="noStrike" kern="1200" cap="none" normalizeH="0" baseline="0" dirty="0">
                          <a:ln>
                            <a:noFill/>
                          </a:ln>
                          <a:solidFill>
                            <a:schemeClr val="tx1"/>
                          </a:solidFill>
                          <a:effectLst/>
                          <a:latin typeface="+mn-lt"/>
                          <a:ea typeface="+mn-ea"/>
                          <a:cs typeface="+mn-cs"/>
                        </a:rPr>
                        <a:t>PARA A MAIORIA DAS PESSOAS COM VIH SEM HISTÓRIA DE </a:t>
                      </a:r>
                      <a:r>
                        <a:rPr kumimoji="0" lang="pt-PT" sz="1100" b="1" u="sng" strike="noStrike" kern="1200" cap="none" normalizeH="0" baseline="0" dirty="0" err="1">
                          <a:ln>
                            <a:noFill/>
                          </a:ln>
                          <a:solidFill>
                            <a:schemeClr val="tx1"/>
                          </a:solidFill>
                          <a:effectLst/>
                          <a:latin typeface="+mn-lt"/>
                          <a:ea typeface="+mn-ea"/>
                          <a:cs typeface="+mn-cs"/>
                        </a:rPr>
                        <a:t>PrEP</a:t>
                      </a:r>
                      <a:r>
                        <a:rPr kumimoji="0" lang="pt-PT" sz="1100" b="1" u="sng" strike="noStrike" kern="1200" cap="none" normalizeH="0" baseline="0" dirty="0">
                          <a:ln>
                            <a:noFill/>
                          </a:ln>
                          <a:solidFill>
                            <a:schemeClr val="tx1"/>
                          </a:solidFill>
                          <a:effectLst/>
                          <a:latin typeface="+mn-lt"/>
                          <a:ea typeface="+mn-ea"/>
                          <a:cs typeface="+mn-cs"/>
                        </a:rPr>
                        <a:t> COM CAB-LA</a:t>
                      </a:r>
                      <a:endParaRPr kumimoji="0" lang="en-US" sz="1100" b="1" u="sng" strike="noStrike" kern="1200" cap="none" normalizeH="0" baseline="0" dirty="0">
                        <a:ln>
                          <a:noFill/>
                        </a:ln>
                        <a:solidFill>
                          <a:schemeClr val="tx1"/>
                        </a:solidFill>
                        <a:effectLst/>
                        <a:latin typeface="+mn-lt"/>
                        <a:ea typeface="+mn-ea"/>
                        <a:cs typeface="+mn-cs"/>
                      </a:endParaRP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sng" strike="noStrike" kern="1200" cap="none" normalizeH="0" baseline="0" dirty="0">
                          <a:ln>
                            <a:noFill/>
                          </a:ln>
                          <a:solidFill>
                            <a:schemeClr val="tx1"/>
                          </a:solidFill>
                          <a:effectLst/>
                          <a:latin typeface="+mn-lt"/>
                          <a:ea typeface="+mn-ea"/>
                          <a:cs typeface="+mn-cs"/>
                        </a:rPr>
                        <a:t>REGIMES RECOMENDADOS</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2502595"/>
                  </a:ext>
                </a:extLst>
              </a:tr>
              <a:tr h="308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BIC/FTC/TAF</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BIC/FTC/TAF</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BIC/FTC/TAF</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3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ea typeface="+mn-ea"/>
                          <a:cs typeface="+mn-cs"/>
                        </a:rPr>
                        <a:t>DTG + TXF/XTC</a:t>
                      </a:r>
                      <a:r>
                        <a:rPr kumimoji="0" lang="en-US" sz="1400" b="0" u="none" strike="noStrike" kern="1200" cap="none" normalizeH="0" baseline="0" dirty="0">
                          <a:ln>
                            <a:noFill/>
                          </a:ln>
                          <a:solidFill>
                            <a:schemeClr val="tx1"/>
                          </a:solidFill>
                          <a:effectLst/>
                          <a:highlight>
                            <a:srgbClr val="FFFF00"/>
                          </a:highlight>
                          <a:latin typeface="+mn-lt"/>
                          <a:ea typeface="+mn-ea"/>
                          <a:cs typeface="+mn-cs"/>
                        </a:rPr>
                        <a:t> </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rPr>
                        <a:t>DTG/3TC/ABC</a:t>
                      </a:r>
                      <a:endParaRPr lang="en-US" sz="1400" b="0" kern="1200" dirty="0">
                        <a:solidFill>
                          <a:schemeClr val="dk1"/>
                        </a:solidFill>
                        <a:latin typeface="+mn-lt"/>
                        <a:ea typeface="+mn-ea"/>
                        <a:cs typeface="+mn-cs"/>
                      </a:endParaRP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u="none" strike="noStrike" kern="1200" cap="none" normalizeH="0" baseline="0" dirty="0">
                          <a:ln>
                            <a:noFill/>
                          </a:ln>
                          <a:solidFill>
                            <a:schemeClr val="tx1"/>
                          </a:solidFill>
                          <a:effectLst/>
                          <a:latin typeface="+mn-lt"/>
                          <a:ea typeface="+mn-ea"/>
                          <a:cs typeface="+mn-cs"/>
                        </a:rPr>
                        <a:t>DTG + ABC/3TC or </a:t>
                      </a:r>
                      <a:r>
                        <a:rPr kumimoji="0" lang="en-US" sz="1400" b="0" u="none" strike="noStrike" kern="1200" cap="none" normalizeH="0" baseline="0" dirty="0">
                          <a:ln>
                            <a:noFill/>
                          </a:ln>
                          <a:solidFill>
                            <a:schemeClr val="tx1"/>
                          </a:solidFill>
                          <a:effectLst/>
                          <a:latin typeface="+mn-lt"/>
                        </a:rPr>
                        <a:t>DTG/ABC/3TC</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0651">
                <a:tc>
                  <a:txBody>
                    <a:bodyPr/>
                    <a:lstStyle/>
                    <a:p>
                      <a:pPr algn="ctr"/>
                      <a:r>
                        <a:rPr kumimoji="0" lang="it-IT" sz="1400" b="0" u="none" strike="noStrike" kern="1200" cap="none" normalizeH="0" baseline="0" dirty="0">
                          <a:ln>
                            <a:noFill/>
                          </a:ln>
                          <a:solidFill>
                            <a:schemeClr val="tx1"/>
                          </a:solidFill>
                          <a:effectLst/>
                          <a:latin typeface="+mn-lt"/>
                        </a:rPr>
                        <a:t>DTG/3TC </a:t>
                      </a:r>
                      <a:endParaRPr lang="en-US" sz="1400" b="0" dirty="0">
                        <a:latin typeface="+mn-lt"/>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rPr>
                        <a:t>DTG + (TAF or TDF) + (FTC or 3TC)</a:t>
                      </a:r>
                      <a:endParaRPr kumimoji="0" lang="it-IT" sz="1400" b="0" u="none" strike="noStrike" kern="1200" cap="none" normalizeH="0" baseline="0" dirty="0">
                        <a:ln>
                          <a:noFill/>
                        </a:ln>
                        <a:solidFill>
                          <a:schemeClr val="tx1"/>
                        </a:solidFill>
                        <a:effectLst/>
                        <a:latin typeface="+mn-lt"/>
                      </a:endParaRP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rPr>
                        <a:t>DTG + (</a:t>
                      </a:r>
                      <a:r>
                        <a:rPr kumimoji="0" lang="en-US" sz="1400" b="0" u="none" strike="noStrike" kern="1200" cap="none" normalizeH="0" baseline="0" dirty="0">
                          <a:ln>
                            <a:noFill/>
                          </a:ln>
                          <a:solidFill>
                            <a:schemeClr val="tx1"/>
                          </a:solidFill>
                          <a:effectLst/>
                        </a:rPr>
                        <a:t>TAF/FTC or TDF/XTC)</a:t>
                      </a:r>
                      <a:endParaRPr kumimoji="0" lang="it-IT" sz="1400" b="0" u="none" strike="noStrike" kern="1200" cap="none" normalizeH="0" baseline="0" dirty="0">
                        <a:ln>
                          <a:noFill/>
                        </a:ln>
                        <a:solidFill>
                          <a:schemeClr val="tx1"/>
                        </a:solidFill>
                        <a:effectLst/>
                        <a:latin typeface="+mn-lt"/>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8093">
                <a:tc>
                  <a:txBody>
                    <a:bodyPr/>
                    <a:lstStyle/>
                    <a:p>
                      <a:pPr algn="ctr"/>
                      <a:endParaRPr lang="en-US" sz="1400" b="0" dirty="0">
                        <a:latin typeface="+mn-lt"/>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a:ln>
                            <a:noFill/>
                          </a:ln>
                          <a:solidFill>
                            <a:schemeClr val="tx1"/>
                          </a:solidFill>
                          <a:effectLst/>
                          <a:latin typeface="+mn-lt"/>
                        </a:rPr>
                        <a:t>DTG/3TC</a:t>
                      </a:r>
                      <a:endParaRPr lang="en-US" sz="1400" b="0" kern="1200" dirty="0">
                        <a:solidFill>
                          <a:schemeClr val="dk1"/>
                        </a:solidFill>
                        <a:latin typeface="+mn-lt"/>
                        <a:ea typeface="+mn-ea"/>
                        <a:cs typeface="+mn-cs"/>
                      </a:endParaRPr>
                    </a:p>
                  </a:txBody>
                  <a:tcPr marL="68580" marR="68580" marT="34290" marB="3429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rPr>
                        <a:t>RAL + TAF/FTC or TDF/XTC </a:t>
                      </a:r>
                      <a:endParaRPr kumimoji="0" lang="en-US" sz="1400" b="0" u="none" strike="noStrike" kern="1200" cap="none" normalizeH="0" baseline="0" dirty="0">
                        <a:ln>
                          <a:noFill/>
                        </a:ln>
                        <a:solidFill>
                          <a:schemeClr val="tx1"/>
                        </a:solidFill>
                        <a:effectLst/>
                        <a:highlight>
                          <a:srgbClr val="FFFF00"/>
                        </a:highlight>
                        <a:latin typeface="+mn-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0359268"/>
                  </a:ext>
                </a:extLst>
              </a:tr>
              <a:tr h="308093">
                <a:tc>
                  <a:txBody>
                    <a:bodyPr/>
                    <a:lstStyle/>
                    <a:p>
                      <a:pPr algn="ctr"/>
                      <a:endParaRPr lang="en-US" sz="1400" b="0" dirty="0">
                        <a:latin typeface="+mn-lt"/>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u="sng" strike="noStrike" kern="1200" cap="none" normalizeH="0" baseline="0" dirty="0">
                          <a:ln>
                            <a:noFill/>
                          </a:ln>
                          <a:solidFill>
                            <a:schemeClr val="tx1"/>
                          </a:solidFill>
                          <a:effectLst/>
                        </a:rPr>
                        <a:t>FOR MOST PEOPLE WITH HIV WITH A HISTORY OF CAB-LA </a:t>
                      </a:r>
                      <a:r>
                        <a:rPr kumimoji="0" lang="en-US" sz="1000" b="1" u="sng" strike="noStrike" kern="1200" cap="none" normalizeH="0" baseline="0" dirty="0" err="1">
                          <a:ln>
                            <a:noFill/>
                          </a:ln>
                          <a:solidFill>
                            <a:schemeClr val="tx1"/>
                          </a:solidFill>
                          <a:effectLst/>
                        </a:rPr>
                        <a:t>PrEP</a:t>
                      </a:r>
                      <a:endParaRPr kumimoji="0" lang="en-US" sz="1000" b="1" u="none" strike="noStrike" kern="1200" cap="none" normalizeH="0" baseline="30000" dirty="0">
                        <a:ln>
                          <a:noFill/>
                        </a:ln>
                        <a:solidFill>
                          <a:srgbClr val="0972C9"/>
                        </a:solidFill>
                        <a:effectLst/>
                        <a:latin typeface="+mn-lt"/>
                        <a:ea typeface="+mn-ea"/>
                        <a:cs typeface="+mn-cs"/>
                      </a:endParaRPr>
                    </a:p>
                  </a:txBody>
                  <a:tcPr marL="92378" marR="92378" marT="46172" marB="4617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normalizeH="0" baseline="0" dirty="0">
                          <a:ln>
                            <a:noFill/>
                          </a:ln>
                          <a:solidFill>
                            <a:schemeClr val="tx1"/>
                          </a:solidFill>
                          <a:effectLst/>
                          <a:latin typeface="+mn-lt"/>
                          <a:ea typeface="+mn-ea"/>
                          <a:cs typeface="+mn-cs"/>
                        </a:rPr>
                        <a:t>XTC + DTG or 3TC/DTG</a:t>
                      </a:r>
                      <a:endParaRPr kumimoji="0" lang="en-US" sz="1400" b="0" u="none" strike="noStrike" kern="1200" cap="none" normalizeH="0" baseline="30000" dirty="0">
                        <a:ln>
                          <a:noFill/>
                        </a:ln>
                        <a:solidFill>
                          <a:srgbClr val="0972C9"/>
                        </a:solidFill>
                        <a:effectLst/>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6209902"/>
                  </a:ext>
                </a:extLst>
              </a:tr>
              <a:tr h="308093">
                <a:tc>
                  <a:txBody>
                    <a:bodyPr/>
                    <a:lstStyle/>
                    <a:p>
                      <a:pPr algn="ctr"/>
                      <a:endParaRPr lang="en-US" sz="1400" b="0" dirty="0">
                        <a:latin typeface="+mn-lt"/>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u="none" strike="noStrike" kern="1200" cap="none" normalizeH="0" baseline="0" dirty="0" err="1">
                          <a:ln>
                            <a:noFill/>
                          </a:ln>
                          <a:effectLst/>
                        </a:rPr>
                        <a:t>bDRV</a:t>
                      </a:r>
                      <a:r>
                        <a:rPr kumimoji="0" lang="en-US" sz="1400" b="0" u="none" strike="noStrike" kern="1200" cap="none" normalizeH="0" baseline="0" dirty="0">
                          <a:ln>
                            <a:noFill/>
                          </a:ln>
                          <a:effectLst/>
                        </a:rPr>
                        <a:t> + </a:t>
                      </a:r>
                      <a:r>
                        <a:rPr kumimoji="0" lang="en-US" sz="1400" b="0" u="none" strike="noStrike" kern="1200" cap="none" normalizeH="0" baseline="0" dirty="0">
                          <a:ln>
                            <a:noFill/>
                          </a:ln>
                          <a:solidFill>
                            <a:schemeClr val="tx1"/>
                          </a:solidFill>
                          <a:effectLst/>
                        </a:rPr>
                        <a:t>(TAF or TDF) + (FTC or 3TC)</a:t>
                      </a:r>
                      <a:endParaRPr kumimoji="0" lang="en-US" sz="1400" b="0" u="none" strike="noStrike" kern="1200" cap="none" normalizeH="0" baseline="30000" dirty="0">
                        <a:ln>
                          <a:noFill/>
                        </a:ln>
                        <a:solidFill>
                          <a:schemeClr val="tx1"/>
                        </a:solidFill>
                        <a:effectLst/>
                        <a:latin typeface="+mn-lt"/>
                        <a:ea typeface="+mn-ea"/>
                        <a:cs typeface="+mn-cs"/>
                      </a:endParaRPr>
                    </a:p>
                  </a:txBody>
                  <a:tcPr marL="92362" marR="92362" marT="46198" marB="461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lang="en-US" sz="1400" b="0" dirty="0">
                          <a:solidFill>
                            <a:schemeClr val="tx1"/>
                          </a:solidFill>
                        </a:rPr>
                        <a:t>DOR + (TAF/FTC or TDF/XTC) or TDF</a:t>
                      </a:r>
                      <a:r>
                        <a:rPr lang="en-US" sz="1400" b="1" dirty="0">
                          <a:solidFill>
                            <a:schemeClr val="tx1"/>
                          </a:solidFill>
                        </a:rPr>
                        <a:t>/</a:t>
                      </a:r>
                      <a:r>
                        <a:rPr lang="en-US" sz="1400" b="0" dirty="0">
                          <a:solidFill>
                            <a:schemeClr val="tx1"/>
                          </a:solidFill>
                        </a:rPr>
                        <a:t>3TC/DOR</a:t>
                      </a:r>
                      <a:endParaRPr kumimoji="0" lang="en-US" sz="14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6023138"/>
                  </a:ext>
                </a:extLst>
              </a:tr>
            </a:tbl>
          </a:graphicData>
        </a:graphic>
      </p:graphicFrame>
      <p:sp>
        <p:nvSpPr>
          <p:cNvPr id="20" name="Rectangle: Rounded Corners 17">
            <a:extLst>
              <a:ext uri="{FF2B5EF4-FFF2-40B4-BE49-F238E27FC236}">
                <a16:creationId xmlns:a16="http://schemas.microsoft.com/office/drawing/2014/main" id="{CBC4BF8D-ED95-5E45-BA25-57C02C2C6F40}"/>
              </a:ext>
            </a:extLst>
          </p:cNvPr>
          <p:cNvSpPr/>
          <p:nvPr/>
        </p:nvSpPr>
        <p:spPr>
          <a:xfrm>
            <a:off x="1376338" y="4573668"/>
            <a:ext cx="9209313" cy="1725041"/>
          </a:xfrm>
          <a:prstGeom prst="roundRect">
            <a:avLst/>
          </a:prstGeom>
          <a:solidFill>
            <a:schemeClr val="bg2"/>
          </a:solidFill>
          <a:ln w="19050">
            <a:solidFill>
              <a:schemeClr val="bg2"/>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4">
            <a:extLst>
              <a:ext uri="{FF2B5EF4-FFF2-40B4-BE49-F238E27FC236}">
                <a16:creationId xmlns:a16="http://schemas.microsoft.com/office/drawing/2014/main" id="{19FD3323-63D8-CD44-9B8D-4F70A19641AA}"/>
              </a:ext>
            </a:extLst>
          </p:cNvPr>
          <p:cNvSpPr/>
          <p:nvPr/>
        </p:nvSpPr>
        <p:spPr>
          <a:xfrm>
            <a:off x="2668687" y="787978"/>
            <a:ext cx="81640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Esquemas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terapêuticos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recomendados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1ª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linha</a:t>
            </a:r>
            <a:endParaRPr kumimoji="0" lang="pt-P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B6E01AC2-6C15-AA40-BD39-415C1AF51419}"/>
              </a:ext>
            </a:extLst>
          </p:cNvPr>
          <p:cNvPicPr>
            <a:picLocks noChangeAspect="1"/>
          </p:cNvPicPr>
          <p:nvPr/>
        </p:nvPicPr>
        <p:blipFill rotWithShape="1">
          <a:blip r:embed="rId5" cstate="screen">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l="12229" t="17489" r="26029" b="30397"/>
          <a:stretch/>
        </p:blipFill>
        <p:spPr>
          <a:xfrm>
            <a:off x="8778757" y="4757531"/>
            <a:ext cx="2337094" cy="2141758"/>
          </a:xfrm>
          <a:prstGeom prst="rect">
            <a:avLst/>
          </a:prstGeom>
        </p:spPr>
      </p:pic>
      <p:sp>
        <p:nvSpPr>
          <p:cNvPr id="21" name="TextBox 19">
            <a:extLst>
              <a:ext uri="{FF2B5EF4-FFF2-40B4-BE49-F238E27FC236}">
                <a16:creationId xmlns:a16="http://schemas.microsoft.com/office/drawing/2014/main" id="{89AFDBAD-7103-3341-84C4-61F584B92F53}"/>
              </a:ext>
            </a:extLst>
          </p:cNvPr>
          <p:cNvSpPr txBox="1"/>
          <p:nvPr/>
        </p:nvSpPr>
        <p:spPr>
          <a:xfrm>
            <a:off x="1606349" y="4590787"/>
            <a:ext cx="8784560" cy="1707903"/>
          </a:xfrm>
          <a:prstGeom prst="rect">
            <a:avLst/>
          </a:prstGeom>
          <a:noFill/>
        </p:spPr>
        <p:txBody>
          <a:bodyPr wrap="square" lIns="0" tIns="0" rIns="0" bIns="0" rtlCol="0">
            <a:spAutoFit/>
          </a:bodyPr>
          <a:lstStyle/>
          <a:p>
            <a:pPr marL="225425"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INICIO RÁPIDO </a:t>
            </a:r>
          </a:p>
          <a:p>
            <a:pPr marL="225425"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mn-cs"/>
              </a:rPr>
              <a:t>Aspetos</a:t>
            </a:r>
            <a:r>
              <a:rPr kumimoji="0" lang="en-US" sz="1200" b="1" i="0" u="none" strike="noStrike" kern="1200" cap="none" spc="0" normalizeH="0" baseline="0" noProof="0" dirty="0">
                <a:ln>
                  <a:noFill/>
                </a:ln>
                <a:solidFill>
                  <a:prstClr val="black"/>
                </a:solidFill>
                <a:effectLst/>
                <a:uLnTx/>
                <a:uFillTx/>
                <a:latin typeface="Arial"/>
                <a:ea typeface="+mn-ea"/>
                <a:cs typeface="+mn-cs"/>
              </a:rPr>
              <a:t> a </a:t>
            </a:r>
            <a:r>
              <a:rPr kumimoji="0" lang="en-US" sz="1200" b="1" i="0" u="none" strike="noStrike" kern="1200" cap="none" spc="0" normalizeH="0" baseline="0" noProof="0" dirty="0" err="1">
                <a:ln>
                  <a:noFill/>
                </a:ln>
                <a:solidFill>
                  <a:prstClr val="black"/>
                </a:solidFill>
                <a:effectLst/>
                <a:uLnTx/>
                <a:uFillTx/>
                <a:latin typeface="Arial"/>
                <a:ea typeface="+mn-ea"/>
                <a:cs typeface="+mn-cs"/>
              </a:rPr>
              <a:t>ter</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em</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consideração</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p>
          <a:p>
            <a:pPr marL="463550" marR="0" lvl="0" indent="-238125"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DTG/3TC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DTG+3TC)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não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está</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recomendado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ausência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teste basal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resistências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aos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antirretrovíricos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1,2,3</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ou</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nos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seguintes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cenários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clínicos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76263" marR="0" lvl="1" indent="0" algn="l" defTabSz="914400" rtl="0" eaLnBrk="1" fontAlgn="auto" latinLnBrk="0" hangingPunct="1">
              <a:lnSpc>
                <a:spcPct val="130000"/>
              </a:lnSpc>
              <a:spcBef>
                <a:spcPts val="0"/>
              </a:spcBef>
              <a:spcAft>
                <a:spcPts val="0"/>
              </a:spcAft>
              <a:buClrTx/>
              <a:buSzTx/>
              <a:buFont typeface="Symbol" pitchFamily="1" charset="2"/>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Coinfeção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crónica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por VHB </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1,2,3</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576263" marR="0" lvl="1" indent="0" algn="l" defTabSz="914400" rtl="0" eaLnBrk="1" fontAlgn="auto" latinLnBrk="0" hangingPunct="1">
              <a:lnSpc>
                <a:spcPct val="130000"/>
              </a:lnSpc>
              <a:spcBef>
                <a:spcPts val="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ARN VIH basal &gt;500,000 c/mL</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1,2,3</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76263" marR="0" lvl="1" indent="0" algn="l" defTabSz="914400" rtl="0" eaLnBrk="1" fontAlgn="auto" latinLnBrk="0" hangingPunct="1">
              <a:lnSpc>
                <a:spcPct val="130000"/>
              </a:lnSpc>
              <a:spcBef>
                <a:spcPts val="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Treatment of an active opportunistic infection</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pPr marL="576263" marR="0" lvl="1" indent="0" algn="l" defTabSz="914400" rtl="0" eaLnBrk="1" fontAlgn="auto" latinLnBrk="0" hangingPunct="1">
              <a:lnSpc>
                <a:spcPct val="13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Após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falência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da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PrEP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3</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4150" marR="0" lvl="1" indent="0" algn="l" defTabSz="914400" rtl="0" eaLnBrk="1" fontAlgn="auto" latinLnBrk="0" hangingPunct="1">
              <a:lnSpc>
                <a:spcPct val="13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Regimes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contendo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ABC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não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estão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recomendados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ausência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da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determinação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alelo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HLA-B*5701</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25425" marR="0" lvl="0" indent="-225425" algn="l" defTabSz="914400" rtl="0" eaLnBrk="1" fontAlgn="auto" latinLnBrk="0" hangingPunct="1">
              <a:lnSpc>
                <a:spcPct val="13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E2C825C7-1F8C-F730-30AA-A8027B2DFB05}"/>
              </a:ext>
            </a:extLst>
          </p:cNvPr>
          <p:cNvSpPr txBox="1"/>
          <p:nvPr/>
        </p:nvSpPr>
        <p:spPr bwMode="auto">
          <a:xfrm>
            <a:off x="141808" y="601552"/>
            <a:ext cx="2004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pt-PT" sz="2000" b="1" i="1" u="none" strike="noStrike" kern="1200" cap="none" spc="0" normalizeH="0" baseline="0" noProof="0" dirty="0">
                <a:ln>
                  <a:noFill/>
                </a:ln>
                <a:solidFill>
                  <a:srgbClr val="C00000"/>
                </a:solidFill>
                <a:effectLst/>
                <a:uLnTx/>
                <a:uFillTx/>
                <a:latin typeface="Calibri" panose="020F0502020204030204"/>
                <a:ea typeface="+mn-ea"/>
                <a:cs typeface="+mn-cs"/>
              </a:rPr>
              <a:t>Doente naïve</a:t>
            </a:r>
            <a:r>
              <a:rPr kumimoji="0" lang="pt-PT" sz="2000" b="1"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sp>
        <p:nvSpPr>
          <p:cNvPr id="3" name="CaixaDeTexto 2">
            <a:extLst>
              <a:ext uri="{FF2B5EF4-FFF2-40B4-BE49-F238E27FC236}">
                <a16:creationId xmlns:a16="http://schemas.microsoft.com/office/drawing/2014/main" id="{C462451B-6DAE-DECC-FF2B-AA7C5BE3D61E}"/>
              </a:ext>
            </a:extLst>
          </p:cNvPr>
          <p:cNvSpPr txBox="1"/>
          <p:nvPr/>
        </p:nvSpPr>
        <p:spPr>
          <a:xfrm>
            <a:off x="141809" y="240696"/>
            <a:ext cx="31612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a:ln>
                  <a:noFill/>
                </a:ln>
                <a:solidFill>
                  <a:srgbClr val="C00000"/>
                </a:solidFill>
                <a:effectLst/>
                <a:uLnTx/>
                <a:uFillTx/>
                <a:latin typeface="Calibri" panose="020F0502020204030204"/>
                <a:ea typeface="+mn-ea"/>
                <a:cs typeface="+mn-cs"/>
              </a:rPr>
              <a:t>ESQUEMAS DE TARV:</a:t>
            </a:r>
          </a:p>
        </p:txBody>
      </p:sp>
    </p:spTree>
    <p:extLst>
      <p:ext uri="{BB962C8B-B14F-4D97-AF65-F5344CB8AC3E}">
        <p14:creationId xmlns:p14="http://schemas.microsoft.com/office/powerpoint/2010/main" val="2861607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28B7E58C-2BE4-4419-9728-CF2702E00444}"/>
              </a:ext>
            </a:extLst>
          </p:cNvPr>
          <p:cNvSpPr txBox="1"/>
          <p:nvPr/>
        </p:nvSpPr>
        <p:spPr>
          <a:xfrm>
            <a:off x="1653555" y="737909"/>
            <a:ext cx="2680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dirty="0">
                <a:ln>
                  <a:noFill/>
                </a:ln>
                <a:solidFill>
                  <a:prstClr val="black"/>
                </a:solidFill>
                <a:effectLst/>
                <a:uLnTx/>
                <a:uFillTx/>
                <a:latin typeface="Calibri" panose="020F0502020204030204"/>
                <a:ea typeface="+mn-ea"/>
                <a:cs typeface="+mn-cs"/>
              </a:rPr>
              <a:t>Falência virológica </a:t>
            </a:r>
          </a:p>
        </p:txBody>
      </p:sp>
      <p:sp>
        <p:nvSpPr>
          <p:cNvPr id="10" name="CaixaDeTexto 9">
            <a:extLst>
              <a:ext uri="{FF2B5EF4-FFF2-40B4-BE49-F238E27FC236}">
                <a16:creationId xmlns:a16="http://schemas.microsoft.com/office/drawing/2014/main" id="{623C3108-79B8-488F-8ECB-14C29491958C}"/>
              </a:ext>
            </a:extLst>
          </p:cNvPr>
          <p:cNvSpPr txBox="1"/>
          <p:nvPr/>
        </p:nvSpPr>
        <p:spPr>
          <a:xfrm>
            <a:off x="6137411" y="706735"/>
            <a:ext cx="5841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dirty="0">
                <a:ln>
                  <a:noFill/>
                </a:ln>
                <a:solidFill>
                  <a:prstClr val="black"/>
                </a:solidFill>
                <a:effectLst/>
                <a:uLnTx/>
                <a:uFillTx/>
                <a:latin typeface="Calibri" panose="020F0502020204030204"/>
                <a:ea typeface="+mn-ea"/>
                <a:cs typeface="+mn-cs"/>
              </a:rPr>
              <a:t>Supressão virológica: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solidFill>
                <a:effectLst/>
                <a:uLnTx/>
                <a:uFillTx/>
                <a:latin typeface="Calibri" panose="020F0502020204030204"/>
                <a:ea typeface="+mn-ea"/>
                <a:cs typeface="+mn-cs"/>
              </a:rPr>
              <a:t>ARN VIH &lt; 50 </a:t>
            </a:r>
            <a:r>
              <a:rPr kumimoji="0" lang="pt-PT" sz="1600" b="0" i="0" u="none" strike="noStrike" kern="1200" cap="none" spc="0" normalizeH="0" baseline="0" noProof="0" dirty="0" err="1">
                <a:ln>
                  <a:noFill/>
                </a:ln>
                <a:solidFill>
                  <a:prstClr val="black"/>
                </a:solidFill>
                <a:effectLst/>
                <a:uLnTx/>
                <a:uFillTx/>
                <a:latin typeface="Calibri" panose="020F0502020204030204"/>
                <a:ea typeface="+mn-ea"/>
                <a:cs typeface="+mn-cs"/>
              </a:rPr>
              <a:t>cp</a:t>
            </a:r>
            <a:r>
              <a:rPr kumimoji="0" lang="pt-PT" sz="1600" b="0" i="0" u="none" strike="noStrike" kern="1200" cap="none" spc="0" normalizeH="0" baseline="0" noProof="0" dirty="0">
                <a:ln>
                  <a:noFill/>
                </a:ln>
                <a:solidFill>
                  <a:prstClr val="black"/>
                </a:solidFill>
                <a:effectLst/>
                <a:uLnTx/>
                <a:uFillTx/>
                <a:latin typeface="Calibri" panose="020F0502020204030204"/>
                <a:ea typeface="+mn-ea"/>
                <a:cs typeface="+mn-cs"/>
              </a:rPr>
              <a:t>/ml há ≥ 6 meses  </a:t>
            </a:r>
          </a:p>
        </p:txBody>
      </p:sp>
      <p:sp>
        <p:nvSpPr>
          <p:cNvPr id="16" name="CaixaDeTexto 15">
            <a:extLst>
              <a:ext uri="{FF2B5EF4-FFF2-40B4-BE49-F238E27FC236}">
                <a16:creationId xmlns:a16="http://schemas.microsoft.com/office/drawing/2014/main" id="{6EBD7ED0-A0F8-4061-9B5D-B2C8AA75CA6D}"/>
              </a:ext>
            </a:extLst>
          </p:cNvPr>
          <p:cNvSpPr txBox="1"/>
          <p:nvPr/>
        </p:nvSpPr>
        <p:spPr>
          <a:xfrm>
            <a:off x="1653555" y="5892277"/>
            <a:ext cx="4050624"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000" b="0" i="0" u="none" strike="noStrike" kern="1200" cap="none" spc="0" normalizeH="0" baseline="0" noProof="0" dirty="0" err="1">
                <a:ln>
                  <a:noFill/>
                </a:ln>
                <a:solidFill>
                  <a:srgbClr val="FF0000"/>
                </a:solidFill>
                <a:effectLst/>
                <a:uLnTx/>
                <a:uFillTx/>
                <a:latin typeface="Calibri" panose="020F0502020204030204"/>
                <a:ea typeface="+mn-ea"/>
                <a:cs typeface="+mn-cs"/>
              </a:rPr>
              <a:t>i</a:t>
            </a: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In the absence of resistance and in persons fully adherent to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consider non-suppressible viremia due to cellular proliferation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(ii)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Take into consideration that certain mutations may have reverted and/or no longer be detectable in the absence of drug pressure. Always refer to cumulative genotype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ixaDeTexto 17">
            <a:extLst>
              <a:ext uri="{FF2B5EF4-FFF2-40B4-BE49-F238E27FC236}">
                <a16:creationId xmlns:a16="http://schemas.microsoft.com/office/drawing/2014/main" id="{55E666FD-1A09-4537-95EC-2158FAE91BD7}"/>
              </a:ext>
            </a:extLst>
          </p:cNvPr>
          <p:cNvSpPr txBox="1"/>
          <p:nvPr/>
        </p:nvSpPr>
        <p:spPr>
          <a:xfrm>
            <a:off x="88386" y="6594450"/>
            <a:ext cx="2281867" cy="215444"/>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EACS Guidelines. </a:t>
            </a:r>
            <a:r>
              <a:rPr kumimoji="0" lang="en-US" altLang="en-US" sz="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V12 October 2023 </a:t>
            </a:r>
            <a:endParaRPr kumimoji="0" lang="en-US" altLang="en-US" sz="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CaixaDeTexto 17">
            <a:extLst>
              <a:ext uri="{FF2B5EF4-FFF2-40B4-BE49-F238E27FC236}">
                <a16:creationId xmlns:a16="http://schemas.microsoft.com/office/drawing/2014/main" id="{2409F6CF-409A-B748-BB98-E6820C9597C8}"/>
              </a:ext>
            </a:extLst>
          </p:cNvPr>
          <p:cNvSpPr txBox="1"/>
          <p:nvPr/>
        </p:nvSpPr>
        <p:spPr bwMode="auto">
          <a:xfrm>
            <a:off x="141808" y="601552"/>
            <a:ext cx="1016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pt-PT" sz="2000" b="1" i="1" u="none" strike="noStrike" kern="1200" cap="none" spc="0" normalizeH="0" baseline="0" noProof="0" dirty="0" err="1">
                <a:ln>
                  <a:noFill/>
                </a:ln>
                <a:solidFill>
                  <a:srgbClr val="C00000"/>
                </a:solidFill>
                <a:effectLst/>
                <a:uLnTx/>
                <a:uFillTx/>
                <a:latin typeface="Calibri" panose="020F0502020204030204"/>
                <a:ea typeface="+mn-ea"/>
                <a:cs typeface="+mn-cs"/>
              </a:rPr>
              <a:t>Switch</a:t>
            </a:r>
            <a:endParaRPr kumimoji="0" lang="pt-PT" sz="2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4" name="CaixaDeTexto 12">
            <a:extLst>
              <a:ext uri="{FF2B5EF4-FFF2-40B4-BE49-F238E27FC236}">
                <a16:creationId xmlns:a16="http://schemas.microsoft.com/office/drawing/2014/main" id="{78D0FB49-5925-8D47-B80B-4953FFC85D73}"/>
              </a:ext>
            </a:extLst>
          </p:cNvPr>
          <p:cNvSpPr txBox="1"/>
          <p:nvPr/>
        </p:nvSpPr>
        <p:spPr>
          <a:xfrm>
            <a:off x="141808" y="240696"/>
            <a:ext cx="69668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a:ln>
                  <a:noFill/>
                </a:ln>
                <a:solidFill>
                  <a:srgbClr val="C00000"/>
                </a:solidFill>
                <a:effectLst/>
                <a:uLnTx/>
                <a:uFillTx/>
                <a:latin typeface="Calibri" panose="020F0502020204030204"/>
                <a:ea typeface="+mn-ea"/>
                <a:cs typeface="+mn-cs"/>
              </a:rPr>
              <a:t>ESQUEMAS DE TARV:</a:t>
            </a:r>
          </a:p>
        </p:txBody>
      </p:sp>
      <p:pic>
        <p:nvPicPr>
          <p:cNvPr id="3" name="Imagem 2">
            <a:extLst>
              <a:ext uri="{FF2B5EF4-FFF2-40B4-BE49-F238E27FC236}">
                <a16:creationId xmlns:a16="http://schemas.microsoft.com/office/drawing/2014/main" id="{F6ED20CB-9059-E78D-FFD9-505C2D554234}"/>
              </a:ext>
            </a:extLst>
          </p:cNvPr>
          <p:cNvPicPr>
            <a:picLocks noChangeAspect="1"/>
          </p:cNvPicPr>
          <p:nvPr/>
        </p:nvPicPr>
        <p:blipFill>
          <a:blip r:embed="rId3"/>
          <a:stretch>
            <a:fillRect/>
          </a:stretch>
        </p:blipFill>
        <p:spPr>
          <a:xfrm>
            <a:off x="1653555" y="1098378"/>
            <a:ext cx="3825750" cy="4793899"/>
          </a:xfrm>
          <a:prstGeom prst="rect">
            <a:avLst/>
          </a:prstGeom>
        </p:spPr>
      </p:pic>
      <p:pic>
        <p:nvPicPr>
          <p:cNvPr id="7" name="Imagem 6">
            <a:extLst>
              <a:ext uri="{FF2B5EF4-FFF2-40B4-BE49-F238E27FC236}">
                <a16:creationId xmlns:a16="http://schemas.microsoft.com/office/drawing/2014/main" id="{9C0C249D-8E31-4112-3D5B-46E8BD5B6F6F}"/>
              </a:ext>
            </a:extLst>
          </p:cNvPr>
          <p:cNvPicPr>
            <a:picLocks noChangeAspect="1"/>
          </p:cNvPicPr>
          <p:nvPr/>
        </p:nvPicPr>
        <p:blipFill>
          <a:blip r:embed="rId4"/>
          <a:stretch>
            <a:fillRect/>
          </a:stretch>
        </p:blipFill>
        <p:spPr>
          <a:xfrm>
            <a:off x="6137411" y="1353066"/>
            <a:ext cx="4743450" cy="3619500"/>
          </a:xfrm>
          <a:prstGeom prst="rect">
            <a:avLst/>
          </a:prstGeom>
        </p:spPr>
      </p:pic>
    </p:spTree>
    <p:extLst>
      <p:ext uri="{BB962C8B-B14F-4D97-AF65-F5344CB8AC3E}">
        <p14:creationId xmlns:p14="http://schemas.microsoft.com/office/powerpoint/2010/main" val="187980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953642B4-29FA-4A91-B028-E55A36C9F73A}"/>
              </a:ext>
            </a:extLst>
          </p:cNvPr>
          <p:cNvSpPr txBox="1">
            <a:spLocks noChangeArrowheads="1"/>
          </p:cNvSpPr>
          <p:nvPr/>
        </p:nvSpPr>
        <p:spPr bwMode="auto">
          <a:xfrm>
            <a:off x="445756" y="6366152"/>
            <a:ext cx="797799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b="0" dirty="0">
                <a:solidFill>
                  <a:schemeClr val="tx1">
                    <a:lumMod val="65000"/>
                    <a:lumOff val="35000"/>
                  </a:schemeClr>
                </a:solidFill>
                <a:latin typeface="+mn-lt"/>
              </a:rPr>
              <a:t>1. </a:t>
            </a:r>
            <a:r>
              <a:rPr lang="en-US" altLang="en-US" sz="800" b="0" dirty="0" err="1">
                <a:solidFill>
                  <a:schemeClr val="tx1">
                    <a:lumMod val="65000"/>
                    <a:lumOff val="35000"/>
                  </a:schemeClr>
                </a:solidFill>
                <a:latin typeface="+mn-lt"/>
              </a:rPr>
              <a:t>Daar</a:t>
            </a:r>
            <a:r>
              <a:rPr lang="en-US" altLang="en-US" sz="800" b="0" dirty="0">
                <a:solidFill>
                  <a:schemeClr val="tx1">
                    <a:lumMod val="65000"/>
                    <a:lumOff val="35000"/>
                  </a:schemeClr>
                </a:solidFill>
                <a:latin typeface="+mn-lt"/>
              </a:rPr>
              <a:t>. Lancet HIV. 2018;5:e347. 2. Molina. Lancet HIV 2018;5:e357. 3. </a:t>
            </a:r>
            <a:r>
              <a:rPr lang="en-US" altLang="en-US" sz="800" b="0" dirty="0" err="1">
                <a:solidFill>
                  <a:schemeClr val="tx1">
                    <a:lumMod val="65000"/>
                    <a:lumOff val="35000"/>
                  </a:schemeClr>
                </a:solidFill>
                <a:latin typeface="+mn-lt"/>
              </a:rPr>
              <a:t>Kityo</a:t>
            </a:r>
            <a:r>
              <a:rPr lang="en-US" altLang="en-US" sz="800" b="0" dirty="0">
                <a:solidFill>
                  <a:schemeClr val="tx1">
                    <a:lumMod val="65000"/>
                    <a:lumOff val="35000"/>
                  </a:schemeClr>
                </a:solidFill>
                <a:latin typeface="+mn-lt"/>
              </a:rPr>
              <a:t>. CROI 2018. Abstract 500. 4. Orkin. Lancet HIV 2018;5:e23. 5. Johnson. JAIDS. 2019;81:463. 6. van </a:t>
            </a:r>
            <a:r>
              <a:rPr lang="en-US" altLang="en-US" sz="800" b="0" dirty="0" err="1">
                <a:solidFill>
                  <a:schemeClr val="tx1">
                    <a:lumMod val="65000"/>
                    <a:lumOff val="35000"/>
                  </a:schemeClr>
                </a:solidFill>
                <a:latin typeface="+mn-lt"/>
              </a:rPr>
              <a:t>Wyk</a:t>
            </a:r>
            <a:r>
              <a:rPr lang="en-US" altLang="en-US" sz="800" b="0" dirty="0">
                <a:solidFill>
                  <a:schemeClr val="tx1">
                    <a:lumMod val="65000"/>
                    <a:lumOff val="35000"/>
                  </a:schemeClr>
                </a:solidFill>
                <a:latin typeface="+mn-lt"/>
              </a:rPr>
              <a:t>. Clin Infect Dis 2020;71:1920. 7. Trottier. </a:t>
            </a:r>
            <a:r>
              <a:rPr lang="en-US" altLang="en-US" sz="800" b="0" dirty="0" err="1">
                <a:solidFill>
                  <a:schemeClr val="tx1">
                    <a:lumMod val="65000"/>
                    <a:lumOff val="35000"/>
                  </a:schemeClr>
                </a:solidFill>
                <a:latin typeface="+mn-lt"/>
              </a:rPr>
              <a:t>Antivir</a:t>
            </a:r>
            <a:r>
              <a:rPr lang="en-US" altLang="en-US" sz="800" b="0" dirty="0">
                <a:solidFill>
                  <a:schemeClr val="tx1">
                    <a:lumMod val="65000"/>
                    <a:lumOff val="35000"/>
                  </a:schemeClr>
                </a:solidFill>
                <a:latin typeface="+mn-lt"/>
              </a:rPr>
              <a:t> </a:t>
            </a:r>
            <a:r>
              <a:rPr lang="en-US" altLang="en-US" sz="800" b="0" dirty="0" err="1">
                <a:solidFill>
                  <a:schemeClr val="tx1">
                    <a:lumMod val="65000"/>
                    <a:lumOff val="35000"/>
                  </a:schemeClr>
                </a:solidFill>
                <a:latin typeface="+mn-lt"/>
              </a:rPr>
              <a:t>Ther</a:t>
            </a:r>
            <a:r>
              <a:rPr lang="en-US" altLang="en-US" sz="800" b="0" dirty="0">
                <a:solidFill>
                  <a:schemeClr val="tx1">
                    <a:lumMod val="65000"/>
                    <a:lumOff val="35000"/>
                  </a:schemeClr>
                </a:solidFill>
                <a:latin typeface="+mn-lt"/>
              </a:rPr>
              <a:t> 2017;22:295. 8. </a:t>
            </a:r>
            <a:r>
              <a:rPr lang="en-US" altLang="en-US" sz="800" b="0" dirty="0" err="1">
                <a:solidFill>
                  <a:schemeClr val="tx1">
                    <a:lumMod val="65000"/>
                    <a:lumOff val="35000"/>
                  </a:schemeClr>
                </a:solidFill>
                <a:latin typeface="+mn-lt"/>
              </a:rPr>
              <a:t>Llibre</a:t>
            </a:r>
            <a:r>
              <a:rPr lang="en-US" altLang="en-US" sz="800" b="0" dirty="0">
                <a:solidFill>
                  <a:schemeClr val="tx1">
                    <a:lumMod val="65000"/>
                    <a:lumOff val="35000"/>
                  </a:schemeClr>
                </a:solidFill>
                <a:latin typeface="+mn-lt"/>
              </a:rPr>
              <a:t>. Lancet 2018;391:839. 9. Mills. Lancet Infect Dis 2016;16:43. 10. </a:t>
            </a:r>
            <a:r>
              <a:rPr lang="en-US" altLang="en-US" sz="800" b="0" dirty="0" err="1">
                <a:solidFill>
                  <a:schemeClr val="tx1">
                    <a:lumMod val="65000"/>
                    <a:lumOff val="35000"/>
                  </a:schemeClr>
                </a:solidFill>
                <a:latin typeface="+mn-lt"/>
              </a:rPr>
              <a:t>Hagins</a:t>
            </a:r>
            <a:r>
              <a:rPr lang="en-US" altLang="en-US" sz="800" b="0" dirty="0">
                <a:solidFill>
                  <a:schemeClr val="tx1">
                    <a:lumMod val="65000"/>
                    <a:lumOff val="35000"/>
                  </a:schemeClr>
                </a:solidFill>
                <a:latin typeface="+mn-lt"/>
              </a:rPr>
              <a:t>. HIV Med 2018; 19:724. 11. DeJesus. Lancet HIV 2017;4:e205.</a:t>
            </a:r>
          </a:p>
        </p:txBody>
      </p:sp>
      <p:graphicFrame>
        <p:nvGraphicFramePr>
          <p:cNvPr id="14" name="Group 32">
            <a:extLst>
              <a:ext uri="{FF2B5EF4-FFF2-40B4-BE49-F238E27FC236}">
                <a16:creationId xmlns:a16="http://schemas.microsoft.com/office/drawing/2014/main" id="{F095AE80-2C14-4959-806F-96784BBA7F86}"/>
              </a:ext>
            </a:extLst>
          </p:cNvPr>
          <p:cNvGraphicFramePr>
            <a:graphicFrameLocks noGrp="1"/>
          </p:cNvGraphicFramePr>
          <p:nvPr/>
        </p:nvGraphicFramePr>
        <p:xfrm>
          <a:off x="485383" y="1539151"/>
          <a:ext cx="11239500" cy="4107696"/>
        </p:xfrm>
        <a:graphic>
          <a:graphicData uri="http://schemas.openxmlformats.org/drawingml/2006/table">
            <a:tbl>
              <a:tblPr/>
              <a:tblGrid>
                <a:gridCol w="1421255">
                  <a:extLst>
                    <a:ext uri="{9D8B030D-6E8A-4147-A177-3AD203B41FA5}">
                      <a16:colId xmlns:a16="http://schemas.microsoft.com/office/drawing/2014/main" val="20000"/>
                    </a:ext>
                  </a:extLst>
                </a:gridCol>
                <a:gridCol w="3588809">
                  <a:extLst>
                    <a:ext uri="{9D8B030D-6E8A-4147-A177-3AD203B41FA5}">
                      <a16:colId xmlns:a16="http://schemas.microsoft.com/office/drawing/2014/main" val="20001"/>
                    </a:ext>
                  </a:extLst>
                </a:gridCol>
                <a:gridCol w="2304739">
                  <a:extLst>
                    <a:ext uri="{9D8B030D-6E8A-4147-A177-3AD203B41FA5}">
                      <a16:colId xmlns:a16="http://schemas.microsoft.com/office/drawing/2014/main" val="20002"/>
                    </a:ext>
                  </a:extLst>
                </a:gridCol>
                <a:gridCol w="1854767">
                  <a:extLst>
                    <a:ext uri="{9D8B030D-6E8A-4147-A177-3AD203B41FA5}">
                      <a16:colId xmlns:a16="http://schemas.microsoft.com/office/drawing/2014/main" val="2344656237"/>
                    </a:ext>
                  </a:extLst>
                </a:gridCol>
                <a:gridCol w="2069930">
                  <a:extLst>
                    <a:ext uri="{9D8B030D-6E8A-4147-A177-3AD203B41FA5}">
                      <a16:colId xmlns:a16="http://schemas.microsoft.com/office/drawing/2014/main" val="395669451"/>
                    </a:ext>
                  </a:extLst>
                </a:gridCol>
              </a:tblGrid>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Estudos</a:t>
                      </a:r>
                      <a:r>
                        <a:rPr kumimoji="0" lang="en-GB" sz="14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endPar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48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Mudança</a:t>
                      </a:r>
                      <a:r>
                        <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 </a:t>
                      </a:r>
                      <a:r>
                        <a:rPr kumimoji="0" lang="en-GB"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partir</a:t>
                      </a:r>
                      <a:r>
                        <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48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Mudança</a:t>
                      </a:r>
                      <a:r>
                        <a:rPr kumimoji="0" lang="en-GB" sz="14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 para</a:t>
                      </a:r>
                      <a:endPar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48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Desenho</a:t>
                      </a:r>
                      <a:r>
                        <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do </a:t>
                      </a:r>
                      <a:r>
                        <a:rPr kumimoji="0" lang="en-GB"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estudo</a:t>
                      </a:r>
                      <a:endPar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48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Não-inferioridade</a:t>
                      </a:r>
                      <a:r>
                        <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GB"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demonstrada</a:t>
                      </a:r>
                      <a:r>
                        <a:rPr kumimoji="0" lang="en-GB"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482"/>
                    </a:solidFill>
                  </a:tcPr>
                </a:tc>
                <a:extLst>
                  <a:ext uri="{0D108BD9-81ED-4DB2-BD59-A6C34878D82A}">
                    <a16:rowId xmlns:a16="http://schemas.microsoft.com/office/drawing/2014/main" val="10000"/>
                  </a:ext>
                </a:extLst>
              </a:tr>
              <a:tr h="2292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380-1878</a:t>
                      </a:r>
                      <a:r>
                        <a:rPr kumimoji="0" lang="en-GB" altLang="en-US"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IP/p + 2 INTRs (n = 287)</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BIC/F/TAF (n = 290)</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cap="none" normalizeH="0" baseline="0" dirty="0">
                          <a:ln>
                            <a:noFill/>
                          </a:ln>
                          <a:solidFill>
                            <a:srgbClr val="5EBA20"/>
                          </a:solidFill>
                          <a:effectLst/>
                          <a:latin typeface="+mn-lt"/>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cap="none" normalizeH="0" baseline="0" dirty="0">
                        <a:ln>
                          <a:noFill/>
                        </a:ln>
                        <a:solidFill>
                          <a:srgbClr val="141415"/>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2292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380-1844</a:t>
                      </a:r>
                      <a:r>
                        <a:rPr kumimoji="0" lang="en-GB" altLang="en-US"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2</a:t>
                      </a:r>
                      <a:endParaRPr kumimoji="0" lang="en-GB" sz="1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DTG/ABC/3TC (n = 281)</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BIC/F/TAF (n = 282)</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Double-blind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2"/>
                  </a:ext>
                </a:extLst>
              </a:tr>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380-1961</a:t>
                      </a:r>
                      <a:r>
                        <a:rPr kumimoji="0" lang="en-GB" altLang="en-US"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3</a:t>
                      </a:r>
                      <a:endParaRPr kumimoji="0" lang="en-GB" sz="1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E/c/F/(TAF </a:t>
                      </a:r>
                      <a:r>
                        <a:rPr kumimoji="0" lang="en-GB" altLang="en-US"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ou</a:t>
                      </a: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TDF) </a:t>
                      </a:r>
                      <a:r>
                        <a:rPr kumimoji="0" lang="en-GB" altLang="en-US"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a:t>
                      </a:r>
                      <a:r>
                        <a:rPr kumimoji="0" lang="en-GB" altLang="en-US" sz="1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u</a:t>
                      </a:r>
                      <a:r>
                        <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ATV/r  + F/TDF (n = 236)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BIC/F/TAF (n = 234)</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3"/>
                  </a:ext>
                </a:extLst>
              </a:tr>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EMERALD</a:t>
                      </a:r>
                      <a:r>
                        <a:rPr kumimoji="0" lang="en-GB" altLang="en-US" sz="1400" u="none" strike="noStrike" kern="1200" cap="none" normalizeH="0" baseline="30000" dirty="0">
                          <a:ln>
                            <a:noFill/>
                          </a:ln>
                          <a:solidFill>
                            <a:schemeClr val="tx1"/>
                          </a:solidFill>
                          <a:effectLst/>
                          <a:latin typeface="Calibri" panose="020F0502020204030204" pitchFamily="34" charset="0"/>
                          <a:cs typeface="Calibri" panose="020F0502020204030204" pitchFamily="34" charset="0"/>
                        </a:rPr>
                        <a:t>4</a:t>
                      </a:r>
                      <a:endParaRPr kumimoji="0" lang="en-GB" altLang="en-US" sz="1400" b="0" i="0" u="none" strike="noStrike" kern="1200" cap="none" normalizeH="0" baseline="3000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IP/p + F/TDF (n = 378)</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DRV/c/FTC/TAF (n = 763)</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4"/>
                  </a:ext>
                </a:extLst>
              </a:tr>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DRIVE-SHIFT</a:t>
                      </a:r>
                      <a:r>
                        <a:rPr kumimoji="0" lang="en-GB"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5</a:t>
                      </a:r>
                      <a:endParaRPr kumimoji="0" lang="en-GB" sz="1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IP/p </a:t>
                      </a:r>
                      <a:r>
                        <a:rPr kumimoji="0" lang="en-GB"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ou</a:t>
                      </a: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EVG/c </a:t>
                      </a:r>
                      <a:r>
                        <a:rPr kumimoji="0" lang="en-GB"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ou</a:t>
                      </a: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INNTR + 2 INTRs(n = 223)</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DOR/3TC/TDF (n = 447)</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altLang="en-US" sz="1400" b="0" i="0" u="none" strike="noStrike" kern="1200"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304189120"/>
                  </a:ext>
                </a:extLst>
              </a:tr>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TANGO</a:t>
                      </a:r>
                      <a:r>
                        <a:rPr kumimoji="0" lang="en-GB"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6</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Regimes </a:t>
                      </a:r>
                      <a:r>
                        <a:rPr kumimoji="0" lang="en-GB"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baseados</a:t>
                      </a: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em</a:t>
                      </a: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FTC/TAF(n = 372)</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DTG/3TC (n = 369)</a:t>
                      </a:r>
                      <a:endPar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3384390698"/>
                  </a:ext>
                </a:extLst>
              </a:tr>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STRIIVING</a:t>
                      </a:r>
                      <a:r>
                        <a:rPr kumimoji="0" lang="en-GB" altLang="en-US"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7</a:t>
                      </a:r>
                      <a:endParaRPr kumimoji="0" lang="en-GB" altLang="en-US" sz="1400" b="0" i="0" u="none" strike="noStrike" kern="1200"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IP/p </a:t>
                      </a:r>
                      <a:r>
                        <a:rPr kumimoji="0" lang="en-GB" altLang="en-US"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ou</a:t>
                      </a: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INNTR </a:t>
                      </a:r>
                      <a:r>
                        <a:rPr kumimoji="0" lang="en-GB" altLang="en-US"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ou</a:t>
                      </a: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INSTI  + 2 INTRs (n = 278)</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DTG/ABC/3TC (n = 275)</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845954304"/>
                  </a:ext>
                </a:extLst>
              </a:tr>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SWORD-1/2</a:t>
                      </a:r>
                      <a:r>
                        <a:rPr kumimoji="0" lang="en-GB"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8</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altLang="en-US" sz="14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IP/p </a:t>
                      </a:r>
                      <a:r>
                        <a:rPr kumimoji="0" lang="en-GB" altLang="en-US" sz="140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ou</a:t>
                      </a:r>
                      <a:r>
                        <a:rPr kumimoji="0" lang="en-GB" altLang="en-US" sz="14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INNTR </a:t>
                      </a:r>
                      <a:r>
                        <a:rPr kumimoji="0" lang="en-GB" altLang="en-US" sz="140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ou</a:t>
                      </a:r>
                      <a:r>
                        <a:rPr kumimoji="0" lang="en-GB" altLang="en-US" sz="14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INSTI  </a:t>
                      </a: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+ 2 INTRs (n = 511)</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DTG + RPV (n = 513)</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3883133522"/>
                  </a:ext>
                </a:extLst>
              </a:tr>
              <a:tr h="3386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GS-109</a:t>
                      </a:r>
                      <a:r>
                        <a:rPr kumimoji="0" lang="en-GB" altLang="en-US" sz="1400" u="none" strike="noStrike" kern="1200" cap="none" normalizeH="0" baseline="30000" dirty="0">
                          <a:ln>
                            <a:noFill/>
                          </a:ln>
                          <a:solidFill>
                            <a:schemeClr val="tx1"/>
                          </a:solidFill>
                          <a:effectLst/>
                          <a:latin typeface="Calibri" panose="020F0502020204030204" pitchFamily="34" charset="0"/>
                          <a:cs typeface="Calibri" panose="020F0502020204030204" pitchFamily="34" charset="0"/>
                        </a:rPr>
                        <a:t>9</a:t>
                      </a:r>
                      <a:endParaRPr kumimoji="0" lang="en-GB" altLang="en-US" sz="1400" b="0" i="0" u="none" strike="noStrike" kern="1200" cap="none" normalizeH="0" baseline="3000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EVG/c </a:t>
                      </a:r>
                      <a:r>
                        <a:rPr kumimoji="0" lang="en-GB" altLang="en-US"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ou</a:t>
                      </a: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EFV </a:t>
                      </a:r>
                      <a:r>
                        <a:rPr kumimoji="0" lang="en-GB" altLang="en-US" sz="140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ou</a:t>
                      </a: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ATV/r  + FTC/TDF (n= 447)</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EVG/c/FTC/TAF (n = 959)</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Open-label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597250391"/>
                  </a:ext>
                </a:extLst>
              </a:tr>
              <a:tr h="2292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GS-1216</a:t>
                      </a:r>
                      <a:r>
                        <a:rPr kumimoji="0" lang="en-GB" altLang="en-US"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10</a:t>
                      </a: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RPV/FTC/TDF (n = 314)</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RPV/FTC/TAF (n = 316)</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Double-blind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907380036"/>
                  </a:ext>
                </a:extLst>
              </a:tr>
              <a:tr h="2292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GS-1160</a:t>
                      </a:r>
                      <a:r>
                        <a:rPr kumimoji="0" lang="en-GB" altLang="en-US" sz="14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11</a:t>
                      </a:r>
                      <a:endParaRPr kumimoji="0" lang="en-GB" altLang="en-US" sz="1400" b="0" i="0" u="none" strike="noStrike" kern="1200"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EFV/FTC/TDF (n = 437)</a:t>
                      </a:r>
                      <a:endPar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1400" u="none" strike="noStrike" cap="none" normalizeH="0" baseline="0" dirty="0">
                          <a:ln>
                            <a:noFill/>
                          </a:ln>
                          <a:solidFill>
                            <a:schemeClr val="tx1"/>
                          </a:solidFill>
                          <a:effectLst/>
                          <a:latin typeface="Calibri" panose="020F0502020204030204" pitchFamily="34" charset="0"/>
                          <a:cs typeface="Calibri" panose="020F0502020204030204" pitchFamily="34" charset="0"/>
                        </a:rPr>
                        <a:t>RPV/FTC/TAF (n = 438)</a:t>
                      </a: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Double-blind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EBA20"/>
                          </a:solidFill>
                          <a:effectLst/>
                          <a:uLnTx/>
                          <a:uFillTx/>
                          <a:latin typeface="Arial"/>
                          <a:ea typeface="MS PGothic" panose="020B0600070205080204" pitchFamily="34" charset="-128"/>
                          <a:cs typeface="Calibri" panose="020F0502020204030204" pitchFamily="34" charset="0"/>
                          <a:sym typeface="Wingdings" panose="05000000000000000000" pitchFamily="2" charset="2"/>
                        </a:rPr>
                        <a:t></a:t>
                      </a:r>
                      <a:endParaRPr kumimoji="0" lang="en-GB" altLang="en-US" sz="1400" b="0" i="0" u="none" strike="noStrike" kern="1200" cap="none" spc="0" normalizeH="0" baseline="0" noProof="0" dirty="0">
                        <a:ln>
                          <a:noFill/>
                        </a:ln>
                        <a:solidFill>
                          <a:srgbClr val="141415"/>
                        </a:solidFill>
                        <a:effectLst/>
                        <a:uLnTx/>
                        <a:uFillTx/>
                        <a:latin typeface="Calibri" panose="020F0502020204030204" pitchFamily="34" charset="0"/>
                        <a:ea typeface="MS PGothic" panose="020B0600070205080204" pitchFamily="34" charset="-128"/>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430542522"/>
                  </a:ext>
                </a:extLst>
              </a:tr>
            </a:tbl>
          </a:graphicData>
        </a:graphic>
      </p:graphicFrame>
      <p:grpSp>
        <p:nvGrpSpPr>
          <p:cNvPr id="13" name="Group 12">
            <a:extLst>
              <a:ext uri="{FF2B5EF4-FFF2-40B4-BE49-F238E27FC236}">
                <a16:creationId xmlns:a16="http://schemas.microsoft.com/office/drawing/2014/main" id="{B5D1A909-2A1B-904F-B6B0-0504AA84E152}"/>
              </a:ext>
            </a:extLst>
          </p:cNvPr>
          <p:cNvGrpSpPr/>
          <p:nvPr/>
        </p:nvGrpSpPr>
        <p:grpSpPr>
          <a:xfrm>
            <a:off x="9771786" y="6469274"/>
            <a:ext cx="2085827" cy="340690"/>
            <a:chOff x="9515003" y="6439415"/>
            <a:chExt cx="2085827" cy="340690"/>
          </a:xfrm>
        </p:grpSpPr>
        <p:pic>
          <p:nvPicPr>
            <p:cNvPr id="15" name="Picture 9">
              <a:extLst>
                <a:ext uri="{FF2B5EF4-FFF2-40B4-BE49-F238E27FC236}">
                  <a16:creationId xmlns:a16="http://schemas.microsoft.com/office/drawing/2014/main" id="{7115E3D4-52E1-C240-A878-65D384005E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046175" y="6439415"/>
              <a:ext cx="421925" cy="1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 name="Rectangle 8">
              <a:extLst>
                <a:ext uri="{FF2B5EF4-FFF2-40B4-BE49-F238E27FC236}">
                  <a16:creationId xmlns:a16="http://schemas.microsoft.com/office/drawing/2014/main" id="{87E6DBD4-38B6-CD46-8B4A-95F619A923A5}"/>
                </a:ext>
              </a:extLst>
            </p:cNvPr>
            <p:cNvSpPr>
              <a:spLocks noChangeArrowheads="1"/>
            </p:cNvSpPr>
            <p:nvPr/>
          </p:nvSpPr>
          <p:spPr bwMode="auto">
            <a:xfrm>
              <a:off x="9515003" y="6518495"/>
              <a:ext cx="20858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mn-cs"/>
                </a:rPr>
                <a:t>Adaptado</a:t>
              </a:r>
              <a:r>
                <a:rPr kumimoji="0" lang="en-US"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de: </a:t>
              </a:r>
              <a:r>
                <a:rPr kumimoji="0" lang="en-US"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17" name="CaixaDeTexto 17">
            <a:extLst>
              <a:ext uri="{FF2B5EF4-FFF2-40B4-BE49-F238E27FC236}">
                <a16:creationId xmlns:a16="http://schemas.microsoft.com/office/drawing/2014/main" id="{138D59EC-90C2-214A-B9F5-F7D82340DB0F}"/>
              </a:ext>
            </a:extLst>
          </p:cNvPr>
          <p:cNvSpPr txBox="1"/>
          <p:nvPr/>
        </p:nvSpPr>
        <p:spPr bwMode="auto">
          <a:xfrm>
            <a:off x="141808" y="601552"/>
            <a:ext cx="1016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pPr>
            <a:r>
              <a:rPr lang="pt-PT" sz="2000" b="1" i="1" dirty="0" err="1">
                <a:solidFill>
                  <a:srgbClr val="C00000"/>
                </a:solidFill>
              </a:rPr>
              <a:t>Switch</a:t>
            </a:r>
            <a:endParaRPr lang="pt-PT" sz="2000" b="1" dirty="0">
              <a:solidFill>
                <a:srgbClr val="C00000"/>
              </a:solidFill>
            </a:endParaRPr>
          </a:p>
        </p:txBody>
      </p:sp>
      <p:sp>
        <p:nvSpPr>
          <p:cNvPr id="18" name="CaixaDeTexto 12">
            <a:extLst>
              <a:ext uri="{FF2B5EF4-FFF2-40B4-BE49-F238E27FC236}">
                <a16:creationId xmlns:a16="http://schemas.microsoft.com/office/drawing/2014/main" id="{93221360-1D3C-9047-B971-CD0F47E7A46B}"/>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ESQUEMAS DE TARV:</a:t>
            </a:r>
          </a:p>
        </p:txBody>
      </p:sp>
      <p:sp>
        <p:nvSpPr>
          <p:cNvPr id="2" name="CaixaDeTexto 1">
            <a:extLst>
              <a:ext uri="{FF2B5EF4-FFF2-40B4-BE49-F238E27FC236}">
                <a16:creationId xmlns:a16="http://schemas.microsoft.com/office/drawing/2014/main" id="{27623E45-7A59-9185-24C4-38C88257D041}"/>
              </a:ext>
            </a:extLst>
          </p:cNvPr>
          <p:cNvSpPr txBox="1"/>
          <p:nvPr/>
        </p:nvSpPr>
        <p:spPr bwMode="auto">
          <a:xfrm>
            <a:off x="1418533" y="869723"/>
            <a:ext cx="8797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pt-PT" b="1" dirty="0">
                <a:latin typeface="Calibri" panose="020F0502020204030204" pitchFamily="34" charset="0"/>
              </a:rPr>
              <a:t>Mudança de TARV para esquema de comprimido único em doentes em supressão virológica: estudos fase III, de não inferioridade, às 48 semanas</a:t>
            </a:r>
          </a:p>
        </p:txBody>
      </p:sp>
      <p:sp>
        <p:nvSpPr>
          <p:cNvPr id="3" name="TextBox 87">
            <a:extLst>
              <a:ext uri="{FF2B5EF4-FFF2-40B4-BE49-F238E27FC236}">
                <a16:creationId xmlns:a16="http://schemas.microsoft.com/office/drawing/2014/main" id="{2B4625D5-1175-95F0-8172-127F3A699E0A}"/>
              </a:ext>
            </a:extLst>
          </p:cNvPr>
          <p:cNvSpPr txBox="1"/>
          <p:nvPr/>
        </p:nvSpPr>
        <p:spPr>
          <a:xfrm>
            <a:off x="485383" y="5805200"/>
            <a:ext cx="11082215" cy="491102"/>
          </a:xfrm>
          <a:prstGeom prst="roundRect">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72000" tIns="0" rIns="7200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pt-PT" b="1" dirty="0">
                <a:solidFill>
                  <a:prstClr val="black"/>
                </a:solidFill>
              </a:rPr>
              <a:t>Os regimes atualmente recomendados em 1ª linha são estratégias adequadas para a mudança terapêutica</a:t>
            </a:r>
            <a:endParaRPr kumimoji="0" lang="en-US"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4535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35198" y="1602983"/>
            <a:ext cx="3332718" cy="2043732"/>
          </a:xfrm>
          <a:prstGeom prst="roundRect">
            <a:avLst/>
          </a:prstGeom>
          <a:gradFill>
            <a:gsLst>
              <a:gs pos="0">
                <a:schemeClr val="accent3"/>
              </a:gs>
              <a:gs pos="50000">
                <a:schemeClr val="bg1"/>
              </a:gs>
              <a:gs pos="100000">
                <a:schemeClr val="accent3"/>
              </a:gs>
            </a:gsLst>
            <a:lin ang="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5" name="TextBox 4"/>
          <p:cNvSpPr txBox="1"/>
          <p:nvPr/>
        </p:nvSpPr>
        <p:spPr>
          <a:xfrm>
            <a:off x="293081" y="6463634"/>
            <a:ext cx="8284234" cy="246221"/>
          </a:xfrm>
          <a:prstGeom prst="rect">
            <a:avLst/>
          </a:prstGeom>
          <a:noFill/>
        </p:spPr>
        <p:txBody>
          <a:bodyPr wrap="square" lIns="0" tIns="0" rIns="0" bIns="0" rtlCol="0">
            <a:spAutoFit/>
          </a:bodyPr>
          <a:lstStyle/>
          <a:p>
            <a:pPr defTabSz="1219140">
              <a:defRPr/>
            </a:pPr>
            <a:r>
              <a:rPr lang="en-US" sz="800" dirty="0">
                <a:solidFill>
                  <a:schemeClr val="tx1">
                    <a:lumMod val="65000"/>
                    <a:lumOff val="35000"/>
                  </a:schemeClr>
                </a:solidFill>
                <a:cs typeface="Arial"/>
              </a:rPr>
              <a:t>1. </a:t>
            </a:r>
            <a:r>
              <a:rPr lang="en-US" altLang="en-US" sz="800" dirty="0">
                <a:solidFill>
                  <a:schemeClr val="tx1">
                    <a:lumMod val="65000"/>
                    <a:lumOff val="35000"/>
                  </a:schemeClr>
                </a:solidFill>
                <a:cs typeface="Arial" charset="0"/>
              </a:rPr>
              <a:t>DHHS HIV Clinical Guidelines: Adult and Adolescent ARV, March 2023. https://clinicalinfo.hiv.gov/en/guidelines</a:t>
            </a:r>
            <a:endParaRPr lang="en-US" sz="800" dirty="0">
              <a:solidFill>
                <a:schemeClr val="tx1">
                  <a:lumMod val="65000"/>
                  <a:lumOff val="35000"/>
                </a:schemeClr>
              </a:solidFill>
              <a:highlight>
                <a:srgbClr val="FFFF00"/>
              </a:highlight>
              <a:cs typeface="Arial"/>
            </a:endParaRPr>
          </a:p>
          <a:p>
            <a:pPr defTabSz="1219140">
              <a:defRPr/>
            </a:pPr>
            <a:r>
              <a:rPr lang="en-US" sz="800" dirty="0">
                <a:solidFill>
                  <a:schemeClr val="tx1">
                    <a:lumMod val="65000"/>
                    <a:lumOff val="35000"/>
                  </a:schemeClr>
                </a:solidFill>
                <a:cs typeface="Arial"/>
              </a:rPr>
              <a:t>2. Prevention Access Campaign. Undetectable = </a:t>
            </a:r>
            <a:r>
              <a:rPr lang="en-US" sz="800" dirty="0" err="1">
                <a:solidFill>
                  <a:schemeClr val="tx1">
                    <a:lumMod val="65000"/>
                    <a:lumOff val="35000"/>
                  </a:schemeClr>
                </a:solidFill>
                <a:cs typeface="Arial"/>
              </a:rPr>
              <a:t>Untransmittable</a:t>
            </a:r>
            <a:r>
              <a:rPr lang="en-US" sz="800" dirty="0">
                <a:solidFill>
                  <a:schemeClr val="tx1">
                    <a:lumMod val="65000"/>
                    <a:lumOff val="35000"/>
                  </a:schemeClr>
                </a:solidFill>
                <a:cs typeface="Arial"/>
              </a:rPr>
              <a:t> (U = U). http://www.preventionaccess.org.  </a:t>
            </a:r>
          </a:p>
        </p:txBody>
      </p:sp>
      <p:sp>
        <p:nvSpPr>
          <p:cNvPr id="17" name="Rectangle 16">
            <a:extLst>
              <a:ext uri="{FF2B5EF4-FFF2-40B4-BE49-F238E27FC236}">
                <a16:creationId xmlns:a16="http://schemas.microsoft.com/office/drawing/2014/main" id="{86D05110-CA54-43EC-AFF3-6164A607F25F}"/>
              </a:ext>
            </a:extLst>
          </p:cNvPr>
          <p:cNvSpPr/>
          <p:nvPr/>
        </p:nvSpPr>
        <p:spPr>
          <a:xfrm>
            <a:off x="827549" y="1801140"/>
            <a:ext cx="10536901" cy="1631216"/>
          </a:xfrm>
          <a:prstGeom prst="rect">
            <a:avLst/>
          </a:prstGeom>
        </p:spPr>
        <p:txBody>
          <a:bodyPr wrap="square">
            <a:spAutoFit/>
          </a:bodyPr>
          <a:lstStyle/>
          <a:p>
            <a:pPr algn="ctr" defTabSz="1219140"/>
            <a:r>
              <a:rPr lang="en-US" sz="10000" b="1" dirty="0">
                <a:solidFill>
                  <a:prstClr val="black"/>
                </a:solidFill>
                <a:latin typeface="Arial"/>
              </a:rPr>
              <a:t>I=I </a:t>
            </a:r>
            <a:endParaRPr lang="en-US" sz="10000" dirty="0">
              <a:solidFill>
                <a:prstClr val="black"/>
              </a:solidFill>
              <a:latin typeface="Arial"/>
            </a:endParaRPr>
          </a:p>
        </p:txBody>
      </p:sp>
      <p:sp>
        <p:nvSpPr>
          <p:cNvPr id="19" name="Rectangle 18">
            <a:extLst>
              <a:ext uri="{FF2B5EF4-FFF2-40B4-BE49-F238E27FC236}">
                <a16:creationId xmlns:a16="http://schemas.microsoft.com/office/drawing/2014/main" id="{32CF026A-A924-4FC0-8E19-C17A0ECB91E0}"/>
              </a:ext>
            </a:extLst>
          </p:cNvPr>
          <p:cNvSpPr/>
          <p:nvPr/>
        </p:nvSpPr>
        <p:spPr>
          <a:xfrm>
            <a:off x="1216701" y="4034960"/>
            <a:ext cx="9758596" cy="2185214"/>
          </a:xfrm>
          <a:prstGeom prst="rect">
            <a:avLst/>
          </a:prstGeom>
        </p:spPr>
        <p:txBody>
          <a:bodyPr wrap="square" anchor="t">
            <a:spAutoFit/>
          </a:bodyPr>
          <a:lstStyle/>
          <a:p>
            <a:pPr marL="285750" indent="-285750" defTabSz="1219140">
              <a:spcAft>
                <a:spcPts val="600"/>
              </a:spcAft>
              <a:buClr>
                <a:schemeClr val="bg1">
                  <a:lumMod val="65000"/>
                </a:schemeClr>
              </a:buClr>
              <a:buSzPct val="90000"/>
              <a:buFont typeface="Wingdings" panose="05000000000000000000" pitchFamily="2" charset="2"/>
              <a:buChar char="§"/>
            </a:pPr>
            <a:r>
              <a:rPr lang="en-US" b="1" dirty="0"/>
              <a:t>I=I (</a:t>
            </a:r>
            <a:r>
              <a:rPr lang="en-US" b="1" dirty="0" err="1"/>
              <a:t>indetetável</a:t>
            </a:r>
            <a:r>
              <a:rPr lang="en-US" b="1" dirty="0"/>
              <a:t>=</a:t>
            </a:r>
            <a:r>
              <a:rPr lang="en-US" b="1" dirty="0" err="1"/>
              <a:t>intransmissível</a:t>
            </a:r>
            <a:r>
              <a:rPr lang="en-US" b="1" dirty="0"/>
              <a:t>) </a:t>
            </a:r>
            <a:r>
              <a:rPr lang="en-US" dirty="0" err="1">
                <a:solidFill>
                  <a:schemeClr val="tx1">
                    <a:lumMod val="95000"/>
                    <a:lumOff val="5000"/>
                  </a:schemeClr>
                </a:solidFill>
              </a:rPr>
              <a:t>significa</a:t>
            </a:r>
            <a:r>
              <a:rPr lang="en-US" dirty="0">
                <a:solidFill>
                  <a:schemeClr val="tx1">
                    <a:lumMod val="95000"/>
                    <a:lumOff val="5000"/>
                  </a:schemeClr>
                </a:solidFill>
              </a:rPr>
              <a:t> que </a:t>
            </a:r>
            <a:r>
              <a:rPr lang="en-US" dirty="0" err="1">
                <a:solidFill>
                  <a:schemeClr val="tx1">
                    <a:lumMod val="95000"/>
                    <a:lumOff val="5000"/>
                  </a:schemeClr>
                </a:solidFill>
              </a:rPr>
              <a:t>alcançar</a:t>
            </a:r>
            <a:r>
              <a:rPr lang="en-US" dirty="0">
                <a:solidFill>
                  <a:schemeClr val="tx1">
                    <a:lumMod val="95000"/>
                    <a:lumOff val="5000"/>
                  </a:schemeClr>
                </a:solidFill>
              </a:rPr>
              <a:t> e </a:t>
            </a:r>
            <a:r>
              <a:rPr lang="en-US" dirty="0" err="1">
                <a:solidFill>
                  <a:schemeClr val="tx1">
                    <a:lumMod val="95000"/>
                    <a:lumOff val="5000"/>
                  </a:schemeClr>
                </a:solidFill>
              </a:rPr>
              <a:t>manter</a:t>
            </a:r>
            <a:r>
              <a:rPr lang="en-US" dirty="0">
                <a:solidFill>
                  <a:schemeClr val="tx1">
                    <a:lumMod val="95000"/>
                    <a:lumOff val="5000"/>
                  </a:schemeClr>
                </a:solidFill>
              </a:rPr>
              <a:t> </a:t>
            </a:r>
            <a:r>
              <a:rPr lang="en-US" dirty="0" err="1">
                <a:solidFill>
                  <a:schemeClr val="tx1">
                    <a:lumMod val="95000"/>
                    <a:lumOff val="5000"/>
                  </a:schemeClr>
                </a:solidFill>
              </a:rPr>
              <a:t>níveis</a:t>
            </a:r>
            <a:r>
              <a:rPr lang="en-US" dirty="0">
                <a:solidFill>
                  <a:schemeClr val="tx1">
                    <a:lumMod val="95000"/>
                    <a:lumOff val="5000"/>
                  </a:schemeClr>
                </a:solidFill>
              </a:rPr>
              <a:t> de ARN VIH &lt;200 </a:t>
            </a:r>
            <a:r>
              <a:rPr lang="en-US" dirty="0" err="1">
                <a:solidFill>
                  <a:schemeClr val="tx1">
                    <a:lumMod val="95000"/>
                    <a:lumOff val="5000"/>
                  </a:schemeClr>
                </a:solidFill>
              </a:rPr>
              <a:t>cópias</a:t>
            </a:r>
            <a:r>
              <a:rPr lang="en-US" dirty="0">
                <a:solidFill>
                  <a:schemeClr val="tx1">
                    <a:lumMod val="95000"/>
                    <a:lumOff val="5000"/>
                  </a:schemeClr>
                </a:solidFill>
              </a:rPr>
              <a:t>/ml, sob TARV, </a:t>
            </a:r>
            <a:r>
              <a:rPr lang="en-US" dirty="0" err="1">
                <a:solidFill>
                  <a:schemeClr val="tx1">
                    <a:lumMod val="95000"/>
                    <a:lumOff val="5000"/>
                  </a:schemeClr>
                </a:solidFill>
              </a:rPr>
              <a:t>previne</a:t>
            </a:r>
            <a:r>
              <a:rPr lang="en-US" dirty="0">
                <a:solidFill>
                  <a:schemeClr val="tx1">
                    <a:lumMod val="95000"/>
                    <a:lumOff val="5000"/>
                  </a:schemeClr>
                </a:solidFill>
              </a:rPr>
              <a:t> a </a:t>
            </a:r>
            <a:r>
              <a:rPr lang="en-US" dirty="0" err="1">
                <a:solidFill>
                  <a:schemeClr val="tx1">
                    <a:lumMod val="95000"/>
                    <a:lumOff val="5000"/>
                  </a:schemeClr>
                </a:solidFill>
              </a:rPr>
              <a:t>transmissão</a:t>
            </a:r>
            <a:r>
              <a:rPr lang="en-US" dirty="0">
                <a:solidFill>
                  <a:schemeClr val="tx1">
                    <a:lumMod val="95000"/>
                    <a:lumOff val="5000"/>
                  </a:schemeClr>
                </a:solidFill>
              </a:rPr>
              <a:t> sexual de VIH</a:t>
            </a:r>
            <a:r>
              <a:rPr lang="en-US" baseline="30000" dirty="0">
                <a:solidFill>
                  <a:schemeClr val="tx1">
                    <a:lumMod val="95000"/>
                    <a:lumOff val="5000"/>
                  </a:schemeClr>
                </a:solidFill>
              </a:rPr>
              <a:t>1</a:t>
            </a:r>
            <a:endParaRPr lang="en-US" dirty="0">
              <a:solidFill>
                <a:schemeClr val="tx1">
                  <a:lumMod val="95000"/>
                  <a:lumOff val="5000"/>
                </a:schemeClr>
              </a:solidFill>
            </a:endParaRPr>
          </a:p>
          <a:p>
            <a:pPr marL="285750" indent="-285750" defTabSz="1219140">
              <a:spcAft>
                <a:spcPts val="600"/>
              </a:spcAft>
              <a:buClr>
                <a:schemeClr val="bg1">
                  <a:lumMod val="65000"/>
                </a:schemeClr>
              </a:buClr>
              <a:buSzPct val="90000"/>
              <a:buFont typeface="Wingdings" panose="05000000000000000000" pitchFamily="2" charset="2"/>
              <a:buChar char="§"/>
            </a:pPr>
            <a:r>
              <a:rPr lang="en-US" dirty="0">
                <a:solidFill>
                  <a:schemeClr val="tx1">
                    <a:lumMod val="95000"/>
                    <a:lumOff val="5000"/>
                  </a:schemeClr>
                </a:solidFill>
              </a:rPr>
              <a:t>PVVIH que </a:t>
            </a:r>
            <a:r>
              <a:rPr lang="en-US" dirty="0" err="1">
                <a:solidFill>
                  <a:schemeClr val="tx1">
                    <a:lumMod val="95000"/>
                    <a:lumOff val="5000"/>
                  </a:schemeClr>
                </a:solidFill>
              </a:rPr>
              <a:t>iniciam</a:t>
            </a:r>
            <a:r>
              <a:rPr lang="en-US" dirty="0">
                <a:solidFill>
                  <a:schemeClr val="tx1">
                    <a:lumMod val="95000"/>
                    <a:lumOff val="5000"/>
                  </a:schemeClr>
                </a:solidFill>
              </a:rPr>
              <a:t> TARV, </a:t>
            </a:r>
            <a:r>
              <a:rPr lang="en-US" dirty="0" err="1">
                <a:solidFill>
                  <a:schemeClr val="tx1">
                    <a:lumMod val="95000"/>
                    <a:lumOff val="5000"/>
                  </a:schemeClr>
                </a:solidFill>
              </a:rPr>
              <a:t>devem</a:t>
            </a:r>
            <a:r>
              <a:rPr lang="en-US" dirty="0">
                <a:solidFill>
                  <a:schemeClr val="tx1">
                    <a:lumMod val="95000"/>
                    <a:lumOff val="5000"/>
                  </a:schemeClr>
                </a:solidFill>
              </a:rPr>
              <a:t> </a:t>
            </a:r>
            <a:r>
              <a:rPr lang="en-US" dirty="0" err="1">
                <a:solidFill>
                  <a:schemeClr val="tx1">
                    <a:lumMod val="95000"/>
                    <a:lumOff val="5000"/>
                  </a:schemeClr>
                </a:solidFill>
              </a:rPr>
              <a:t>utilizar</a:t>
            </a:r>
            <a:r>
              <a:rPr lang="en-US" dirty="0">
                <a:solidFill>
                  <a:schemeClr val="tx1">
                    <a:lumMod val="95000"/>
                    <a:lumOff val="5000"/>
                  </a:schemeClr>
                </a:solidFill>
              </a:rPr>
              <a:t> </a:t>
            </a:r>
            <a:r>
              <a:rPr lang="en-US" dirty="0" err="1">
                <a:solidFill>
                  <a:schemeClr val="tx1">
                    <a:lumMod val="95000"/>
                    <a:lumOff val="5000"/>
                  </a:schemeClr>
                </a:solidFill>
              </a:rPr>
              <a:t>outras</a:t>
            </a:r>
            <a:r>
              <a:rPr lang="en-US" dirty="0">
                <a:solidFill>
                  <a:schemeClr val="tx1">
                    <a:lumMod val="95000"/>
                    <a:lumOff val="5000"/>
                  </a:schemeClr>
                </a:solidFill>
              </a:rPr>
              <a:t> </a:t>
            </a:r>
            <a:r>
              <a:rPr lang="en-US" dirty="0" err="1">
                <a:solidFill>
                  <a:schemeClr val="tx1">
                    <a:lumMod val="95000"/>
                    <a:lumOff val="5000"/>
                  </a:schemeClr>
                </a:solidFill>
              </a:rPr>
              <a:t>formas</a:t>
            </a:r>
            <a:r>
              <a:rPr lang="en-US" dirty="0">
                <a:solidFill>
                  <a:schemeClr val="tx1">
                    <a:lumMod val="95000"/>
                    <a:lumOff val="5000"/>
                  </a:schemeClr>
                </a:solidFill>
              </a:rPr>
              <a:t> de </a:t>
            </a:r>
            <a:r>
              <a:rPr lang="en-US" dirty="0" err="1">
                <a:solidFill>
                  <a:schemeClr val="tx1">
                    <a:lumMod val="95000"/>
                    <a:lumOff val="5000"/>
                  </a:schemeClr>
                </a:solidFill>
              </a:rPr>
              <a:t>prevenção</a:t>
            </a:r>
            <a:r>
              <a:rPr lang="en-US" dirty="0">
                <a:solidFill>
                  <a:schemeClr val="tx1">
                    <a:lumMod val="95000"/>
                    <a:lumOff val="5000"/>
                  </a:schemeClr>
                </a:solidFill>
              </a:rPr>
              <a:t> </a:t>
            </a:r>
            <a:r>
              <a:rPr lang="pt-PT" dirty="0">
                <a:solidFill>
                  <a:schemeClr val="tx1">
                    <a:lumMod val="95000"/>
                    <a:lumOff val="5000"/>
                  </a:schemeClr>
                </a:solidFill>
              </a:rPr>
              <a:t>com parceiros sexuais pelo menos nos primeiros 6 meses de tratamento e até que o nível de ARN VIH &lt;200 cópias/ml tenha sido documentado</a:t>
            </a:r>
            <a:r>
              <a:rPr lang="en-US" baseline="30000" dirty="0">
                <a:solidFill>
                  <a:schemeClr val="tx1">
                    <a:lumMod val="95000"/>
                    <a:lumOff val="5000"/>
                  </a:schemeClr>
                </a:solidFill>
              </a:rPr>
              <a:t>1</a:t>
            </a:r>
            <a:endParaRPr lang="en-US" baseline="30000" dirty="0">
              <a:solidFill>
                <a:schemeClr val="tx1">
                  <a:lumMod val="95000"/>
                  <a:lumOff val="5000"/>
                </a:schemeClr>
              </a:solidFill>
              <a:cs typeface="Arial"/>
            </a:endParaRPr>
          </a:p>
          <a:p>
            <a:pPr marL="285750" indent="-285750" defTabSz="1219140">
              <a:buClr>
                <a:schemeClr val="bg1">
                  <a:lumMod val="65000"/>
                </a:schemeClr>
              </a:buClr>
              <a:buSzPct val="90000"/>
              <a:buFont typeface="Wingdings" panose="05000000000000000000" pitchFamily="2" charset="2"/>
              <a:buChar char="§"/>
            </a:pPr>
            <a:r>
              <a:rPr lang="en-US" b="1" dirty="0"/>
              <a:t>Para </a:t>
            </a:r>
            <a:r>
              <a:rPr lang="en-US" b="1" dirty="0" err="1"/>
              <a:t>manter</a:t>
            </a:r>
            <a:r>
              <a:rPr lang="en-US" b="1" dirty="0"/>
              <a:t> o </a:t>
            </a:r>
            <a:r>
              <a:rPr lang="en-US" b="1" dirty="0" err="1"/>
              <a:t>estado</a:t>
            </a:r>
            <a:r>
              <a:rPr lang="en-US" b="1" dirty="0"/>
              <a:t> I=I</a:t>
            </a:r>
            <a:r>
              <a:rPr lang="en-US" dirty="0"/>
              <a:t>, é </a:t>
            </a:r>
            <a:r>
              <a:rPr lang="en-US" dirty="0" err="1"/>
              <a:t>essencial</a:t>
            </a:r>
            <a:r>
              <a:rPr lang="en-US" dirty="0"/>
              <a:t> </a:t>
            </a:r>
            <a:r>
              <a:rPr lang="en-US" dirty="0" err="1"/>
              <a:t>continuar</a:t>
            </a:r>
            <a:r>
              <a:rPr lang="en-US" dirty="0"/>
              <a:t> a </a:t>
            </a:r>
            <a:r>
              <a:rPr lang="en-US" dirty="0" err="1"/>
              <a:t>tomar</a:t>
            </a:r>
            <a:r>
              <a:rPr lang="en-US" dirty="0"/>
              <a:t> a </a:t>
            </a:r>
            <a:r>
              <a:rPr lang="en-US" dirty="0" err="1"/>
              <a:t>medicação</a:t>
            </a:r>
            <a:r>
              <a:rPr lang="en-US" dirty="0"/>
              <a:t> </a:t>
            </a:r>
            <a:r>
              <a:rPr lang="en-US" dirty="0" err="1"/>
              <a:t>todos</a:t>
            </a:r>
            <a:r>
              <a:rPr lang="en-US" dirty="0"/>
              <a:t> </a:t>
            </a:r>
            <a:r>
              <a:rPr lang="en-US" dirty="0" err="1"/>
              <a:t>os</a:t>
            </a:r>
            <a:r>
              <a:rPr lang="en-US" dirty="0"/>
              <a:t> </a:t>
            </a:r>
            <a:r>
              <a:rPr lang="en-US" dirty="0" err="1"/>
              <a:t>dias</a:t>
            </a:r>
            <a:r>
              <a:rPr lang="en-US" dirty="0"/>
              <a:t> para que a carga </a:t>
            </a:r>
            <a:r>
              <a:rPr lang="en-US" dirty="0" err="1"/>
              <a:t>vírica</a:t>
            </a:r>
            <a:r>
              <a:rPr lang="en-US" dirty="0"/>
              <a:t> </a:t>
            </a:r>
            <a:r>
              <a:rPr lang="en-US" dirty="0" err="1"/>
              <a:t>permaneça</a:t>
            </a:r>
            <a:r>
              <a:rPr lang="en-US" dirty="0"/>
              <a:t> indetetável</a:t>
            </a:r>
            <a:r>
              <a:rPr lang="en-US" baseline="30000" dirty="0"/>
              <a:t>2</a:t>
            </a:r>
            <a:endParaRPr lang="en-US" baseline="30000" dirty="0">
              <a:cs typeface="Arial"/>
            </a:endParaRPr>
          </a:p>
        </p:txBody>
      </p:sp>
      <p:sp>
        <p:nvSpPr>
          <p:cNvPr id="7" name="CaixaDeTexto 12">
            <a:extLst>
              <a:ext uri="{FF2B5EF4-FFF2-40B4-BE49-F238E27FC236}">
                <a16:creationId xmlns:a16="http://schemas.microsoft.com/office/drawing/2014/main" id="{C58D38DA-82E3-0240-B148-BE81C37A5448}"/>
              </a:ext>
            </a:extLst>
          </p:cNvPr>
          <p:cNvSpPr txBox="1"/>
          <p:nvPr/>
        </p:nvSpPr>
        <p:spPr>
          <a:xfrm>
            <a:off x="141808" y="240696"/>
            <a:ext cx="6966857" cy="461665"/>
          </a:xfrm>
          <a:prstGeom prst="rect">
            <a:avLst/>
          </a:prstGeom>
          <a:noFill/>
        </p:spPr>
        <p:txBody>
          <a:bodyPr wrap="square" rtlCol="0">
            <a:spAutoFit/>
          </a:bodyPr>
          <a:lstStyle/>
          <a:p>
            <a:r>
              <a:rPr lang="en-US" sz="2400" b="1" dirty="0">
                <a:solidFill>
                  <a:srgbClr val="C00000"/>
                </a:solidFill>
              </a:rPr>
              <a:t>INDETETÁVEL = INTRANSMISSÍVEL</a:t>
            </a:r>
            <a:endParaRPr lang="pt-PT" sz="2400" b="1" dirty="0">
              <a:solidFill>
                <a:srgbClr val="C00000"/>
              </a:solidFill>
            </a:endParaRPr>
          </a:p>
        </p:txBody>
      </p:sp>
    </p:spTree>
    <p:extLst>
      <p:ext uri="{BB962C8B-B14F-4D97-AF65-F5344CB8AC3E}">
        <p14:creationId xmlns:p14="http://schemas.microsoft.com/office/powerpoint/2010/main" val="74274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9B7504B-306F-0B49-A9F6-1F51F7293BA9}"/>
              </a:ext>
            </a:extLst>
          </p:cNvPr>
          <p:cNvSpPr>
            <a:spLocks noGrp="1"/>
          </p:cNvSpPr>
          <p:nvPr>
            <p:ph type="title" idx="4294967295"/>
          </p:nvPr>
        </p:nvSpPr>
        <p:spPr>
          <a:xfrm>
            <a:off x="641023" y="1736726"/>
            <a:ext cx="10515600" cy="2852737"/>
          </a:xfrm>
        </p:spPr>
        <p:txBody>
          <a:bodyPr>
            <a:normAutofit/>
          </a:bodyPr>
          <a:lstStyle/>
          <a:p>
            <a:r>
              <a:rPr lang="pt-PT" sz="2400" b="1" cap="all" dirty="0">
                <a:solidFill>
                  <a:srgbClr val="C00000"/>
                </a:solidFill>
                <a:latin typeface="+mn-lt"/>
                <a:ea typeface="+mn-ea"/>
                <a:cs typeface="+mn-cs"/>
              </a:rPr>
              <a:t>Eficácia de tratamento em situações especiais</a:t>
            </a:r>
          </a:p>
        </p:txBody>
      </p:sp>
      <p:sp>
        <p:nvSpPr>
          <p:cNvPr id="4" name="Marcador de Posição do Texto 3">
            <a:extLst>
              <a:ext uri="{FF2B5EF4-FFF2-40B4-BE49-F238E27FC236}">
                <a16:creationId xmlns:a16="http://schemas.microsoft.com/office/drawing/2014/main" id="{C7F83EDF-0D0C-A340-8B7B-574FB3278840}"/>
              </a:ext>
            </a:extLst>
          </p:cNvPr>
          <p:cNvSpPr>
            <a:spLocks noGrp="1"/>
          </p:cNvSpPr>
          <p:nvPr>
            <p:ph type="body" idx="4294967295"/>
          </p:nvPr>
        </p:nvSpPr>
        <p:spPr>
          <a:xfrm>
            <a:off x="641023" y="3839369"/>
            <a:ext cx="10515600" cy="1500187"/>
          </a:xfrm>
        </p:spPr>
        <p:txBody>
          <a:bodyPr>
            <a:normAutofit fontScale="85000" lnSpcReduction="20000"/>
          </a:bodyPr>
          <a:lstStyle/>
          <a:p>
            <a:r>
              <a:rPr lang="pt-PT" dirty="0">
                <a:solidFill>
                  <a:schemeClr val="tx1"/>
                </a:solidFill>
              </a:rPr>
              <a:t>1. Infeção aguda por VIH</a:t>
            </a:r>
          </a:p>
          <a:p>
            <a:r>
              <a:rPr lang="pt-PT" dirty="0">
                <a:solidFill>
                  <a:schemeClr val="tx1"/>
                </a:solidFill>
              </a:rPr>
              <a:t>2. </a:t>
            </a:r>
            <a:r>
              <a:rPr lang="pt-PT" dirty="0" err="1">
                <a:solidFill>
                  <a:schemeClr val="tx1"/>
                </a:solidFill>
              </a:rPr>
              <a:t>Virémia</a:t>
            </a:r>
            <a:r>
              <a:rPr lang="pt-PT" dirty="0">
                <a:solidFill>
                  <a:schemeClr val="tx1"/>
                </a:solidFill>
              </a:rPr>
              <a:t> basal elevada</a:t>
            </a:r>
          </a:p>
          <a:p>
            <a:r>
              <a:rPr lang="pt-PT" dirty="0">
                <a:solidFill>
                  <a:schemeClr val="tx1"/>
                </a:solidFill>
              </a:rPr>
              <a:t>3. Diagnóstico tardio</a:t>
            </a:r>
          </a:p>
          <a:p>
            <a:r>
              <a:rPr lang="pt-PT" dirty="0">
                <a:solidFill>
                  <a:schemeClr val="tx1"/>
                </a:solidFill>
              </a:rPr>
              <a:t>4. Patologias oportunistas</a:t>
            </a:r>
          </a:p>
          <a:p>
            <a:endParaRPr lang="pt-PT" dirty="0"/>
          </a:p>
        </p:txBody>
      </p:sp>
    </p:spTree>
    <p:extLst>
      <p:ext uri="{BB962C8B-B14F-4D97-AF65-F5344CB8AC3E}">
        <p14:creationId xmlns:p14="http://schemas.microsoft.com/office/powerpoint/2010/main" val="249367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7">
            <a:extLst>
              <a:ext uri="{FF2B5EF4-FFF2-40B4-BE49-F238E27FC236}">
                <a16:creationId xmlns:a16="http://schemas.microsoft.com/office/drawing/2014/main" id="{DCD5F14E-040E-42AD-91C6-5228B40C63CC}"/>
              </a:ext>
            </a:extLst>
          </p:cNvPr>
          <p:cNvSpPr/>
          <p:nvPr/>
        </p:nvSpPr>
        <p:spPr>
          <a:xfrm>
            <a:off x="1503273" y="4553815"/>
            <a:ext cx="8937171" cy="1689850"/>
          </a:xfrm>
          <a:prstGeom prst="roundRect">
            <a:avLst/>
          </a:prstGeom>
          <a:solidFill>
            <a:schemeClr val="bg2"/>
          </a:solidFill>
          <a:ln w="19050">
            <a:solidFill>
              <a:schemeClr val="bg2"/>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dirty="0">
              <a:solidFill>
                <a:prstClr val="white"/>
              </a:solidFill>
              <a:latin typeface="Arial"/>
            </a:endParaRPr>
          </a:p>
        </p:txBody>
      </p:sp>
      <p:sp>
        <p:nvSpPr>
          <p:cNvPr id="3" name="CaixaDeTexto 2">
            <a:extLst>
              <a:ext uri="{FF2B5EF4-FFF2-40B4-BE49-F238E27FC236}">
                <a16:creationId xmlns:a16="http://schemas.microsoft.com/office/drawing/2014/main" id="{4D8E35E8-FB5B-074C-ABDC-CD5459258BDD}"/>
              </a:ext>
            </a:extLst>
          </p:cNvPr>
          <p:cNvSpPr txBox="1"/>
          <p:nvPr/>
        </p:nvSpPr>
        <p:spPr>
          <a:xfrm>
            <a:off x="343513" y="951087"/>
            <a:ext cx="97910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black"/>
                </a:solidFill>
                <a:effectLst/>
                <a:uLnTx/>
                <a:uFillTx/>
                <a:latin typeface="Calibri" panose="020F0502020204030204"/>
                <a:ea typeface="+mn-ea"/>
                <a:cs typeface="+mn-cs"/>
              </a:rPr>
              <a:t>Benefícios de iniciar TARV</a:t>
            </a:r>
          </a:p>
          <a:p>
            <a:pPr marL="141750" marR="0" lvl="0" indent="-141750" algn="l" defTabSz="914400" rtl="0" eaLnBrk="1" fontAlgn="auto" latinLnBrk="0" hangingPunct="1">
              <a:lnSpc>
                <a:spcPct val="100000"/>
              </a:lnSpc>
              <a:spcBef>
                <a:spcPts val="0"/>
              </a:spcBef>
              <a:spcAft>
                <a:spcPts val="0"/>
              </a:spcAft>
              <a:buClrTx/>
              <a:buSzTx/>
              <a:buFontTx/>
              <a:buChar char="-"/>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Acelerar resolução de sintomas do síndrome retrovírico agudo</a:t>
            </a:r>
          </a:p>
          <a:p>
            <a:pPr marL="141750" marR="0" lvl="0" indent="-141750" algn="l" defTabSz="914400" rtl="0" eaLnBrk="1" fontAlgn="auto" latinLnBrk="0" hangingPunct="1">
              <a:lnSpc>
                <a:spcPct val="100000"/>
              </a:lnSpc>
              <a:spcBef>
                <a:spcPts val="0"/>
              </a:spcBef>
              <a:spcAft>
                <a:spcPts val="0"/>
              </a:spcAft>
              <a:buClrTx/>
              <a:buSzTx/>
              <a:buFontTx/>
              <a:buChar char="-"/>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Preservar a função imunitária e reduzir a progressão de doença</a:t>
            </a:r>
          </a:p>
          <a:p>
            <a:pPr marL="141750" marR="0" lvl="0" indent="-141750" algn="l" defTabSz="914400" rtl="0" eaLnBrk="1" fontAlgn="auto" latinLnBrk="0" hangingPunct="1">
              <a:lnSpc>
                <a:spcPct val="100000"/>
              </a:lnSpc>
              <a:spcBef>
                <a:spcPts val="0"/>
              </a:spcBef>
              <a:spcAft>
                <a:spcPts val="0"/>
              </a:spcAft>
              <a:buClrTx/>
              <a:buSzTx/>
              <a:buFontTx/>
              <a:buChar char="-"/>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Diminuir o reservatório latente de VIH</a:t>
            </a:r>
          </a:p>
          <a:p>
            <a:pPr marL="141750" marR="0" lvl="0" indent="-141750" algn="l" defTabSz="914400" rtl="0" eaLnBrk="1" fontAlgn="auto" latinLnBrk="0" hangingPunct="1">
              <a:lnSpc>
                <a:spcPct val="100000"/>
              </a:lnSpc>
              <a:spcBef>
                <a:spcPts val="0"/>
              </a:spcBef>
              <a:spcAft>
                <a:spcPts val="0"/>
              </a:spcAft>
              <a:buClrTx/>
              <a:buSzTx/>
              <a:buFontTx/>
              <a:buChar char="-"/>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Prevenir a transmissão de VIH</a:t>
            </a:r>
          </a:p>
        </p:txBody>
      </p:sp>
      <p:sp>
        <p:nvSpPr>
          <p:cNvPr id="4" name="CaixaDeTexto 3">
            <a:extLst>
              <a:ext uri="{FF2B5EF4-FFF2-40B4-BE49-F238E27FC236}">
                <a16:creationId xmlns:a16="http://schemas.microsoft.com/office/drawing/2014/main" id="{3374171E-A0F0-714A-B682-8793E3D469A2}"/>
              </a:ext>
            </a:extLst>
          </p:cNvPr>
          <p:cNvSpPr txBox="1"/>
          <p:nvPr/>
        </p:nvSpPr>
        <p:spPr>
          <a:xfrm>
            <a:off x="288095" y="2613952"/>
            <a:ext cx="110983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black"/>
                </a:solidFill>
                <a:effectLst/>
                <a:uLnTx/>
                <a:uFillTx/>
                <a:latin typeface="Calibri" panose="020F0502020204030204"/>
                <a:ea typeface="+mn-ea"/>
                <a:cs typeface="+mn-cs"/>
              </a:rPr>
              <a:t>Requisitos do esquema de TARV</a:t>
            </a:r>
          </a:p>
          <a:p>
            <a:pPr marR="0" lvl="0" indent="-141750" algn="l" defTabSz="914400" rtl="0" eaLnBrk="1" fontAlgn="auto" latinLnBrk="0" hangingPunct="1">
              <a:lnSpc>
                <a:spcPct val="100000"/>
              </a:lnSpc>
              <a:spcBef>
                <a:spcPts val="0"/>
              </a:spcBef>
              <a:spcAft>
                <a:spcPts val="0"/>
              </a:spcAft>
              <a:buClrTx/>
              <a:buSzTx/>
              <a:buFontTx/>
              <a:buChar char="-"/>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Início rápido (informação limitada) </a:t>
            </a:r>
          </a:p>
          <a:p>
            <a:pPr marL="562950" marR="0" lvl="1" indent="-141750" algn="l" defTabSz="914400" rtl="0" eaLnBrk="1" fontAlgn="auto" latinLnBrk="0" hangingPunct="1">
              <a:lnSpc>
                <a:spcPct val="100000"/>
              </a:lnSpc>
              <a:spcBef>
                <a:spcPts val="0"/>
              </a:spcBef>
              <a:spcAft>
                <a:spcPts val="0"/>
              </a:spcAft>
              <a:buClrTx/>
              <a:buSzTx/>
              <a:buFontTx/>
              <a:buChar char="-"/>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Devem ser </a:t>
            </a:r>
            <a:r>
              <a:rPr kumimoji="0" lang="pt-PT" sz="1800" b="1" i="0" u="none" strike="noStrike" kern="1200" cap="none" spc="0" normalizeH="0" baseline="0" noProof="0" dirty="0">
                <a:ln>
                  <a:noFill/>
                </a:ln>
                <a:solidFill>
                  <a:prstClr val="black"/>
                </a:solidFill>
                <a:effectLst/>
                <a:uLnTx/>
                <a:uFillTx/>
                <a:latin typeface="Calibri" panose="020F0502020204030204"/>
                <a:ea typeface="+mn-ea"/>
                <a:cs typeface="+mn-cs"/>
              </a:rPr>
              <a:t>preferidos regimes que não necessitem da disponibilidade imediata de testes de resistência</a:t>
            </a:r>
            <a:endPar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Elevada potência – redução rápida de </a:t>
            </a:r>
            <a:r>
              <a:rPr kumimoji="0" lang="pt-PT" sz="1800" b="0" i="0" u="none" strike="noStrike" kern="1200" cap="none" spc="0" normalizeH="0" baseline="0" noProof="0" dirty="0" err="1">
                <a:ln>
                  <a:noFill/>
                </a:ln>
                <a:solidFill>
                  <a:prstClr val="black"/>
                </a:solidFill>
                <a:effectLst/>
                <a:uLnTx/>
                <a:uFillTx/>
                <a:latin typeface="Calibri" panose="020F0502020204030204"/>
                <a:ea typeface="+mn-ea"/>
                <a:cs typeface="+mn-cs"/>
              </a:rPr>
              <a:t>virémia</a:t>
            </a:r>
            <a:endPar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Elevada barreira genética – menor risco de desenvolvimento de resistências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Baixa taxa de resistência transmitida – elevada eficácia empírica</a:t>
            </a:r>
          </a:p>
        </p:txBody>
      </p:sp>
      <p:sp>
        <p:nvSpPr>
          <p:cNvPr id="5" name="Retângulo 4">
            <a:extLst>
              <a:ext uri="{FF2B5EF4-FFF2-40B4-BE49-F238E27FC236}">
                <a16:creationId xmlns:a16="http://schemas.microsoft.com/office/drawing/2014/main" id="{18B56127-38F6-2547-BC1C-B7F71FECACE2}"/>
              </a:ext>
            </a:extLst>
          </p:cNvPr>
          <p:cNvSpPr/>
          <p:nvPr/>
        </p:nvSpPr>
        <p:spPr>
          <a:xfrm>
            <a:off x="1601244" y="4667134"/>
            <a:ext cx="8665029"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black"/>
                </a:solidFill>
                <a:effectLst/>
                <a:uLnTx/>
                <a:uFillTx/>
                <a:ea typeface="+mn-ea"/>
                <a:cs typeface="+mn-cs"/>
              </a:rPr>
              <a:t>Esquemas propostos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err="1">
                <a:ln>
                  <a:noFill/>
                </a:ln>
                <a:solidFill>
                  <a:prstClr val="black"/>
                </a:solidFill>
                <a:effectLst/>
                <a:uLnTx/>
                <a:uFillTx/>
                <a:ea typeface="+mn-ea"/>
                <a:cs typeface="+mn-cs"/>
              </a:rPr>
              <a:t>Bictegravir-tenofovir</a:t>
            </a:r>
            <a:r>
              <a:rPr kumimoji="0" lang="pt-PT" sz="1800" b="0" i="0" u="none" strike="noStrike" kern="1200" cap="none" spc="0" normalizeH="0" baseline="0" noProof="0" dirty="0">
                <a:ln>
                  <a:noFill/>
                </a:ln>
                <a:solidFill>
                  <a:prstClr val="black"/>
                </a:solidFill>
                <a:effectLst/>
                <a:uLnTx/>
                <a:uFillTx/>
                <a:ea typeface="+mn-ea"/>
                <a:cs typeface="+mn-cs"/>
              </a:rPr>
              <a:t> </a:t>
            </a:r>
            <a:r>
              <a:rPr kumimoji="0" lang="pt-PT" sz="1800" b="0" i="0" u="none" strike="noStrike" kern="1200" cap="none" spc="0" normalizeH="0" baseline="0" noProof="0" dirty="0" err="1">
                <a:ln>
                  <a:noFill/>
                </a:ln>
                <a:solidFill>
                  <a:prstClr val="black"/>
                </a:solidFill>
                <a:effectLst/>
                <a:uLnTx/>
                <a:uFillTx/>
                <a:ea typeface="+mn-ea"/>
                <a:cs typeface="+mn-cs"/>
              </a:rPr>
              <a:t>alafenamida-emtricitabina</a:t>
            </a:r>
            <a:br>
              <a:rPr kumimoji="0" lang="pt-PT" sz="1800" b="0" i="0" u="none" strike="noStrike" kern="1200" cap="none" spc="0" normalizeH="0" baseline="0" noProof="0" dirty="0">
                <a:ln>
                  <a:noFill/>
                </a:ln>
                <a:solidFill>
                  <a:prstClr val="black"/>
                </a:solidFill>
                <a:effectLst/>
                <a:uLnTx/>
                <a:uFillTx/>
                <a:ea typeface="+mn-ea"/>
                <a:cs typeface="+mn-cs"/>
              </a:rPr>
            </a:br>
            <a:r>
              <a:rPr kumimoji="0" lang="pt-PT" sz="1800" b="0" i="0" u="none" strike="noStrike" kern="1200" cap="none" spc="0" normalizeH="0" baseline="0" noProof="0" dirty="0" err="1">
                <a:ln>
                  <a:noFill/>
                </a:ln>
                <a:solidFill>
                  <a:prstClr val="black"/>
                </a:solidFill>
                <a:effectLst/>
                <a:uLnTx/>
                <a:uFillTx/>
                <a:ea typeface="+mn-ea"/>
                <a:cs typeface="+mn-cs"/>
              </a:rPr>
              <a:t>Dolutegravir</a:t>
            </a:r>
            <a:r>
              <a:rPr kumimoji="0" lang="pt-PT" sz="1800" b="0" i="0" u="none" strike="noStrike" kern="1200" cap="none" spc="0" normalizeH="0" baseline="0" noProof="0" dirty="0">
                <a:ln>
                  <a:noFill/>
                </a:ln>
                <a:solidFill>
                  <a:prstClr val="black"/>
                </a:solidFill>
                <a:effectLst/>
                <a:uLnTx/>
                <a:uFillTx/>
                <a:ea typeface="+mn-ea"/>
                <a:cs typeface="+mn-cs"/>
              </a:rPr>
              <a:t> associado a </a:t>
            </a:r>
            <a:r>
              <a:rPr kumimoji="0" lang="pt-PT" sz="1800" b="0" i="0" u="none" strike="noStrike" kern="1200" cap="none" spc="0" normalizeH="0" baseline="0" noProof="0" dirty="0" err="1">
                <a:ln>
                  <a:noFill/>
                </a:ln>
                <a:solidFill>
                  <a:prstClr val="black"/>
                </a:solidFill>
                <a:effectLst/>
                <a:uLnTx/>
                <a:uFillTx/>
                <a:ea typeface="+mn-ea"/>
                <a:cs typeface="+mn-cs"/>
              </a:rPr>
              <a:t>tenofovir</a:t>
            </a:r>
            <a:r>
              <a:rPr kumimoji="0" lang="pt-PT" sz="1800" b="0" i="0" u="none" strike="noStrike" kern="1200" cap="none" spc="0" normalizeH="0" baseline="0" noProof="0" dirty="0">
                <a:ln>
                  <a:noFill/>
                </a:ln>
                <a:solidFill>
                  <a:prstClr val="black"/>
                </a:solidFill>
                <a:effectLst/>
                <a:uLnTx/>
                <a:uFillTx/>
                <a:ea typeface="+mn-ea"/>
                <a:cs typeface="+mn-cs"/>
              </a:rPr>
              <a:t> (</a:t>
            </a:r>
            <a:r>
              <a:rPr kumimoji="0" lang="pt-PT" sz="1800" b="0" i="0" u="none" strike="noStrike" kern="1200" cap="none" spc="0" normalizeH="0" baseline="0" noProof="0" dirty="0" err="1">
                <a:ln>
                  <a:noFill/>
                </a:ln>
                <a:solidFill>
                  <a:prstClr val="black"/>
                </a:solidFill>
                <a:effectLst/>
                <a:uLnTx/>
                <a:uFillTx/>
                <a:ea typeface="+mn-ea"/>
                <a:cs typeface="+mn-cs"/>
              </a:rPr>
              <a:t>alafenamida</a:t>
            </a:r>
            <a:r>
              <a:rPr kumimoji="0" lang="pt-PT" sz="1800" b="0" i="0" u="none" strike="noStrike" kern="1200" cap="none" spc="0" normalizeH="0" baseline="0" noProof="0" dirty="0">
                <a:ln>
                  <a:noFill/>
                </a:ln>
                <a:solidFill>
                  <a:prstClr val="black"/>
                </a:solidFill>
                <a:effectLst/>
                <a:uLnTx/>
                <a:uFillTx/>
                <a:ea typeface="+mn-ea"/>
                <a:cs typeface="+mn-cs"/>
              </a:rPr>
              <a:t> ou </a:t>
            </a:r>
            <a:r>
              <a:rPr kumimoji="0" lang="pt-PT" sz="1800" b="0" i="0" u="none" strike="noStrike" kern="1200" cap="none" spc="0" normalizeH="0" baseline="0" noProof="0" dirty="0" err="1">
                <a:ln>
                  <a:noFill/>
                </a:ln>
                <a:solidFill>
                  <a:prstClr val="black"/>
                </a:solidFill>
                <a:effectLst/>
                <a:uLnTx/>
                <a:uFillTx/>
                <a:ea typeface="+mn-ea"/>
                <a:cs typeface="+mn-cs"/>
              </a:rPr>
              <a:t>disoproxil</a:t>
            </a:r>
            <a:r>
              <a:rPr kumimoji="0" lang="pt-PT" sz="1800" b="0" i="0" u="none" strike="noStrike" kern="1200" cap="none" spc="0" normalizeH="0" baseline="0" noProof="0" dirty="0">
                <a:ln>
                  <a:noFill/>
                </a:ln>
                <a:solidFill>
                  <a:prstClr val="black"/>
                </a:solidFill>
                <a:effectLst/>
                <a:uLnTx/>
                <a:uFillTx/>
                <a:ea typeface="+mn-ea"/>
                <a:cs typeface="+mn-cs"/>
              </a:rPr>
              <a:t> fumarato)-XTC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err="1">
                <a:ln>
                  <a:noFill/>
                </a:ln>
                <a:solidFill>
                  <a:prstClr val="black"/>
                </a:solidFill>
                <a:effectLst/>
                <a:uLnTx/>
                <a:uFillTx/>
                <a:ea typeface="+mn-ea"/>
                <a:cs typeface="+mn-cs"/>
              </a:rPr>
              <a:t>Darunavir</a:t>
            </a:r>
            <a:r>
              <a:rPr kumimoji="0" lang="pt-PT" sz="1800" b="0" i="0" u="none" strike="noStrike" kern="1200" cap="none" spc="0" normalizeH="0" baseline="0" noProof="0" dirty="0">
                <a:ln>
                  <a:noFill/>
                </a:ln>
                <a:solidFill>
                  <a:prstClr val="black"/>
                </a:solidFill>
                <a:effectLst/>
                <a:uLnTx/>
                <a:uFillTx/>
                <a:ea typeface="+mn-ea"/>
                <a:cs typeface="+mn-cs"/>
              </a:rPr>
              <a:t> potenciado associado a </a:t>
            </a:r>
            <a:r>
              <a:rPr kumimoji="0" lang="pt-PT" sz="1800" b="0" i="0" u="none" strike="noStrike" kern="1200" cap="none" spc="0" normalizeH="0" baseline="0" noProof="0" dirty="0" err="1">
                <a:ln>
                  <a:noFill/>
                </a:ln>
                <a:solidFill>
                  <a:prstClr val="black"/>
                </a:solidFill>
                <a:effectLst/>
                <a:uLnTx/>
                <a:uFillTx/>
                <a:ea typeface="+mn-ea"/>
                <a:cs typeface="+mn-cs"/>
              </a:rPr>
              <a:t>tenofovir</a:t>
            </a:r>
            <a:r>
              <a:rPr kumimoji="0" lang="pt-PT" sz="1800" b="0" i="0" u="none" strike="noStrike" kern="1200" cap="none" spc="0" normalizeH="0" baseline="0" noProof="0" dirty="0">
                <a:ln>
                  <a:noFill/>
                </a:ln>
                <a:solidFill>
                  <a:prstClr val="black"/>
                </a:solidFill>
                <a:effectLst/>
                <a:uLnTx/>
                <a:uFillTx/>
                <a:ea typeface="+mn-ea"/>
                <a:cs typeface="+mn-cs"/>
              </a:rPr>
              <a:t> (</a:t>
            </a:r>
            <a:r>
              <a:rPr kumimoji="0" lang="pt-PT" sz="1800" b="0" i="0" u="none" strike="noStrike" kern="1200" cap="none" spc="0" normalizeH="0" baseline="0" noProof="0" dirty="0" err="1">
                <a:ln>
                  <a:noFill/>
                </a:ln>
                <a:solidFill>
                  <a:prstClr val="black"/>
                </a:solidFill>
                <a:effectLst/>
                <a:uLnTx/>
                <a:uFillTx/>
                <a:ea typeface="+mn-ea"/>
                <a:cs typeface="+mn-cs"/>
              </a:rPr>
              <a:t>alafenamida</a:t>
            </a:r>
            <a:r>
              <a:rPr kumimoji="0" lang="pt-PT" sz="1800" b="0" i="0" u="none" strike="noStrike" kern="1200" cap="none" spc="0" normalizeH="0" baseline="0" noProof="0" dirty="0">
                <a:ln>
                  <a:noFill/>
                </a:ln>
                <a:solidFill>
                  <a:prstClr val="black"/>
                </a:solidFill>
                <a:effectLst/>
                <a:uLnTx/>
                <a:uFillTx/>
                <a:ea typeface="+mn-ea"/>
                <a:cs typeface="+mn-cs"/>
              </a:rPr>
              <a:t> ou </a:t>
            </a:r>
            <a:r>
              <a:rPr kumimoji="0" lang="pt-PT" sz="1800" b="0" i="0" u="none" strike="noStrike" kern="1200" cap="none" spc="0" normalizeH="0" baseline="0" noProof="0" dirty="0" err="1">
                <a:ln>
                  <a:noFill/>
                </a:ln>
                <a:solidFill>
                  <a:prstClr val="black"/>
                </a:solidFill>
                <a:effectLst/>
                <a:uLnTx/>
                <a:uFillTx/>
                <a:ea typeface="+mn-ea"/>
                <a:cs typeface="+mn-cs"/>
              </a:rPr>
              <a:t>disoproxil</a:t>
            </a:r>
            <a:r>
              <a:rPr kumimoji="0" lang="pt-PT" sz="1800" b="0" i="0" u="none" strike="noStrike" kern="1200" cap="none" spc="0" normalizeH="0" baseline="0" noProof="0" dirty="0">
                <a:ln>
                  <a:noFill/>
                </a:ln>
                <a:solidFill>
                  <a:prstClr val="black"/>
                </a:solidFill>
                <a:effectLst/>
                <a:uLnTx/>
                <a:uFillTx/>
                <a:ea typeface="+mn-ea"/>
                <a:cs typeface="+mn-cs"/>
              </a:rPr>
              <a:t> fumarato)-XTC</a:t>
            </a:r>
          </a:p>
        </p:txBody>
      </p:sp>
      <p:sp>
        <p:nvSpPr>
          <p:cNvPr id="6" name="CaixaDeTexto 5">
            <a:extLst>
              <a:ext uri="{FF2B5EF4-FFF2-40B4-BE49-F238E27FC236}">
                <a16:creationId xmlns:a16="http://schemas.microsoft.com/office/drawing/2014/main" id="{09A87F49-37EB-E146-8193-1F03D203F5F8}"/>
              </a:ext>
            </a:extLst>
          </p:cNvPr>
          <p:cNvSpPr txBox="1"/>
          <p:nvPr/>
        </p:nvSpPr>
        <p:spPr>
          <a:xfrm>
            <a:off x="141808" y="6429202"/>
            <a:ext cx="8442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65000"/>
                    <a:lumOff val="35000"/>
                  </a:schemeClr>
                </a:solidFill>
              </a:rPr>
              <a:t>TDRMs </a:t>
            </a:r>
            <a:r>
              <a:rPr lang="en-US" sz="800" i="1" dirty="0">
                <a:solidFill>
                  <a:schemeClr val="tx1">
                    <a:lumMod val="65000"/>
                    <a:lumOff val="35000"/>
                  </a:schemeClr>
                </a:solidFill>
              </a:rPr>
              <a:t>– </a:t>
            </a:r>
            <a:r>
              <a:rPr lang="en-US" altLang="en-US" sz="800" i="1" dirty="0">
                <a:solidFill>
                  <a:schemeClr val="tx1">
                    <a:lumMod val="65000"/>
                    <a:lumOff val="35000"/>
                  </a:schemeClr>
                </a:solidFill>
              </a:rPr>
              <a:t>transmitted drug resistance mutations</a:t>
            </a:r>
            <a:r>
              <a:rPr lang="en-US" sz="800" dirty="0">
                <a:solidFill>
                  <a:schemeClr val="tx1">
                    <a:lumMod val="65000"/>
                    <a:lumOff val="35000"/>
                  </a:schemeClr>
                </a:solidFill>
              </a:rPr>
              <a:t>; </a:t>
            </a:r>
            <a:r>
              <a:rPr lang="pt-PT" sz="800" dirty="0">
                <a:solidFill>
                  <a:schemeClr val="tx1">
                    <a:lumMod val="65000"/>
                    <a:lumOff val="35000"/>
                  </a:schemeClr>
                </a:solidFill>
              </a:rPr>
              <a:t>XTC – </a:t>
            </a:r>
            <a:r>
              <a:rPr lang="pt-PT" sz="800" dirty="0" err="1">
                <a:solidFill>
                  <a:schemeClr val="tx1">
                    <a:lumMod val="65000"/>
                    <a:lumOff val="35000"/>
                  </a:schemeClr>
                </a:solidFill>
              </a:rPr>
              <a:t>lamivudina</a:t>
            </a:r>
            <a:r>
              <a:rPr lang="pt-PT" sz="800" dirty="0">
                <a:solidFill>
                  <a:schemeClr val="tx1">
                    <a:lumMod val="65000"/>
                    <a:lumOff val="35000"/>
                  </a:schemeClr>
                </a:solidFill>
              </a:rPr>
              <a:t> (3TC) ou </a:t>
            </a:r>
            <a:r>
              <a:rPr lang="pt-PT" sz="800" dirty="0" err="1">
                <a:solidFill>
                  <a:schemeClr val="tx1">
                    <a:lumMod val="65000"/>
                    <a:lumOff val="35000"/>
                  </a:schemeClr>
                </a:solidFill>
              </a:rPr>
              <a:t>emtricitabina</a:t>
            </a:r>
            <a:r>
              <a:rPr lang="pt-PT" sz="800" dirty="0">
                <a:solidFill>
                  <a:schemeClr val="tx1">
                    <a:lumMod val="65000"/>
                    <a:lumOff val="35000"/>
                  </a:schemeClr>
                </a:solidFill>
              </a:rPr>
              <a:t> (FTC)</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Opinião de perito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Para mais informações sobre as indicações terapêuticas aplicáveis a cada um destes esquemas, consultar o RCM aprovado.</a:t>
            </a:r>
          </a:p>
        </p:txBody>
      </p:sp>
      <p:sp>
        <p:nvSpPr>
          <p:cNvPr id="8" name="CaixaDeTexto 12">
            <a:extLst>
              <a:ext uri="{FF2B5EF4-FFF2-40B4-BE49-F238E27FC236}">
                <a16:creationId xmlns:a16="http://schemas.microsoft.com/office/drawing/2014/main" id="{2F200C9C-C69E-754B-BFD3-F8B846B8AAD3}"/>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INFEÇÃO AGUDA POR VIH</a:t>
            </a:r>
          </a:p>
        </p:txBody>
      </p:sp>
    </p:spTree>
    <p:extLst>
      <p:ext uri="{BB962C8B-B14F-4D97-AF65-F5344CB8AC3E}">
        <p14:creationId xmlns:p14="http://schemas.microsoft.com/office/powerpoint/2010/main" val="1753230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6A0693-C1B1-43DE-B8A9-CA3DC12D4134}"/>
              </a:ext>
            </a:extLst>
          </p:cNvPr>
          <p:cNvSpPr>
            <a:spLocks noGrp="1"/>
          </p:cNvSpPr>
          <p:nvPr>
            <p:ph type="body" sz="quarter" idx="4294967295"/>
          </p:nvPr>
        </p:nvSpPr>
        <p:spPr>
          <a:xfrm>
            <a:off x="148161" y="1023201"/>
            <a:ext cx="9463088" cy="323850"/>
          </a:xfrm>
        </p:spPr>
        <p:txBody>
          <a:bodyPr>
            <a:noAutofit/>
          </a:bodyPr>
          <a:lstStyle/>
          <a:p>
            <a:pPr marL="0" indent="0">
              <a:buNone/>
            </a:pPr>
            <a:r>
              <a:rPr lang="en-GB" sz="1800" dirty="0" err="1"/>
              <a:t>MeditRes</a:t>
            </a:r>
            <a:r>
              <a:rPr lang="en-GB" sz="1800" dirty="0"/>
              <a:t> HIV Study (France, Greece, Italy, Portugal, Spain)</a:t>
            </a:r>
          </a:p>
        </p:txBody>
      </p:sp>
      <p:sp>
        <p:nvSpPr>
          <p:cNvPr id="15" name="Text Placeholder 16">
            <a:extLst>
              <a:ext uri="{FF2B5EF4-FFF2-40B4-BE49-F238E27FC236}">
                <a16:creationId xmlns:a16="http://schemas.microsoft.com/office/drawing/2014/main" id="{A1DC5AAA-8CCB-4E18-B3F1-4C983F9F9E84}"/>
              </a:ext>
            </a:extLst>
          </p:cNvPr>
          <p:cNvSpPr txBox="1">
            <a:spLocks/>
          </p:cNvSpPr>
          <p:nvPr/>
        </p:nvSpPr>
        <p:spPr>
          <a:xfrm>
            <a:off x="323999" y="6537324"/>
            <a:ext cx="10584000" cy="18309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0" rIns="0" bIns="0" rtlCol="0" anchor="b">
            <a:noAutofit/>
          </a:bodyPr>
          <a:lstStyle>
            <a:lvl1pPr marL="0" indent="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E2E2E2">
                  <a:lumMod val="75000"/>
                </a:srgbClr>
              </a:buClr>
              <a:buSzPct val="90000"/>
              <a:buFont typeface="Wingdings" panose="05000000000000000000" pitchFamily="2" charset="2"/>
              <a:buNone/>
              <a:tabLst/>
              <a:defRPr/>
            </a:pPr>
            <a:r>
              <a:rPr lang="en-US" dirty="0">
                <a:solidFill>
                  <a:schemeClr val="tx1">
                    <a:lumMod val="65000"/>
                    <a:lumOff val="35000"/>
                  </a:schemeClr>
                </a:solidFill>
              </a:rPr>
              <a:t>De Salazar A, et al. CROI 2022, Poster 516</a:t>
            </a:r>
          </a:p>
        </p:txBody>
      </p:sp>
      <p:grpSp>
        <p:nvGrpSpPr>
          <p:cNvPr id="16" name="Group 15">
            <a:extLst>
              <a:ext uri="{FF2B5EF4-FFF2-40B4-BE49-F238E27FC236}">
                <a16:creationId xmlns:a16="http://schemas.microsoft.com/office/drawing/2014/main" id="{28580BE7-00B0-4EC0-B2C4-54AB4C59AA5A}"/>
              </a:ext>
            </a:extLst>
          </p:cNvPr>
          <p:cNvGrpSpPr/>
          <p:nvPr/>
        </p:nvGrpSpPr>
        <p:grpSpPr>
          <a:xfrm>
            <a:off x="4241653" y="1545203"/>
            <a:ext cx="5372155" cy="719813"/>
            <a:chOff x="4424923" y="1545203"/>
            <a:chExt cx="5372155" cy="719813"/>
          </a:xfrm>
        </p:grpSpPr>
        <p:sp>
          <p:nvSpPr>
            <p:cNvPr id="17" name="AutoShape 5">
              <a:extLst>
                <a:ext uri="{FF2B5EF4-FFF2-40B4-BE49-F238E27FC236}">
                  <a16:creationId xmlns:a16="http://schemas.microsoft.com/office/drawing/2014/main" id="{9FC18E9E-F594-4017-956E-15619EF16F0A}"/>
                </a:ext>
              </a:extLst>
            </p:cNvPr>
            <p:cNvSpPr>
              <a:spLocks noChangeArrowheads="1"/>
            </p:cNvSpPr>
            <p:nvPr/>
          </p:nvSpPr>
          <p:spPr bwMode="auto">
            <a:xfrm>
              <a:off x="4424923" y="1545203"/>
              <a:ext cx="5026557" cy="719813"/>
            </a:xfrm>
            <a:prstGeom prst="roundRect">
              <a:avLst>
                <a:gd name="adj" fmla="val 11228"/>
              </a:avLst>
            </a:prstGeom>
            <a:solidFill>
              <a:sysClr val="window" lastClr="FFFFFF">
                <a:lumMod val="95000"/>
              </a:sysClr>
            </a:solidFill>
            <a:ln w="3175">
              <a:noFill/>
              <a:round/>
              <a:headEnd/>
              <a:tailEnd/>
            </a:ln>
            <a:effectLst/>
          </p:spPr>
          <p:txBody>
            <a:bodyPr lIns="96000" tIns="0" rIns="72000" bIns="0" anchor="t"/>
            <a:lstStyle/>
            <a:p>
              <a:pPr marL="285750" marR="0" lvl="0" indent="-285750" defTabSz="1351054"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cs typeface="Arial" pitchFamily="34" charset="0"/>
              </a:endParaRPr>
            </a:p>
          </p:txBody>
        </p:sp>
        <p:sp>
          <p:nvSpPr>
            <p:cNvPr id="18" name="TextBox 17">
              <a:extLst>
                <a:ext uri="{FF2B5EF4-FFF2-40B4-BE49-F238E27FC236}">
                  <a16:creationId xmlns:a16="http://schemas.microsoft.com/office/drawing/2014/main" id="{3041B0F7-E330-4148-BE7D-64AC8AC9021A}"/>
                </a:ext>
              </a:extLst>
            </p:cNvPr>
            <p:cNvSpPr txBox="1"/>
            <p:nvPr/>
          </p:nvSpPr>
          <p:spPr>
            <a:xfrm>
              <a:off x="4490181" y="1576519"/>
              <a:ext cx="5306897" cy="438582"/>
            </a:xfrm>
            <a:prstGeom prst="rect">
              <a:avLst/>
            </a:prstGeom>
            <a:noFill/>
          </p:spPr>
          <p:txBody>
            <a:bodyPr wrap="square" lIns="0" tIns="0" rIns="0" bIns="0" rtlCol="0">
              <a:spAutoFit/>
            </a:bodyPr>
            <a:lstStyle/>
            <a:p>
              <a:pPr marL="0" marR="0" lvl="0" indent="0" defTabSz="1351054" eaLnBrk="1" fontAlgn="auto" latinLnBrk="0" hangingPunct="1">
                <a:lnSpc>
                  <a:spcPct val="100000"/>
                </a:lnSpc>
                <a:spcBef>
                  <a:spcPts val="0"/>
                </a:spcBef>
                <a:spcAft>
                  <a:spcPts val="300"/>
                </a:spcAft>
                <a:buClrTx/>
                <a:buSzTx/>
                <a:buFontTx/>
                <a:buNone/>
                <a:tabLst/>
                <a:defRPr/>
              </a:pPr>
              <a:r>
                <a:rPr kumimoji="0" lang="en-US" sz="1400" b="1" i="1" u="none" strike="noStrike" kern="0" cap="none" spc="0" normalizeH="0" baseline="0" noProof="0" dirty="0">
                  <a:ln>
                    <a:noFill/>
                  </a:ln>
                  <a:solidFill>
                    <a:prstClr val="black"/>
                  </a:solidFill>
                  <a:effectLst/>
                  <a:uLnTx/>
                  <a:uFillTx/>
                  <a:cs typeface="Arial" pitchFamily="34" charset="0"/>
                </a:rPr>
                <a:t>Outcomes</a:t>
              </a:r>
            </a:p>
            <a:p>
              <a:pPr marL="0" marR="0" lvl="0" indent="0" defTabSz="1351054" eaLnBrk="1" fontAlgn="auto" latinLnBrk="0" hangingPunct="1">
                <a:lnSpc>
                  <a:spcPct val="100000"/>
                </a:lnSpc>
                <a:spcBef>
                  <a:spcPts val="0"/>
                </a:spcBef>
                <a:spcAft>
                  <a:spcPts val="300"/>
                </a:spcAft>
                <a:buClrTx/>
                <a:buSzTx/>
                <a:buFontTx/>
                <a:buNone/>
                <a:tabLst/>
                <a:defRPr/>
              </a:pPr>
              <a:r>
                <a:rPr kumimoji="0" lang="en-US" sz="1200" b="0" i="0" u="none" strike="noStrike" kern="0" cap="none" spc="0" normalizeH="0" baseline="0" noProof="0" dirty="0" err="1">
                  <a:ln>
                    <a:noFill/>
                  </a:ln>
                  <a:solidFill>
                    <a:prstClr val="black"/>
                  </a:solidFill>
                  <a:effectLst/>
                  <a:uLnTx/>
                  <a:uFillTx/>
                  <a:cs typeface="Arial" pitchFamily="34" charset="0"/>
                </a:rPr>
                <a:t>Prevalência</a:t>
              </a:r>
              <a:r>
                <a:rPr kumimoji="0" lang="en-US" sz="1200" b="0" i="0" u="none" strike="noStrike" kern="0" cap="none" spc="0" normalizeH="0" baseline="0" noProof="0" dirty="0">
                  <a:ln>
                    <a:noFill/>
                  </a:ln>
                  <a:solidFill>
                    <a:prstClr val="black"/>
                  </a:solidFill>
                  <a:effectLst/>
                  <a:uLnTx/>
                  <a:uFillTx/>
                  <a:cs typeface="Arial" pitchFamily="34" charset="0"/>
                </a:rPr>
                <a:t> de </a:t>
              </a:r>
              <a:r>
                <a:rPr kumimoji="0" lang="en-US" sz="1200" b="0" i="0" u="none" strike="noStrike" kern="0" cap="none" spc="0" normalizeH="0" baseline="0" noProof="0" dirty="0" err="1">
                  <a:ln>
                    <a:noFill/>
                  </a:ln>
                  <a:solidFill>
                    <a:prstClr val="black"/>
                  </a:solidFill>
                  <a:effectLst/>
                  <a:uLnTx/>
                  <a:uFillTx/>
                  <a:cs typeface="Arial" pitchFamily="34" charset="0"/>
                </a:rPr>
                <a:t>resistências</a:t>
              </a:r>
              <a:r>
                <a:rPr kumimoji="0" lang="en-US" sz="1200" b="0" i="0" u="none" strike="noStrike" kern="0" cap="none" spc="0" normalizeH="0" baseline="0" noProof="0" dirty="0">
                  <a:ln>
                    <a:noFill/>
                  </a:ln>
                  <a:solidFill>
                    <a:prstClr val="black"/>
                  </a:solidFill>
                  <a:effectLst/>
                  <a:uLnTx/>
                  <a:uFillTx/>
                  <a:cs typeface="Arial" pitchFamily="34" charset="0"/>
                </a:rPr>
                <a:t> </a:t>
              </a:r>
              <a:r>
                <a:rPr kumimoji="0" lang="en-US" sz="1200" b="0" i="0" u="none" strike="noStrike" kern="0" cap="none" spc="0" normalizeH="0" baseline="0" noProof="0" dirty="0" err="1">
                  <a:ln>
                    <a:noFill/>
                  </a:ln>
                  <a:solidFill>
                    <a:prstClr val="black"/>
                  </a:solidFill>
                  <a:effectLst/>
                  <a:uLnTx/>
                  <a:uFillTx/>
                  <a:cs typeface="Arial" pitchFamily="34" charset="0"/>
                </a:rPr>
                <a:t>transmitidas</a:t>
              </a:r>
              <a:r>
                <a:rPr kumimoji="0" lang="en-US" sz="1200" b="0" i="0" u="none" strike="noStrike" kern="0" cap="none" spc="0" normalizeH="0" baseline="0" noProof="0" dirty="0">
                  <a:ln>
                    <a:noFill/>
                  </a:ln>
                  <a:solidFill>
                    <a:prstClr val="black"/>
                  </a:solidFill>
                  <a:effectLst/>
                  <a:uLnTx/>
                  <a:uFillTx/>
                  <a:cs typeface="Arial" pitchFamily="34" charset="0"/>
                </a:rPr>
                <a:t> </a:t>
              </a:r>
              <a:r>
                <a:rPr kumimoji="0" lang="en-US" sz="1200" b="0" i="0" u="none" strike="noStrike" kern="0" cap="none" spc="0" normalizeH="0" baseline="0" noProof="0" dirty="0" err="1">
                  <a:ln>
                    <a:noFill/>
                  </a:ln>
                  <a:solidFill>
                    <a:prstClr val="black"/>
                  </a:solidFill>
                  <a:effectLst/>
                  <a:uLnTx/>
                  <a:uFillTx/>
                  <a:cs typeface="Arial" pitchFamily="34" charset="0"/>
                </a:rPr>
                <a:t>aos</a:t>
              </a:r>
              <a:r>
                <a:rPr kumimoji="0" lang="en-US" sz="1200" b="0" i="0" u="none" strike="noStrike" kern="0" cap="none" spc="0" normalizeH="0" baseline="0" noProof="0" dirty="0">
                  <a:ln>
                    <a:noFill/>
                  </a:ln>
                  <a:solidFill>
                    <a:prstClr val="black"/>
                  </a:solidFill>
                  <a:effectLst/>
                  <a:uLnTx/>
                  <a:uFillTx/>
                  <a:cs typeface="Arial" pitchFamily="34" charset="0"/>
                </a:rPr>
                <a:t> INSTIs e INTRs</a:t>
              </a:r>
            </a:p>
          </p:txBody>
        </p:sp>
      </p:grpSp>
      <p:grpSp>
        <p:nvGrpSpPr>
          <p:cNvPr id="19" name="Group 18">
            <a:extLst>
              <a:ext uri="{FF2B5EF4-FFF2-40B4-BE49-F238E27FC236}">
                <a16:creationId xmlns:a16="http://schemas.microsoft.com/office/drawing/2014/main" id="{929058E0-3999-4F39-B8DA-4F6B46C01E39}"/>
              </a:ext>
            </a:extLst>
          </p:cNvPr>
          <p:cNvGrpSpPr/>
          <p:nvPr/>
        </p:nvGrpSpPr>
        <p:grpSpPr>
          <a:xfrm>
            <a:off x="9649440" y="1545203"/>
            <a:ext cx="1880971" cy="723901"/>
            <a:chOff x="9976066" y="1545203"/>
            <a:chExt cx="1880971" cy="723901"/>
          </a:xfrm>
        </p:grpSpPr>
        <p:sp>
          <p:nvSpPr>
            <p:cNvPr id="20" name="AutoShape 5">
              <a:extLst>
                <a:ext uri="{FF2B5EF4-FFF2-40B4-BE49-F238E27FC236}">
                  <a16:creationId xmlns:a16="http://schemas.microsoft.com/office/drawing/2014/main" id="{C63BA35B-25A1-428C-8727-FF23AE717031}"/>
                </a:ext>
              </a:extLst>
            </p:cNvPr>
            <p:cNvSpPr>
              <a:spLocks noChangeArrowheads="1"/>
            </p:cNvSpPr>
            <p:nvPr/>
          </p:nvSpPr>
          <p:spPr bwMode="auto">
            <a:xfrm>
              <a:off x="9976066" y="1545203"/>
              <a:ext cx="1880971" cy="723901"/>
            </a:xfrm>
            <a:prstGeom prst="roundRect">
              <a:avLst>
                <a:gd name="adj" fmla="val 11228"/>
              </a:avLst>
            </a:prstGeom>
            <a:solidFill>
              <a:sysClr val="window" lastClr="FFFFFF">
                <a:lumMod val="95000"/>
              </a:sysClr>
            </a:solidFill>
            <a:ln w="3175">
              <a:noFill/>
              <a:round/>
              <a:headEnd/>
              <a:tailEnd/>
            </a:ln>
            <a:effectLst/>
          </p:spPr>
          <p:txBody>
            <a:bodyPr lIns="96000" tIns="0" rIns="72000" bIns="0" anchor="t"/>
            <a:lstStyle/>
            <a:p>
              <a:pPr marL="285750" marR="0" lvl="0" indent="-285750" defTabSz="1351054"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cs typeface="Arial" pitchFamily="34" charset="0"/>
              </a:endParaRPr>
            </a:p>
          </p:txBody>
        </p:sp>
        <p:pic>
          <p:nvPicPr>
            <p:cNvPr id="21" name="Graphic 20">
              <a:extLst>
                <a:ext uri="{FF2B5EF4-FFF2-40B4-BE49-F238E27FC236}">
                  <a16:creationId xmlns:a16="http://schemas.microsoft.com/office/drawing/2014/main" id="{8F3A387D-428C-4B27-A14A-1D92070BD83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91482" y="1747887"/>
              <a:ext cx="318533" cy="318533"/>
            </a:xfrm>
            <a:prstGeom prst="rect">
              <a:avLst/>
            </a:prstGeom>
          </p:spPr>
        </p:pic>
        <p:sp>
          <p:nvSpPr>
            <p:cNvPr id="22" name="TextBox 21">
              <a:extLst>
                <a:ext uri="{FF2B5EF4-FFF2-40B4-BE49-F238E27FC236}">
                  <a16:creationId xmlns:a16="http://schemas.microsoft.com/office/drawing/2014/main" id="{99FCB44A-5C29-429F-AE53-5C97CE8C5516}"/>
                </a:ext>
              </a:extLst>
            </p:cNvPr>
            <p:cNvSpPr txBox="1"/>
            <p:nvPr/>
          </p:nvSpPr>
          <p:spPr>
            <a:xfrm>
              <a:off x="10482667" y="1814820"/>
              <a:ext cx="1223322" cy="184666"/>
            </a:xfrm>
            <a:prstGeom prst="rect">
              <a:avLst/>
            </a:prstGeom>
            <a:noFill/>
          </p:spPr>
          <p:txBody>
            <a:bodyPr wrap="square" lIns="0" tIns="0" rIns="0" bIns="0" rtlCol="0">
              <a:spAutoFit/>
            </a:bodyPr>
            <a:lstStyle/>
            <a:p>
              <a:pPr marL="0" marR="0" lvl="0" indent="0" defTabSz="1351054" eaLnBrk="1" fontAlgn="auto" latinLnBrk="0" hangingPunct="1">
                <a:lnSpc>
                  <a:spcPct val="100000"/>
                </a:lnSpc>
                <a:spcBef>
                  <a:spcPts val="0"/>
                </a:spcBef>
                <a:spcAft>
                  <a:spcPts val="300"/>
                </a:spcAft>
                <a:buClrTx/>
                <a:buSzTx/>
                <a:buFontTx/>
                <a:buNone/>
                <a:tabLst/>
                <a:defRPr/>
              </a:pPr>
              <a:r>
                <a:rPr kumimoji="0" lang="en-US" sz="1200" b="0" i="0" u="none" strike="noStrike" kern="0" cap="none" spc="0" normalizeH="0" baseline="0" noProof="0" dirty="0">
                  <a:ln>
                    <a:noFill/>
                  </a:ln>
                  <a:solidFill>
                    <a:prstClr val="black"/>
                  </a:solidFill>
                  <a:effectLst/>
                  <a:uLnTx/>
                  <a:uFillTx/>
                  <a:cs typeface="Arial" pitchFamily="34" charset="0"/>
                </a:rPr>
                <a:t>2018-2021</a:t>
              </a:r>
            </a:p>
          </p:txBody>
        </p:sp>
      </p:grpSp>
      <p:grpSp>
        <p:nvGrpSpPr>
          <p:cNvPr id="23" name="Group 22">
            <a:extLst>
              <a:ext uri="{FF2B5EF4-FFF2-40B4-BE49-F238E27FC236}">
                <a16:creationId xmlns:a16="http://schemas.microsoft.com/office/drawing/2014/main" id="{BE8B857C-EA15-4648-A615-F8E900D1BABB}"/>
              </a:ext>
            </a:extLst>
          </p:cNvPr>
          <p:cNvGrpSpPr/>
          <p:nvPr/>
        </p:nvGrpSpPr>
        <p:grpSpPr>
          <a:xfrm>
            <a:off x="300038" y="1550061"/>
            <a:ext cx="3603747" cy="726253"/>
            <a:chOff x="300038" y="1550061"/>
            <a:chExt cx="3603747" cy="726253"/>
          </a:xfrm>
        </p:grpSpPr>
        <p:sp>
          <p:nvSpPr>
            <p:cNvPr id="24" name="AutoShape 5">
              <a:extLst>
                <a:ext uri="{FF2B5EF4-FFF2-40B4-BE49-F238E27FC236}">
                  <a16:creationId xmlns:a16="http://schemas.microsoft.com/office/drawing/2014/main" id="{36879674-0599-4FBC-A514-C861302FD5DB}"/>
                </a:ext>
              </a:extLst>
            </p:cNvPr>
            <p:cNvSpPr>
              <a:spLocks noChangeArrowheads="1"/>
            </p:cNvSpPr>
            <p:nvPr/>
          </p:nvSpPr>
          <p:spPr bwMode="auto">
            <a:xfrm>
              <a:off x="300038" y="1550061"/>
              <a:ext cx="3603747" cy="726253"/>
            </a:xfrm>
            <a:prstGeom prst="roundRect">
              <a:avLst>
                <a:gd name="adj" fmla="val 11228"/>
              </a:avLst>
            </a:prstGeom>
            <a:solidFill>
              <a:sysClr val="window" lastClr="FFFFFF">
                <a:lumMod val="95000"/>
              </a:sysClr>
            </a:solidFill>
            <a:ln w="3175">
              <a:noFill/>
              <a:round/>
              <a:headEnd/>
              <a:tailEnd/>
            </a:ln>
            <a:effectLst/>
          </p:spPr>
          <p:txBody>
            <a:bodyPr lIns="96000" tIns="0" rIns="72000" bIns="0" anchor="t"/>
            <a:lstStyle/>
            <a:p>
              <a:pPr marL="285750" marR="0" lvl="0" indent="-285750" defTabSz="1351054"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cs typeface="Arial" pitchFamily="34" charset="0"/>
              </a:endParaRPr>
            </a:p>
          </p:txBody>
        </p:sp>
        <p:pic>
          <p:nvPicPr>
            <p:cNvPr id="25" name="Graphic 24">
              <a:extLst>
                <a:ext uri="{FF2B5EF4-FFF2-40B4-BE49-F238E27FC236}">
                  <a16:creationId xmlns:a16="http://schemas.microsoft.com/office/drawing/2014/main" id="{098C289B-8FEB-491A-8421-7142BD4D24D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4831" y="1623988"/>
              <a:ext cx="398439" cy="418830"/>
            </a:xfrm>
            <a:prstGeom prst="rect">
              <a:avLst/>
            </a:prstGeom>
          </p:spPr>
        </p:pic>
        <p:sp>
          <p:nvSpPr>
            <p:cNvPr id="26" name="TextBox 25">
              <a:extLst>
                <a:ext uri="{FF2B5EF4-FFF2-40B4-BE49-F238E27FC236}">
                  <a16:creationId xmlns:a16="http://schemas.microsoft.com/office/drawing/2014/main" id="{5C534F67-5159-4B89-8F28-900D69368188}"/>
                </a:ext>
              </a:extLst>
            </p:cNvPr>
            <p:cNvSpPr txBox="1"/>
            <p:nvPr/>
          </p:nvSpPr>
          <p:spPr>
            <a:xfrm>
              <a:off x="406398" y="2034094"/>
              <a:ext cx="682879" cy="180049"/>
            </a:xfrm>
            <a:prstGeom prst="rect">
              <a:avLst/>
            </a:prstGeom>
            <a:noFill/>
          </p:spPr>
          <p:txBody>
            <a:bodyPr wrap="non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rPr>
                <a:t>N = 2705</a:t>
              </a:r>
            </a:p>
          </p:txBody>
        </p:sp>
      </p:grpSp>
      <p:sp>
        <p:nvSpPr>
          <p:cNvPr id="27" name="TextBox 26">
            <a:extLst>
              <a:ext uri="{FF2B5EF4-FFF2-40B4-BE49-F238E27FC236}">
                <a16:creationId xmlns:a16="http://schemas.microsoft.com/office/drawing/2014/main" id="{7E31073E-E687-4ED7-92D9-C7BC99B14F4B}"/>
              </a:ext>
            </a:extLst>
          </p:cNvPr>
          <p:cNvSpPr txBox="1"/>
          <p:nvPr/>
        </p:nvSpPr>
        <p:spPr>
          <a:xfrm>
            <a:off x="300038" y="5728776"/>
            <a:ext cx="11551388" cy="666000"/>
          </a:xfrm>
          <a:prstGeom prst="roundRect">
            <a:avLst>
              <a:gd name="adj" fmla="val 11228"/>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0" tIns="0" rIns="0" bIns="0" rtlCol="0" anchor="ctr">
            <a:noAutofit/>
          </a:bodyPr>
          <a:lstStyle/>
          <a:p>
            <a:pPr algn="ctr" defTabSz="1351054">
              <a:spcAft>
                <a:spcPts val="300"/>
              </a:spcAft>
              <a:defRPr/>
            </a:pPr>
            <a:r>
              <a:rPr lang="pt-PT" b="1" kern="0" dirty="0">
                <a:solidFill>
                  <a:prstClr val="black"/>
                </a:solidFill>
                <a:cs typeface="Arial" pitchFamily="34" charset="0"/>
              </a:rPr>
              <a:t>É improvável que pessoas recém-diagnosticadas com VIH nos países </a:t>
            </a:r>
            <a:r>
              <a:rPr lang="pt-PT" b="1" kern="0" dirty="0" err="1">
                <a:solidFill>
                  <a:prstClr val="black"/>
                </a:solidFill>
                <a:cs typeface="Arial" pitchFamily="34" charset="0"/>
              </a:rPr>
              <a:t>MeditRes</a:t>
            </a:r>
            <a:r>
              <a:rPr lang="pt-PT" b="1" kern="0" dirty="0">
                <a:solidFill>
                  <a:prstClr val="black"/>
                </a:solidFill>
                <a:cs typeface="Arial" pitchFamily="34" charset="0"/>
              </a:rPr>
              <a:t> apresentem resistências transmitidas </a:t>
            </a:r>
          </a:p>
          <a:p>
            <a:pPr algn="ctr" defTabSz="1351054">
              <a:spcAft>
                <a:spcPts val="300"/>
              </a:spcAft>
              <a:defRPr/>
            </a:pPr>
            <a:r>
              <a:rPr lang="pt-PT" b="1" kern="0" dirty="0">
                <a:solidFill>
                  <a:prstClr val="black"/>
                </a:solidFill>
                <a:cs typeface="Arial" pitchFamily="34" charset="0"/>
              </a:rPr>
              <a:t>aos regimes de primeira linha baseados em </a:t>
            </a:r>
            <a:r>
              <a:rPr lang="pt-PT" b="1" kern="0" dirty="0" err="1">
                <a:solidFill>
                  <a:prstClr val="black"/>
                </a:solidFill>
                <a:cs typeface="Arial" pitchFamily="34" charset="0"/>
              </a:rPr>
              <a:t>INSTIs</a:t>
            </a:r>
            <a:r>
              <a:rPr lang="pt-PT" b="1" kern="0" dirty="0">
                <a:solidFill>
                  <a:prstClr val="black"/>
                </a:solidFill>
                <a:cs typeface="Arial" pitchFamily="34" charset="0"/>
              </a:rPr>
              <a:t> de 2ª geração</a:t>
            </a:r>
            <a:endParaRPr lang="en-US" b="1" kern="0" dirty="0">
              <a:solidFill>
                <a:prstClr val="black"/>
              </a:solidFill>
              <a:cs typeface="Arial" pitchFamily="34" charset="0"/>
            </a:endParaRPr>
          </a:p>
        </p:txBody>
      </p:sp>
      <p:sp>
        <p:nvSpPr>
          <p:cNvPr id="28" name="Arrow: Pentagon 114">
            <a:extLst>
              <a:ext uri="{FF2B5EF4-FFF2-40B4-BE49-F238E27FC236}">
                <a16:creationId xmlns:a16="http://schemas.microsoft.com/office/drawing/2014/main" id="{FD254A99-DAC7-4093-A151-5A20573F7A43}"/>
              </a:ext>
            </a:extLst>
          </p:cNvPr>
          <p:cNvSpPr/>
          <p:nvPr/>
        </p:nvSpPr>
        <p:spPr>
          <a:xfrm>
            <a:off x="1214058" y="1657960"/>
            <a:ext cx="2537327" cy="508898"/>
          </a:xfrm>
          <a:prstGeom prst="homePlate">
            <a:avLst/>
          </a:prstGeom>
          <a:solidFill>
            <a:srgbClr val="717074"/>
          </a:solidFill>
          <a:ln w="19050" cap="flat" cmpd="sng" algn="ctr">
            <a:noFill/>
            <a:prstDash val="solid"/>
            <a:miter lim="800000"/>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white"/>
                </a:solidFill>
                <a:effectLst/>
                <a:uLnTx/>
                <a:uFillTx/>
                <a:ea typeface="+mn-ea"/>
                <a:cs typeface="+mn-cs"/>
              </a:rPr>
              <a:t>Novos</a:t>
            </a:r>
            <a:r>
              <a:rPr kumimoji="0" lang="en-US" sz="1200" b="0" i="0" u="none" strike="noStrike" kern="0" cap="none" spc="0" normalizeH="0" baseline="0" noProof="0" dirty="0">
                <a:ln>
                  <a:noFill/>
                </a:ln>
                <a:solidFill>
                  <a:prstClr val="white"/>
                </a:solidFill>
                <a:effectLst/>
                <a:uLnTx/>
                <a:uFillTx/>
                <a:ea typeface="+mn-ea"/>
                <a:cs typeface="+mn-cs"/>
              </a:rPr>
              <a:t> </a:t>
            </a:r>
            <a:r>
              <a:rPr kumimoji="0" lang="en-US" sz="1200" b="0" i="0" u="none" strike="noStrike" kern="0" cap="none" spc="0" normalizeH="0" baseline="0" noProof="0" dirty="0" err="1">
                <a:ln>
                  <a:noFill/>
                </a:ln>
                <a:solidFill>
                  <a:prstClr val="white"/>
                </a:solidFill>
                <a:effectLst/>
                <a:uLnTx/>
                <a:uFillTx/>
                <a:ea typeface="+mn-ea"/>
                <a:cs typeface="+mn-cs"/>
              </a:rPr>
              <a:t>diagnósticos</a:t>
            </a:r>
            <a:r>
              <a:rPr kumimoji="0" lang="en-US" sz="1200" b="0" i="0" u="none" strike="noStrike" kern="0" cap="none" spc="0" normalizeH="0" baseline="0" noProof="0" dirty="0">
                <a:ln>
                  <a:noFill/>
                </a:ln>
                <a:solidFill>
                  <a:prstClr val="white"/>
                </a:solidFill>
                <a:effectLst/>
                <a:uLnTx/>
                <a:uFillTx/>
                <a:ea typeface="+mn-ea"/>
                <a:cs typeface="+mn-cs"/>
              </a:rPr>
              <a:t> </a:t>
            </a:r>
            <a:r>
              <a:rPr kumimoji="0" lang="en-US" sz="1200" b="0" i="0" u="none" strike="noStrike" kern="0" cap="none" spc="0" normalizeH="0" baseline="0" noProof="0" dirty="0" err="1">
                <a:ln>
                  <a:noFill/>
                </a:ln>
                <a:solidFill>
                  <a:prstClr val="white"/>
                </a:solidFill>
                <a:effectLst/>
                <a:uLnTx/>
                <a:uFillTx/>
                <a:ea typeface="+mn-ea"/>
                <a:cs typeface="+mn-cs"/>
              </a:rPr>
              <a:t>em</a:t>
            </a:r>
            <a:r>
              <a:rPr kumimoji="0" lang="en-US" sz="1200" b="0" i="0" u="none" strike="noStrike" kern="0" cap="none" spc="0" normalizeH="0" baseline="0" noProof="0" dirty="0">
                <a:ln>
                  <a:noFill/>
                </a:ln>
                <a:solidFill>
                  <a:prstClr val="white"/>
                </a:solidFill>
                <a:effectLst/>
                <a:uLnTx/>
                <a:uFillTx/>
                <a:ea typeface="+mn-ea"/>
                <a:cs typeface="+mn-cs"/>
              </a:rPr>
              <a:t> PVVIH </a:t>
            </a:r>
            <a:r>
              <a:rPr kumimoji="0" lang="en-US" sz="1200" b="0" i="1" u="none" strike="noStrike" kern="0" cap="none" spc="0" normalizeH="0" baseline="0" noProof="0" dirty="0">
                <a:ln>
                  <a:noFill/>
                </a:ln>
                <a:solidFill>
                  <a:prstClr val="white"/>
                </a:solidFill>
                <a:effectLst/>
                <a:uLnTx/>
                <a:uFillTx/>
                <a:ea typeface="+mn-ea"/>
                <a:cs typeface="+mn-cs"/>
              </a:rPr>
              <a:t>naïve</a:t>
            </a:r>
          </a:p>
        </p:txBody>
      </p:sp>
      <p:sp>
        <p:nvSpPr>
          <p:cNvPr id="29" name="TextBox 28">
            <a:extLst>
              <a:ext uri="{FF2B5EF4-FFF2-40B4-BE49-F238E27FC236}">
                <a16:creationId xmlns:a16="http://schemas.microsoft.com/office/drawing/2014/main" id="{D7C8E4BD-E4C2-4B21-B484-7BDEA77F26DC}"/>
              </a:ext>
            </a:extLst>
          </p:cNvPr>
          <p:cNvSpPr txBox="1"/>
          <p:nvPr/>
        </p:nvSpPr>
        <p:spPr>
          <a:xfrm>
            <a:off x="8373962" y="2481855"/>
            <a:ext cx="3156449" cy="3739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0" tIns="0" rIns="0" bIns="0" rtlCol="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err="1">
                <a:ln>
                  <a:noFill/>
                </a:ln>
                <a:solidFill>
                  <a:prstClr val="black"/>
                </a:solidFill>
                <a:effectLst/>
                <a:uLnTx/>
                <a:uFillTx/>
              </a:rPr>
              <a:t>Prevalência</a:t>
            </a:r>
            <a:r>
              <a:rPr kumimoji="0" lang="en-US" sz="1400" b="1" i="0" u="none" strike="noStrike" kern="0" cap="none" spc="0" normalizeH="0" baseline="0" noProof="0" dirty="0">
                <a:ln>
                  <a:noFill/>
                </a:ln>
                <a:solidFill>
                  <a:prstClr val="black"/>
                </a:solidFill>
                <a:effectLst/>
                <a:uLnTx/>
                <a:uFillTx/>
              </a:rPr>
              <a:t> de </a:t>
            </a:r>
            <a:r>
              <a:rPr kumimoji="0" lang="en-US" sz="1400" b="1" i="0" u="none" strike="noStrike" kern="0" cap="none" spc="0" normalizeH="0" baseline="0" noProof="0" dirty="0" err="1">
                <a:ln>
                  <a:noFill/>
                </a:ln>
                <a:solidFill>
                  <a:prstClr val="black"/>
                </a:solidFill>
                <a:effectLst/>
                <a:uLnTx/>
                <a:uFillTx/>
              </a:rPr>
              <a:t>resistências</a:t>
            </a:r>
            <a:r>
              <a:rPr kumimoji="0" lang="en-US" sz="1400" b="1" i="0" u="none" strike="noStrike" kern="0" cap="none" spc="0" normalizeH="0" baseline="0" noProof="0" dirty="0">
                <a:ln>
                  <a:noFill/>
                </a:ln>
                <a:solidFill>
                  <a:prstClr val="black"/>
                </a:solidFill>
                <a:effectLst/>
                <a:uLnTx/>
                <a:uFillTx/>
              </a:rPr>
              <a:t> </a:t>
            </a:r>
            <a:r>
              <a:rPr kumimoji="0" lang="en-US" sz="1400" b="1" i="0" u="none" strike="noStrike" kern="0" cap="none" spc="0" normalizeH="0" baseline="0" noProof="0" dirty="0" err="1">
                <a:ln>
                  <a:noFill/>
                </a:ln>
                <a:solidFill>
                  <a:prstClr val="black"/>
                </a:solidFill>
                <a:effectLst/>
                <a:uLnTx/>
                <a:uFillTx/>
              </a:rPr>
              <a:t>clinicamente</a:t>
            </a:r>
            <a:r>
              <a:rPr kumimoji="0" lang="en-US" sz="1400" b="1" i="0" u="none" strike="noStrike" kern="0" cap="none" spc="0" normalizeH="0" baseline="0" noProof="0" dirty="0">
                <a:ln>
                  <a:noFill/>
                </a:ln>
                <a:solidFill>
                  <a:prstClr val="black"/>
                </a:solidFill>
                <a:effectLst/>
                <a:uLnTx/>
                <a:uFillTx/>
              </a:rPr>
              <a:t> </a:t>
            </a:r>
            <a:r>
              <a:rPr kumimoji="0" lang="en-US" sz="1400" b="1" i="0" u="none" strike="noStrike" kern="0" cap="none" spc="0" normalizeH="0" baseline="0" noProof="0" dirty="0" err="1">
                <a:ln>
                  <a:noFill/>
                </a:ln>
                <a:solidFill>
                  <a:prstClr val="black"/>
                </a:solidFill>
                <a:effectLst/>
                <a:uLnTx/>
                <a:uFillTx/>
              </a:rPr>
              <a:t>relevantes</a:t>
            </a:r>
            <a:endParaRPr kumimoji="0" lang="en-US" sz="1400" b="1" i="0" u="none" strike="noStrike" kern="0" cap="none" spc="0" normalizeH="0" baseline="0" noProof="0" dirty="0">
              <a:ln>
                <a:noFill/>
              </a:ln>
              <a:solidFill>
                <a:prstClr val="black"/>
              </a:solidFill>
              <a:effectLst/>
              <a:uLnTx/>
              <a:uFillTx/>
            </a:endParaRPr>
          </a:p>
        </p:txBody>
      </p:sp>
      <p:graphicFrame>
        <p:nvGraphicFramePr>
          <p:cNvPr id="30" name="Table 29">
            <a:extLst>
              <a:ext uri="{FF2B5EF4-FFF2-40B4-BE49-F238E27FC236}">
                <a16:creationId xmlns:a16="http://schemas.microsoft.com/office/drawing/2014/main" id="{81AB5D54-8C19-4326-A3D9-7329572519C3}"/>
              </a:ext>
            </a:extLst>
          </p:cNvPr>
          <p:cNvGraphicFramePr>
            <a:graphicFrameLocks noGrp="1"/>
          </p:cNvGraphicFramePr>
          <p:nvPr>
            <p:extLst>
              <p:ext uri="{D42A27DB-BD31-4B8C-83A1-F6EECF244321}">
                <p14:modId xmlns:p14="http://schemas.microsoft.com/office/powerpoint/2010/main" val="3933087491"/>
              </p:ext>
            </p:extLst>
          </p:nvPr>
        </p:nvGraphicFramePr>
        <p:xfrm>
          <a:off x="4690962" y="2918668"/>
          <a:ext cx="3165980" cy="2682240"/>
        </p:xfrm>
        <a:graphic>
          <a:graphicData uri="http://schemas.openxmlformats.org/drawingml/2006/table">
            <a:tbl>
              <a:tblPr firstRow="1" bandRow="1"/>
              <a:tblGrid>
                <a:gridCol w="1705480">
                  <a:extLst>
                    <a:ext uri="{9D8B030D-6E8A-4147-A177-3AD203B41FA5}">
                      <a16:colId xmlns:a16="http://schemas.microsoft.com/office/drawing/2014/main" val="2928100447"/>
                    </a:ext>
                  </a:extLst>
                </a:gridCol>
                <a:gridCol w="1460500">
                  <a:extLst>
                    <a:ext uri="{9D8B030D-6E8A-4147-A177-3AD203B41FA5}">
                      <a16:colId xmlns:a16="http://schemas.microsoft.com/office/drawing/2014/main" val="1668462766"/>
                    </a:ext>
                  </a:extLst>
                </a:gridCol>
              </a:tblGrid>
              <a:tr h="24983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err="1">
                          <a:latin typeface="+mn-lt"/>
                        </a:rPr>
                        <a:t>Fármaco</a:t>
                      </a:r>
                      <a:endParaRPr lang="en-US" sz="1600" dirty="0">
                        <a:solidFill>
                          <a:srgbClr val="A032FA"/>
                        </a:solidFill>
                        <a:latin typeface="+mn-lt"/>
                      </a:endParaRP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latin typeface="+mn-lt"/>
                        </a:rPr>
                        <a:t>n (%)</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0000"/>
                    </a:solidFill>
                  </a:tcPr>
                </a:tc>
                <a:extLst>
                  <a:ext uri="{0D108BD9-81ED-4DB2-BD59-A6C34878D82A}">
                    <a16:rowId xmlns:a16="http://schemas.microsoft.com/office/drawing/2014/main" val="1102122055"/>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600" i="1" dirty="0">
                          <a:latin typeface="+mn-lt"/>
                        </a:rPr>
                        <a:t>INTRs</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600" dirty="0">
                        <a:latin typeface="+mn-lt"/>
                      </a:endParaRP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519752875"/>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M184V</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23 (0,85)</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5122476"/>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K65R</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1 (0,04)</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584848542"/>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600" i="1" dirty="0">
                          <a:latin typeface="+mn-lt"/>
                        </a:rPr>
                        <a:t>INSTIs</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600" dirty="0">
                        <a:latin typeface="+mn-lt"/>
                      </a:endParaRP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817208"/>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E138T/K</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2 (0,08)</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984974028"/>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E92Q</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1 (0,04)</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32562"/>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R263K</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1 (0,04)</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963861220"/>
                  </a:ext>
                </a:extLst>
              </a:tr>
            </a:tbl>
          </a:graphicData>
        </a:graphic>
      </p:graphicFrame>
      <p:sp>
        <p:nvSpPr>
          <p:cNvPr id="31" name="TextBox 30">
            <a:extLst>
              <a:ext uri="{FF2B5EF4-FFF2-40B4-BE49-F238E27FC236}">
                <a16:creationId xmlns:a16="http://schemas.microsoft.com/office/drawing/2014/main" id="{E067FA23-BF53-4C7B-843A-97C80C5F54D0}"/>
              </a:ext>
            </a:extLst>
          </p:cNvPr>
          <p:cNvSpPr txBox="1"/>
          <p:nvPr/>
        </p:nvSpPr>
        <p:spPr>
          <a:xfrm>
            <a:off x="4690962" y="2481856"/>
            <a:ext cx="3165980" cy="31501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0" tIns="0" rIns="0" bIns="0" rtlCol="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Prevalência de mutações de resistência a fármacos de vigilância selecionada</a:t>
            </a:r>
            <a:endParaRPr kumimoji="0" lang="en-US" sz="1400" b="1" i="0" u="none" strike="noStrike" kern="0" cap="none" spc="0" normalizeH="0" baseline="0" noProof="0" dirty="0">
              <a:ln>
                <a:noFill/>
              </a:ln>
              <a:solidFill>
                <a:prstClr val="black"/>
              </a:solidFill>
              <a:effectLst/>
              <a:uLnTx/>
              <a:uFillTx/>
            </a:endParaRPr>
          </a:p>
        </p:txBody>
      </p:sp>
      <p:graphicFrame>
        <p:nvGraphicFramePr>
          <p:cNvPr id="32" name="Diagram 31">
            <a:extLst>
              <a:ext uri="{FF2B5EF4-FFF2-40B4-BE49-F238E27FC236}">
                <a16:creationId xmlns:a16="http://schemas.microsoft.com/office/drawing/2014/main" id="{D08612C1-7249-46F2-B381-F4286EAD2DA5}"/>
              </a:ext>
            </a:extLst>
          </p:cNvPr>
          <p:cNvGraphicFramePr/>
          <p:nvPr>
            <p:extLst>
              <p:ext uri="{D42A27DB-BD31-4B8C-83A1-F6EECF244321}">
                <p14:modId xmlns:p14="http://schemas.microsoft.com/office/powerpoint/2010/main" val="3785095174"/>
              </p:ext>
            </p:extLst>
          </p:nvPr>
        </p:nvGraphicFramePr>
        <p:xfrm>
          <a:off x="504831" y="2379306"/>
          <a:ext cx="3924958" cy="32385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3" name="Graphic 32">
            <a:extLst>
              <a:ext uri="{FF2B5EF4-FFF2-40B4-BE49-F238E27FC236}">
                <a16:creationId xmlns:a16="http://schemas.microsoft.com/office/drawing/2014/main" id="{8432AEFA-058E-456D-8128-F1FED133070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8124" y="3762443"/>
            <a:ext cx="468906" cy="468906"/>
          </a:xfrm>
          <a:prstGeom prst="rect">
            <a:avLst/>
          </a:prstGeom>
        </p:spPr>
      </p:pic>
      <p:pic>
        <p:nvPicPr>
          <p:cNvPr id="34" name="Graphic 33">
            <a:extLst>
              <a:ext uri="{FF2B5EF4-FFF2-40B4-BE49-F238E27FC236}">
                <a16:creationId xmlns:a16="http://schemas.microsoft.com/office/drawing/2014/main" id="{BBB59DB4-5615-405D-A9DC-79EC2116CA9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65615" y="2650992"/>
            <a:ext cx="585019" cy="701106"/>
          </a:xfrm>
          <a:prstGeom prst="rect">
            <a:avLst/>
          </a:prstGeom>
        </p:spPr>
      </p:pic>
      <p:pic>
        <p:nvPicPr>
          <p:cNvPr id="35" name="Graphic 34">
            <a:extLst>
              <a:ext uri="{FF2B5EF4-FFF2-40B4-BE49-F238E27FC236}">
                <a16:creationId xmlns:a16="http://schemas.microsoft.com/office/drawing/2014/main" id="{5968A8D7-AC19-4C0A-9EBE-181EFAF0B17B}"/>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09727" y="4739309"/>
            <a:ext cx="468906" cy="468906"/>
          </a:xfrm>
          <a:prstGeom prst="rect">
            <a:avLst/>
          </a:prstGeom>
        </p:spPr>
      </p:pic>
      <p:graphicFrame>
        <p:nvGraphicFramePr>
          <p:cNvPr id="36" name="Table 35">
            <a:extLst>
              <a:ext uri="{FF2B5EF4-FFF2-40B4-BE49-F238E27FC236}">
                <a16:creationId xmlns:a16="http://schemas.microsoft.com/office/drawing/2014/main" id="{FD51825D-8EF6-4F92-ACF7-427C115B76F1}"/>
              </a:ext>
            </a:extLst>
          </p:cNvPr>
          <p:cNvGraphicFramePr>
            <a:graphicFrameLocks noGrp="1"/>
          </p:cNvGraphicFramePr>
          <p:nvPr>
            <p:extLst>
              <p:ext uri="{D42A27DB-BD31-4B8C-83A1-F6EECF244321}">
                <p14:modId xmlns:p14="http://schemas.microsoft.com/office/powerpoint/2010/main" val="308252413"/>
              </p:ext>
            </p:extLst>
          </p:nvPr>
        </p:nvGraphicFramePr>
        <p:xfrm>
          <a:off x="8373962" y="2918668"/>
          <a:ext cx="3165980" cy="2682240"/>
        </p:xfrm>
        <a:graphic>
          <a:graphicData uri="http://schemas.openxmlformats.org/drawingml/2006/table">
            <a:tbl>
              <a:tblPr firstRow="1" bandRow="1"/>
              <a:tblGrid>
                <a:gridCol w="1705480">
                  <a:extLst>
                    <a:ext uri="{9D8B030D-6E8A-4147-A177-3AD203B41FA5}">
                      <a16:colId xmlns:a16="http://schemas.microsoft.com/office/drawing/2014/main" val="2928100447"/>
                    </a:ext>
                  </a:extLst>
                </a:gridCol>
                <a:gridCol w="1460500">
                  <a:extLst>
                    <a:ext uri="{9D8B030D-6E8A-4147-A177-3AD203B41FA5}">
                      <a16:colId xmlns:a16="http://schemas.microsoft.com/office/drawing/2014/main" val="1668462766"/>
                    </a:ext>
                  </a:extLst>
                </a:gridCol>
              </a:tblGrid>
              <a:tr h="24983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err="1">
                          <a:solidFill>
                            <a:schemeClr val="bg1"/>
                          </a:solidFill>
                          <a:latin typeface="+mn-lt"/>
                        </a:rPr>
                        <a:t>Fármaco</a:t>
                      </a:r>
                      <a:endParaRPr lang="en-US" sz="1600" dirty="0">
                        <a:solidFill>
                          <a:schemeClr val="bg1"/>
                        </a:solidFill>
                        <a:latin typeface="+mn-lt"/>
                      </a:endParaRP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latin typeface="+mn-lt"/>
                        </a:rPr>
                        <a:t>n (%)</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0000"/>
                    </a:solidFill>
                  </a:tcPr>
                </a:tc>
                <a:extLst>
                  <a:ext uri="{0D108BD9-81ED-4DB2-BD59-A6C34878D82A}">
                    <a16:rowId xmlns:a16="http://schemas.microsoft.com/office/drawing/2014/main" val="1102122055"/>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Elvitegravir</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63 (2,33)</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519752875"/>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Raltegravir</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62 (2,29)</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5122476"/>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Abacavir</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49 (1,81)</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584848542"/>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FTC &amp; 3TC</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31 (1,15)</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817208"/>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TDF &amp; TAF</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24 (0,89)</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984974028"/>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Bictegravir</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5 (0,18)</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32562"/>
                  </a:ext>
                </a:extLst>
              </a:tr>
              <a:tr h="2498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Dolutegravir</a:t>
                      </a:r>
                    </a:p>
                  </a:txBody>
                  <a:tcP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latin typeface="+mn-lt"/>
                        </a:rPr>
                        <a:t>5 (0,18)</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963861220"/>
                  </a:ext>
                </a:extLst>
              </a:tr>
            </a:tbl>
          </a:graphicData>
        </a:graphic>
      </p:graphicFrame>
      <p:sp>
        <p:nvSpPr>
          <p:cNvPr id="37" name="CaixaDeTexto 12">
            <a:extLst>
              <a:ext uri="{FF2B5EF4-FFF2-40B4-BE49-F238E27FC236}">
                <a16:creationId xmlns:a16="http://schemas.microsoft.com/office/drawing/2014/main" id="{83193E58-EE79-4E48-81DE-4E27FED75397}"/>
              </a:ext>
            </a:extLst>
          </p:cNvPr>
          <p:cNvSpPr txBox="1"/>
          <p:nvPr/>
        </p:nvSpPr>
        <p:spPr>
          <a:xfrm>
            <a:off x="141808" y="240696"/>
            <a:ext cx="8801776" cy="830997"/>
          </a:xfrm>
          <a:prstGeom prst="rect">
            <a:avLst/>
          </a:prstGeom>
          <a:noFill/>
        </p:spPr>
        <p:txBody>
          <a:bodyPr wrap="square" rtlCol="0">
            <a:spAutoFit/>
          </a:bodyPr>
          <a:lstStyle/>
          <a:p>
            <a:r>
              <a:rPr lang="en-US" sz="2400" b="1" dirty="0">
                <a:solidFill>
                  <a:srgbClr val="C00000"/>
                </a:solidFill>
              </a:rPr>
              <a:t>RESISTÊNCIAS TRANSMITIDAS AOS FÁRMACOS NOS TRATAMENTOS DE PRIMEIRA LINHA NA EUROPA</a:t>
            </a:r>
            <a:endParaRPr lang="pt-PT" sz="2400" b="1" dirty="0">
              <a:solidFill>
                <a:srgbClr val="C00000"/>
              </a:solidFill>
            </a:endParaRPr>
          </a:p>
        </p:txBody>
      </p:sp>
    </p:spTree>
    <p:extLst>
      <p:ext uri="{BB962C8B-B14F-4D97-AF65-F5344CB8AC3E}">
        <p14:creationId xmlns:p14="http://schemas.microsoft.com/office/powerpoint/2010/main" val="4066415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9953EAA0-5B3E-1346-8B45-92DAF7E250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8737" y="928474"/>
            <a:ext cx="4157663" cy="3970263"/>
          </a:xfrm>
          <a:prstGeom prst="rect">
            <a:avLst/>
          </a:prstGeom>
        </p:spPr>
      </p:pic>
      <p:pic>
        <p:nvPicPr>
          <p:cNvPr id="10" name="Imagem 9">
            <a:extLst>
              <a:ext uri="{FF2B5EF4-FFF2-40B4-BE49-F238E27FC236}">
                <a16:creationId xmlns:a16="http://schemas.microsoft.com/office/drawing/2014/main" id="{1E5A99F6-AC03-A948-9E3D-57B27ABA0A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49865" y="928474"/>
            <a:ext cx="4931812" cy="3970263"/>
          </a:xfrm>
          <a:prstGeom prst="rect">
            <a:avLst/>
          </a:prstGeom>
        </p:spPr>
      </p:pic>
      <p:sp>
        <p:nvSpPr>
          <p:cNvPr id="11" name="Retângulo 10">
            <a:extLst>
              <a:ext uri="{FF2B5EF4-FFF2-40B4-BE49-F238E27FC236}">
                <a16:creationId xmlns:a16="http://schemas.microsoft.com/office/drawing/2014/main" id="{25D2B975-777C-1540-8B3B-0F5665609C44}"/>
              </a:ext>
            </a:extLst>
          </p:cNvPr>
          <p:cNvSpPr/>
          <p:nvPr/>
        </p:nvSpPr>
        <p:spPr>
          <a:xfrm>
            <a:off x="174171" y="6576694"/>
            <a:ext cx="2247731"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1 – </a:t>
            </a:r>
            <a:r>
              <a:rPr lang="pt-PT" sz="800" dirty="0" err="1">
                <a:solidFill>
                  <a:schemeClr val="tx1">
                    <a:lumMod val="65000"/>
                    <a:lumOff val="35000"/>
                  </a:schemeClr>
                </a:solidFill>
              </a:rPr>
              <a:t>Veil</a:t>
            </a:r>
            <a:r>
              <a:rPr lang="pt-PT" sz="800" dirty="0">
                <a:solidFill>
                  <a:schemeClr val="tx1">
                    <a:lumMod val="65000"/>
                    <a:lumOff val="35000"/>
                  </a:schemeClr>
                </a:solidFill>
              </a:rPr>
              <a:t> R., </a:t>
            </a:r>
            <a:r>
              <a:rPr lang="pt-PT" sz="800" dirty="0" err="1">
                <a:solidFill>
                  <a:schemeClr val="tx1">
                    <a:lumMod val="65000"/>
                    <a:lumOff val="35000"/>
                  </a:schemeClr>
                </a:solidFill>
              </a:rPr>
              <a:t>et</a:t>
            </a:r>
            <a:r>
              <a:rPr lang="pt-PT" sz="800" dirty="0">
                <a:solidFill>
                  <a:schemeClr val="tx1">
                    <a:lumMod val="65000"/>
                    <a:lumOff val="35000"/>
                  </a:schemeClr>
                </a:solidFill>
              </a:rPr>
              <a:t> al. AIDS. 2020 Mar 15;34(4):493-500</a:t>
            </a:r>
          </a:p>
        </p:txBody>
      </p:sp>
      <p:sp>
        <p:nvSpPr>
          <p:cNvPr id="8" name="TextBox 7">
            <a:extLst>
              <a:ext uri="{FF2B5EF4-FFF2-40B4-BE49-F238E27FC236}">
                <a16:creationId xmlns:a16="http://schemas.microsoft.com/office/drawing/2014/main" id="{2C6A10C2-E103-4A71-BFB1-1EB5C46BA36E}"/>
              </a:ext>
            </a:extLst>
          </p:cNvPr>
          <p:cNvSpPr txBox="1"/>
          <p:nvPr/>
        </p:nvSpPr>
        <p:spPr>
          <a:xfrm>
            <a:off x="628387" y="5202124"/>
            <a:ext cx="10553178" cy="666000"/>
          </a:xfrm>
          <a:prstGeom prst="roundRect">
            <a:avLst>
              <a:gd name="adj" fmla="val 11228"/>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0" tIns="0" rIns="0" bIns="0" rtlCol="0" anchor="ctr">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pt-PT" sz="1600" b="1" dirty="0">
                <a:solidFill>
                  <a:prstClr val="black"/>
                </a:solidFill>
              </a:rPr>
              <a:t>O uso de inibidores da </a:t>
            </a:r>
            <a:r>
              <a:rPr lang="pt-PT" sz="1600" b="1" dirty="0" err="1">
                <a:solidFill>
                  <a:prstClr val="black"/>
                </a:solidFill>
              </a:rPr>
              <a:t>integrase</a:t>
            </a:r>
            <a:r>
              <a:rPr lang="pt-PT" sz="1600" b="1" dirty="0">
                <a:solidFill>
                  <a:prstClr val="black"/>
                </a:solidFill>
              </a:rPr>
              <a:t> na infeção recente por VIH está associado a supressão virológica </a:t>
            </a:r>
          </a:p>
          <a:p>
            <a:pPr marL="0" marR="0" lvl="1" indent="0" algn="ctr" defTabSz="914400" rtl="0" eaLnBrk="1" fontAlgn="auto" latinLnBrk="0" hangingPunct="1">
              <a:lnSpc>
                <a:spcPct val="100000"/>
              </a:lnSpc>
              <a:spcBef>
                <a:spcPts val="0"/>
              </a:spcBef>
              <a:spcAft>
                <a:spcPts val="0"/>
              </a:spcAft>
              <a:buClrTx/>
              <a:buSzTx/>
              <a:buFontTx/>
              <a:buNone/>
              <a:tabLst/>
              <a:defRPr/>
            </a:pPr>
            <a:r>
              <a:rPr lang="pt-PT" sz="1600" b="1" dirty="0">
                <a:solidFill>
                  <a:prstClr val="black"/>
                </a:solidFill>
              </a:rPr>
              <a:t>e recuperação de CD4 mais precoce quando comparado com o uso de inibidores da protease</a:t>
            </a:r>
            <a:r>
              <a:rPr lang="pt-PT" sz="1600" b="1" baseline="30000" dirty="0">
                <a:solidFill>
                  <a:prstClr val="black"/>
                </a:solidFill>
              </a:rPr>
              <a:t>1</a:t>
            </a:r>
          </a:p>
        </p:txBody>
      </p:sp>
      <p:sp>
        <p:nvSpPr>
          <p:cNvPr id="14" name="TextBox 13">
            <a:extLst>
              <a:ext uri="{FF2B5EF4-FFF2-40B4-BE49-F238E27FC236}">
                <a16:creationId xmlns:a16="http://schemas.microsoft.com/office/drawing/2014/main" id="{FBA2D152-21A4-4F08-86CF-24ADEF35BB4A}"/>
              </a:ext>
            </a:extLst>
          </p:cNvPr>
          <p:cNvSpPr txBox="1"/>
          <p:nvPr/>
        </p:nvSpPr>
        <p:spPr>
          <a:xfrm>
            <a:off x="2889250" y="6009664"/>
            <a:ext cx="6413500" cy="425490"/>
          </a:xfrm>
          <a:prstGeom prst="roundRect">
            <a:avLst>
              <a:gd name="adj" fmla="val 11228"/>
            </a:avLst>
          </a:prstGeom>
          <a:solidFill>
            <a:srgbClr val="CC0000"/>
          </a:solidFill>
          <a:ln>
            <a:noFill/>
          </a:ln>
        </p:spPr>
        <p:txBody>
          <a:bodyPr wrap="square" lIns="0" tIns="0" rIns="0" bIns="0" rtlCol="0" anchor="ctr">
            <a:noAutofit/>
          </a:bodyPr>
          <a:lstStyle/>
          <a:p>
            <a:pPr lvl="1">
              <a:defRPr/>
            </a:pPr>
            <a:r>
              <a:rPr kumimoji="0" lang="pt-PT" sz="1800" b="1" i="0" u="none" strike="noStrike" kern="1200" cap="none" spc="0" normalizeH="0" baseline="0" noProof="0" dirty="0">
                <a:ln>
                  <a:noFill/>
                </a:ln>
                <a:solidFill>
                  <a:schemeClr val="bg1"/>
                </a:solidFill>
                <a:effectLst/>
                <a:uLnTx/>
                <a:uFillTx/>
                <a:latin typeface="Calibri" panose="020F0502020204030204"/>
                <a:ea typeface="+mn-ea"/>
                <a:cs typeface="+mn-cs"/>
              </a:rPr>
              <a:t>Impacto na transmissão de VIH em populações de alto risco</a:t>
            </a:r>
          </a:p>
        </p:txBody>
      </p:sp>
      <p:sp>
        <p:nvSpPr>
          <p:cNvPr id="13" name="CaixaDeTexto 12">
            <a:extLst>
              <a:ext uri="{FF2B5EF4-FFF2-40B4-BE49-F238E27FC236}">
                <a16:creationId xmlns:a16="http://schemas.microsoft.com/office/drawing/2014/main" id="{374CC887-85DB-FE4D-AF3C-0CA1BECD1155}"/>
              </a:ext>
            </a:extLst>
          </p:cNvPr>
          <p:cNvSpPr txBox="1"/>
          <p:nvPr/>
        </p:nvSpPr>
        <p:spPr>
          <a:xfrm>
            <a:off x="141808" y="240696"/>
            <a:ext cx="3991781" cy="461665"/>
          </a:xfrm>
          <a:prstGeom prst="rect">
            <a:avLst/>
          </a:prstGeom>
          <a:noFill/>
        </p:spPr>
        <p:txBody>
          <a:bodyPr wrap="square" rtlCol="0">
            <a:spAutoFit/>
          </a:bodyPr>
          <a:lstStyle/>
          <a:p>
            <a:r>
              <a:rPr lang="pt-PT" sz="2400" b="1" dirty="0">
                <a:solidFill>
                  <a:srgbClr val="C00000"/>
                </a:solidFill>
              </a:rPr>
              <a:t>INFEÇÃO AGUDA POR VIH</a:t>
            </a:r>
          </a:p>
        </p:txBody>
      </p:sp>
    </p:spTree>
    <p:extLst>
      <p:ext uri="{BB962C8B-B14F-4D97-AF65-F5344CB8AC3E}">
        <p14:creationId xmlns:p14="http://schemas.microsoft.com/office/powerpoint/2010/main" val="75445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B6A0C87-7522-4922-8D0F-D60BDEE94F9B}"/>
              </a:ext>
            </a:extLst>
          </p:cNvPr>
          <p:cNvSpPr txBox="1"/>
          <p:nvPr/>
        </p:nvSpPr>
        <p:spPr>
          <a:xfrm>
            <a:off x="667317" y="1472206"/>
            <a:ext cx="4135184" cy="4524315"/>
          </a:xfrm>
          <a:prstGeom prst="rect">
            <a:avLst/>
          </a:prstGeom>
          <a:noFill/>
        </p:spPr>
        <p:txBody>
          <a:bodyPr wrap="square" rtlCol="0">
            <a:spAutoFit/>
          </a:bodyPr>
          <a:lstStyle/>
          <a:p>
            <a:pPr marL="400050" indent="-400050">
              <a:buFont typeface="Wingdings" pitchFamily="2" charset="2"/>
              <a:buChar char="§"/>
            </a:pPr>
            <a:r>
              <a:rPr lang="pt-PT" dirty="0"/>
              <a:t>Eficácia e efetividade</a:t>
            </a:r>
          </a:p>
          <a:p>
            <a:pPr marL="400050" indent="-400050">
              <a:buFont typeface="Wingdings" pitchFamily="2" charset="2"/>
              <a:buChar char="§"/>
            </a:pPr>
            <a:endParaRPr lang="pt-PT" dirty="0"/>
          </a:p>
          <a:p>
            <a:pPr marL="400050" indent="-400050">
              <a:buFont typeface="Wingdings" pitchFamily="2" charset="2"/>
              <a:buChar char="§"/>
            </a:pPr>
            <a:r>
              <a:rPr lang="pt-PT" dirty="0"/>
              <a:t>Supressão virológica </a:t>
            </a:r>
          </a:p>
          <a:p>
            <a:pPr marL="400050" indent="-400050">
              <a:buFont typeface="Wingdings" pitchFamily="2" charset="2"/>
              <a:buChar char="§"/>
            </a:pPr>
            <a:endParaRPr lang="pt-PT" dirty="0"/>
          </a:p>
          <a:p>
            <a:pPr marL="400050" indent="-400050">
              <a:buFont typeface="Wingdings" pitchFamily="2" charset="2"/>
              <a:buChar char="§"/>
            </a:pPr>
            <a:r>
              <a:rPr lang="pt-PT" dirty="0"/>
              <a:t>Avaliação da resposta virológica</a:t>
            </a:r>
          </a:p>
          <a:p>
            <a:pPr marL="400050" indent="-400050">
              <a:buFont typeface="Wingdings" pitchFamily="2" charset="2"/>
              <a:buChar char="§"/>
            </a:pPr>
            <a:endParaRPr lang="pt-PT" dirty="0"/>
          </a:p>
          <a:p>
            <a:pPr marL="400050" indent="-400050">
              <a:buFont typeface="Wingdings" pitchFamily="2" charset="2"/>
              <a:buChar char="§"/>
            </a:pPr>
            <a:r>
              <a:rPr lang="pt-PT" dirty="0"/>
              <a:t>Potência e barreira genética</a:t>
            </a:r>
          </a:p>
          <a:p>
            <a:pPr marL="400050" indent="-400050">
              <a:buFont typeface="Wingdings" pitchFamily="2" charset="2"/>
              <a:buChar char="§"/>
            </a:pPr>
            <a:endParaRPr lang="pt-PT" dirty="0"/>
          </a:p>
          <a:p>
            <a:pPr marL="400050" indent="-400050">
              <a:buFont typeface="Wingdings" pitchFamily="2" charset="2"/>
              <a:buChar char="§"/>
            </a:pPr>
            <a:r>
              <a:rPr lang="pt-PT" dirty="0"/>
              <a:t>Emergência de resistências</a:t>
            </a:r>
          </a:p>
          <a:p>
            <a:pPr marL="400050" indent="-400050">
              <a:buFont typeface="Wingdings" pitchFamily="2" charset="2"/>
              <a:buChar char="§"/>
            </a:pPr>
            <a:endParaRPr lang="pt-PT" dirty="0"/>
          </a:p>
          <a:p>
            <a:pPr marL="400050" indent="-400050">
              <a:buFont typeface="Wingdings" pitchFamily="2" charset="2"/>
              <a:buChar char="§"/>
            </a:pPr>
            <a:r>
              <a:rPr lang="pt-PT" dirty="0"/>
              <a:t>Esquemas de TARV: </a:t>
            </a:r>
          </a:p>
          <a:p>
            <a:r>
              <a:rPr lang="pt-PT" dirty="0"/>
              <a:t>        - Sem experiência terapêutica prévia</a:t>
            </a:r>
          </a:p>
          <a:p>
            <a:r>
              <a:rPr lang="pt-PT" dirty="0"/>
              <a:t>        - Mudança de terapêutica  </a:t>
            </a:r>
          </a:p>
          <a:p>
            <a:pPr marL="400050" indent="-400050">
              <a:buFont typeface="Wingdings" pitchFamily="2" charset="2"/>
              <a:buChar char="§"/>
            </a:pPr>
            <a:endParaRPr lang="pt-PT" dirty="0"/>
          </a:p>
          <a:p>
            <a:pPr marL="400050" indent="-400050">
              <a:buFont typeface="Wingdings" pitchFamily="2" charset="2"/>
              <a:buChar char="§"/>
            </a:pPr>
            <a:r>
              <a:rPr lang="pt-PT" dirty="0"/>
              <a:t>TARV como prevenção</a:t>
            </a:r>
          </a:p>
          <a:p>
            <a:pPr marL="400050" indent="-400050">
              <a:buFont typeface="+mj-lt"/>
              <a:buAutoNum type="arabicPeriod"/>
            </a:pPr>
            <a:endParaRPr lang="pt-PT" dirty="0"/>
          </a:p>
        </p:txBody>
      </p:sp>
      <p:sp>
        <p:nvSpPr>
          <p:cNvPr id="8" name="CaixaDeTexto 7">
            <a:extLst>
              <a:ext uri="{FF2B5EF4-FFF2-40B4-BE49-F238E27FC236}">
                <a16:creationId xmlns:a16="http://schemas.microsoft.com/office/drawing/2014/main" id="{A3910ED3-5786-4EBE-891E-0E57027CC999}"/>
              </a:ext>
            </a:extLst>
          </p:cNvPr>
          <p:cNvSpPr txBox="1"/>
          <p:nvPr/>
        </p:nvSpPr>
        <p:spPr>
          <a:xfrm>
            <a:off x="5780079" y="1841538"/>
            <a:ext cx="5141316" cy="3373359"/>
          </a:xfrm>
          <a:prstGeom prst="rect">
            <a:avLst/>
          </a:prstGeom>
          <a:noFill/>
        </p:spPr>
        <p:txBody>
          <a:bodyPr wrap="square">
            <a:spAutoFit/>
          </a:bodyPr>
          <a:lstStyle/>
          <a:p>
            <a:pPr marL="285750" indent="-285750">
              <a:lnSpc>
                <a:spcPct val="150000"/>
              </a:lnSpc>
              <a:buFontTx/>
              <a:buChar char="-"/>
            </a:pPr>
            <a:r>
              <a:rPr lang="pt-PT" dirty="0">
                <a:solidFill>
                  <a:schemeClr val="tx1"/>
                </a:solidFill>
              </a:rPr>
              <a:t>Infeção aguda por VIH</a:t>
            </a:r>
          </a:p>
          <a:p>
            <a:pPr marL="285750" indent="-285750">
              <a:lnSpc>
                <a:spcPct val="150000"/>
              </a:lnSpc>
              <a:buFontTx/>
              <a:buChar char="-"/>
            </a:pPr>
            <a:r>
              <a:rPr lang="pt-PT" dirty="0" err="1">
                <a:solidFill>
                  <a:schemeClr val="tx1"/>
                </a:solidFill>
              </a:rPr>
              <a:t>Viremia</a:t>
            </a:r>
            <a:r>
              <a:rPr lang="pt-PT" dirty="0">
                <a:solidFill>
                  <a:schemeClr val="tx1"/>
                </a:solidFill>
              </a:rPr>
              <a:t> basal elevada</a:t>
            </a:r>
          </a:p>
          <a:p>
            <a:pPr marL="285750" indent="-285750">
              <a:lnSpc>
                <a:spcPct val="150000"/>
              </a:lnSpc>
              <a:buFontTx/>
              <a:buChar char="-"/>
            </a:pPr>
            <a:r>
              <a:rPr lang="pt-PT" dirty="0">
                <a:solidFill>
                  <a:schemeClr val="tx1"/>
                </a:solidFill>
              </a:rPr>
              <a:t>Diagnóstico tardio</a:t>
            </a:r>
          </a:p>
          <a:p>
            <a:pPr marL="285750" indent="-285750">
              <a:lnSpc>
                <a:spcPct val="150000"/>
              </a:lnSpc>
              <a:buFontTx/>
              <a:buChar char="-"/>
            </a:pPr>
            <a:r>
              <a:rPr lang="pt-PT" dirty="0">
                <a:solidFill>
                  <a:schemeClr val="tx1"/>
                </a:solidFill>
              </a:rPr>
              <a:t>Patologias oportunistas</a:t>
            </a:r>
          </a:p>
          <a:p>
            <a:pPr marL="285750" indent="-285750">
              <a:lnSpc>
                <a:spcPct val="150000"/>
              </a:lnSpc>
              <a:buFontTx/>
              <a:buChar char="-"/>
            </a:pPr>
            <a:r>
              <a:rPr lang="pt-PT" dirty="0">
                <a:solidFill>
                  <a:schemeClr val="tx1"/>
                </a:solidFill>
              </a:rPr>
              <a:t>Emergência de Resistências </a:t>
            </a:r>
          </a:p>
          <a:p>
            <a:pPr>
              <a:lnSpc>
                <a:spcPct val="150000"/>
              </a:lnSpc>
            </a:pPr>
            <a:endParaRPr lang="pt-PT" dirty="0"/>
          </a:p>
          <a:p>
            <a:pPr marL="285750" indent="-285750">
              <a:lnSpc>
                <a:spcPct val="150000"/>
              </a:lnSpc>
              <a:buFont typeface="Wingdings" pitchFamily="2" charset="2"/>
              <a:buChar char="§"/>
            </a:pPr>
            <a:r>
              <a:rPr lang="pt-PT" dirty="0">
                <a:solidFill>
                  <a:schemeClr val="tx1"/>
                </a:solidFill>
              </a:rPr>
              <a:t>Conclusões e </a:t>
            </a:r>
            <a:r>
              <a:rPr lang="pt-PT" dirty="0"/>
              <a:t>r</a:t>
            </a:r>
            <a:r>
              <a:rPr lang="pt-PT" dirty="0">
                <a:solidFill>
                  <a:schemeClr val="tx1"/>
                </a:solidFill>
              </a:rPr>
              <a:t>ecomendações </a:t>
            </a:r>
          </a:p>
          <a:p>
            <a:pPr marL="285750" indent="-285750">
              <a:lnSpc>
                <a:spcPct val="150000"/>
              </a:lnSpc>
              <a:buFontTx/>
              <a:buChar char="-"/>
            </a:pPr>
            <a:endParaRPr lang="pt-PT" dirty="0">
              <a:solidFill>
                <a:schemeClr val="tx1"/>
              </a:solidFill>
            </a:endParaRPr>
          </a:p>
        </p:txBody>
      </p:sp>
      <p:sp>
        <p:nvSpPr>
          <p:cNvPr id="10" name="CaixaDeTexto 9">
            <a:extLst>
              <a:ext uri="{FF2B5EF4-FFF2-40B4-BE49-F238E27FC236}">
                <a16:creationId xmlns:a16="http://schemas.microsoft.com/office/drawing/2014/main" id="{A52B0D89-2FA1-44A7-8587-AA8DBF2F8C33}"/>
              </a:ext>
            </a:extLst>
          </p:cNvPr>
          <p:cNvSpPr txBox="1"/>
          <p:nvPr/>
        </p:nvSpPr>
        <p:spPr>
          <a:xfrm>
            <a:off x="5690627" y="1472206"/>
            <a:ext cx="6095028" cy="369332"/>
          </a:xfrm>
          <a:prstGeom prst="rect">
            <a:avLst/>
          </a:prstGeom>
          <a:noFill/>
        </p:spPr>
        <p:txBody>
          <a:bodyPr wrap="square">
            <a:spAutoFit/>
          </a:bodyPr>
          <a:lstStyle/>
          <a:p>
            <a:pPr marL="285750" indent="-285750">
              <a:buFont typeface="Wingdings" pitchFamily="2" charset="2"/>
              <a:buChar char="§"/>
            </a:pPr>
            <a:r>
              <a:rPr lang="pt-PT" sz="1800" dirty="0"/>
              <a:t>Eficácia do tratamento em situações especiais</a:t>
            </a:r>
            <a:endParaRPr lang="pt-PT" dirty="0"/>
          </a:p>
        </p:txBody>
      </p:sp>
      <p:sp>
        <p:nvSpPr>
          <p:cNvPr id="13" name="CaixaDeTexto 12">
            <a:extLst>
              <a:ext uri="{FF2B5EF4-FFF2-40B4-BE49-F238E27FC236}">
                <a16:creationId xmlns:a16="http://schemas.microsoft.com/office/drawing/2014/main" id="{F75B9246-36DB-40D8-BF4D-70A47D149BC4}"/>
              </a:ext>
            </a:extLst>
          </p:cNvPr>
          <p:cNvSpPr txBox="1"/>
          <p:nvPr/>
        </p:nvSpPr>
        <p:spPr>
          <a:xfrm>
            <a:off x="667317" y="492147"/>
            <a:ext cx="1997702" cy="461665"/>
          </a:xfrm>
          <a:prstGeom prst="rect">
            <a:avLst/>
          </a:prstGeom>
          <a:noFill/>
        </p:spPr>
        <p:txBody>
          <a:bodyPr wrap="square" rtlCol="0">
            <a:spAutoFit/>
          </a:bodyPr>
          <a:lstStyle/>
          <a:p>
            <a:r>
              <a:rPr lang="pt-PT" sz="2400" b="1" dirty="0">
                <a:solidFill>
                  <a:srgbClr val="C00000"/>
                </a:solidFill>
              </a:rPr>
              <a:t>Índice</a:t>
            </a:r>
            <a:r>
              <a:rPr lang="pt-PT" dirty="0"/>
              <a:t>  </a:t>
            </a:r>
          </a:p>
        </p:txBody>
      </p:sp>
    </p:spTree>
    <p:extLst>
      <p:ext uri="{BB962C8B-B14F-4D97-AF65-F5344CB8AC3E}">
        <p14:creationId xmlns:p14="http://schemas.microsoft.com/office/powerpoint/2010/main" val="4242938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7CD261-50F5-A94A-9890-9D940E57EAAE}"/>
              </a:ext>
            </a:extLst>
          </p:cNvPr>
          <p:cNvSpPr/>
          <p:nvPr/>
        </p:nvSpPr>
        <p:spPr>
          <a:xfrm>
            <a:off x="713984" y="1997901"/>
            <a:ext cx="10647123" cy="354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Marcador de Posição de Conteúdo 4">
            <a:extLst>
              <a:ext uri="{FF2B5EF4-FFF2-40B4-BE49-F238E27FC236}">
                <a16:creationId xmlns:a16="http://schemas.microsoft.com/office/drawing/2014/main" id="{3C40C5ED-F7CD-6747-AD82-4DC296FC6A37}"/>
              </a:ext>
            </a:extLst>
          </p:cNvPr>
          <p:cNvSpPr>
            <a:spLocks noGrp="1"/>
          </p:cNvSpPr>
          <p:nvPr>
            <p:ph idx="4294967295"/>
          </p:nvPr>
        </p:nvSpPr>
        <p:spPr>
          <a:xfrm>
            <a:off x="925635" y="2183005"/>
            <a:ext cx="10134847" cy="3140557"/>
          </a:xfrm>
        </p:spPr>
        <p:txBody>
          <a:bodyPr>
            <a:normAutofit lnSpcReduction="10000"/>
          </a:bodyPr>
          <a:lstStyle/>
          <a:p>
            <a:pPr>
              <a:spcBef>
                <a:spcPts val="600"/>
              </a:spcBef>
            </a:pPr>
            <a:r>
              <a:rPr lang="pt-PT" sz="2400" b="1" dirty="0">
                <a:solidFill>
                  <a:schemeClr val="bg1"/>
                </a:solidFill>
              </a:rPr>
              <a:t>O risco de falência virológica é superior com </a:t>
            </a:r>
            <a:r>
              <a:rPr lang="pt-PT" sz="2400" b="1" dirty="0" err="1">
                <a:solidFill>
                  <a:schemeClr val="bg1"/>
                </a:solidFill>
              </a:rPr>
              <a:t>virémias</a:t>
            </a:r>
            <a:r>
              <a:rPr lang="pt-PT" sz="2400" b="1" dirty="0">
                <a:solidFill>
                  <a:schemeClr val="bg1"/>
                </a:solidFill>
              </a:rPr>
              <a:t> elevadas (&gt; 100 000 cópias de ARN por ml)</a:t>
            </a:r>
          </a:p>
          <a:p>
            <a:pPr lvl="1">
              <a:spcBef>
                <a:spcPts val="600"/>
              </a:spcBef>
            </a:pPr>
            <a:r>
              <a:rPr lang="pt-PT" dirty="0">
                <a:solidFill>
                  <a:schemeClr val="bg1"/>
                </a:solidFill>
              </a:rPr>
              <a:t>Quanto maior a potência e barreira genética do fármaco, menor é o risco de falência</a:t>
            </a:r>
          </a:p>
          <a:p>
            <a:pPr>
              <a:spcBef>
                <a:spcPts val="600"/>
              </a:spcBef>
            </a:pPr>
            <a:r>
              <a:rPr lang="pt-PT" sz="2400" b="1" dirty="0">
                <a:solidFill>
                  <a:schemeClr val="bg1"/>
                </a:solidFill>
              </a:rPr>
              <a:t>Fármacos não recomendados em pessoas com </a:t>
            </a:r>
            <a:r>
              <a:rPr lang="pt-PT" sz="2400" b="1" dirty="0" err="1">
                <a:solidFill>
                  <a:schemeClr val="bg1"/>
                </a:solidFill>
              </a:rPr>
              <a:t>virémia</a:t>
            </a:r>
            <a:r>
              <a:rPr lang="pt-PT" sz="2400" b="1" dirty="0">
                <a:solidFill>
                  <a:schemeClr val="bg1"/>
                </a:solidFill>
              </a:rPr>
              <a:t> superior a 100 000 c/ml:</a:t>
            </a:r>
          </a:p>
          <a:p>
            <a:pPr lvl="1">
              <a:spcBef>
                <a:spcPts val="600"/>
              </a:spcBef>
            </a:pPr>
            <a:r>
              <a:rPr lang="pt-PT" dirty="0">
                <a:solidFill>
                  <a:schemeClr val="bg1"/>
                </a:solidFill>
              </a:rPr>
              <a:t>ABC/3TC (</a:t>
            </a:r>
            <a:r>
              <a:rPr lang="pt-PT" dirty="0" err="1">
                <a:solidFill>
                  <a:schemeClr val="bg1"/>
                </a:solidFill>
              </a:rPr>
              <a:t>excepto</a:t>
            </a:r>
            <a:r>
              <a:rPr lang="pt-PT" dirty="0">
                <a:solidFill>
                  <a:schemeClr val="bg1"/>
                </a:solidFill>
              </a:rPr>
              <a:t> combinado com DTG)</a:t>
            </a:r>
          </a:p>
          <a:p>
            <a:pPr lvl="2">
              <a:spcBef>
                <a:spcPts val="600"/>
              </a:spcBef>
            </a:pPr>
            <a:r>
              <a:rPr lang="pt-PT" sz="2400" dirty="0">
                <a:solidFill>
                  <a:schemeClr val="bg1"/>
                </a:solidFill>
              </a:rPr>
              <a:t>Risco de falência superior comparado com TDF/FTC (18,8% </a:t>
            </a:r>
            <a:r>
              <a:rPr lang="pt-PT" sz="2400" dirty="0" err="1">
                <a:solidFill>
                  <a:schemeClr val="bg1"/>
                </a:solidFill>
              </a:rPr>
              <a:t>vs</a:t>
            </a:r>
            <a:r>
              <a:rPr lang="pt-PT" sz="2400" dirty="0">
                <a:solidFill>
                  <a:schemeClr val="bg1"/>
                </a:solidFill>
              </a:rPr>
              <a:t> 10,5%)</a:t>
            </a:r>
            <a:r>
              <a:rPr lang="pt-PT" sz="2400" baseline="30000" dirty="0">
                <a:solidFill>
                  <a:schemeClr val="bg1"/>
                </a:solidFill>
              </a:rPr>
              <a:t>1</a:t>
            </a:r>
          </a:p>
          <a:p>
            <a:pPr lvl="1">
              <a:spcBef>
                <a:spcPts val="600"/>
              </a:spcBef>
            </a:pPr>
            <a:r>
              <a:rPr lang="pt-PT" dirty="0">
                <a:solidFill>
                  <a:schemeClr val="bg1"/>
                </a:solidFill>
              </a:rPr>
              <a:t>RPV</a:t>
            </a:r>
            <a:r>
              <a:rPr lang="pt-PT" baseline="30000" dirty="0">
                <a:solidFill>
                  <a:schemeClr val="bg1"/>
                </a:solidFill>
              </a:rPr>
              <a:t>2</a:t>
            </a:r>
          </a:p>
        </p:txBody>
      </p:sp>
      <p:sp>
        <p:nvSpPr>
          <p:cNvPr id="7" name="CaixaDeTexto 6">
            <a:extLst>
              <a:ext uri="{FF2B5EF4-FFF2-40B4-BE49-F238E27FC236}">
                <a16:creationId xmlns:a16="http://schemas.microsoft.com/office/drawing/2014/main" id="{6D4A6701-BA15-CA44-8F66-346457DE9BAC}"/>
              </a:ext>
            </a:extLst>
          </p:cNvPr>
          <p:cNvSpPr txBox="1"/>
          <p:nvPr/>
        </p:nvSpPr>
        <p:spPr>
          <a:xfrm>
            <a:off x="272143" y="6526422"/>
            <a:ext cx="92066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1 – </a:t>
            </a:r>
            <a:r>
              <a:rPr lang="pt-PT" sz="800" dirty="0" err="1">
                <a:solidFill>
                  <a:schemeClr val="tx1">
                    <a:lumMod val="65000"/>
                    <a:lumOff val="35000"/>
                  </a:schemeClr>
                </a:solidFill>
              </a:rPr>
              <a:t>Ann</a:t>
            </a:r>
            <a:r>
              <a:rPr lang="pt-PT" sz="800" dirty="0">
                <a:solidFill>
                  <a:schemeClr val="tx1">
                    <a:lumMod val="65000"/>
                    <a:lumOff val="35000"/>
                  </a:schemeClr>
                </a:solidFill>
              </a:rPr>
              <a:t> </a:t>
            </a:r>
            <a:r>
              <a:rPr lang="pt-PT" sz="800" dirty="0" err="1">
                <a:solidFill>
                  <a:schemeClr val="tx1">
                    <a:lumMod val="65000"/>
                    <a:lumOff val="35000"/>
                  </a:schemeClr>
                </a:solidFill>
              </a:rPr>
              <a:t>Intern</a:t>
            </a:r>
            <a:r>
              <a:rPr lang="pt-PT" sz="800" dirty="0">
                <a:solidFill>
                  <a:schemeClr val="tx1">
                    <a:lumMod val="65000"/>
                    <a:lumOff val="35000"/>
                  </a:schemeClr>
                </a:solidFill>
              </a:rPr>
              <a:t> Med 2011; 154:445; 2 – Molina JM. </a:t>
            </a:r>
            <a:r>
              <a:rPr lang="pt-PT" sz="800" dirty="0" err="1">
                <a:solidFill>
                  <a:schemeClr val="tx1">
                    <a:lumMod val="65000"/>
                    <a:lumOff val="35000"/>
                  </a:schemeClr>
                </a:solidFill>
              </a:rPr>
              <a:t>Lancet</a:t>
            </a:r>
            <a:r>
              <a:rPr lang="pt-PT" sz="800" dirty="0">
                <a:solidFill>
                  <a:schemeClr val="tx1">
                    <a:lumMod val="65000"/>
                    <a:lumOff val="35000"/>
                  </a:schemeClr>
                </a:solidFill>
              </a:rPr>
              <a:t>. 2011 </a:t>
            </a:r>
            <a:r>
              <a:rPr lang="pt-PT" sz="800" dirty="0" err="1">
                <a:solidFill>
                  <a:schemeClr val="tx1">
                    <a:lumMod val="65000"/>
                    <a:lumOff val="35000"/>
                  </a:schemeClr>
                </a:solidFill>
              </a:rPr>
              <a:t>Jul</a:t>
            </a:r>
            <a:r>
              <a:rPr lang="pt-PT" sz="800" dirty="0">
                <a:solidFill>
                  <a:schemeClr val="tx1">
                    <a:lumMod val="65000"/>
                    <a:lumOff val="35000"/>
                  </a:schemeClr>
                </a:solidFill>
              </a:rPr>
              <a:t> 16;378(9787):238-46;</a:t>
            </a:r>
          </a:p>
        </p:txBody>
      </p:sp>
      <p:sp>
        <p:nvSpPr>
          <p:cNvPr id="6" name="CaixaDeTexto 12">
            <a:extLst>
              <a:ext uri="{FF2B5EF4-FFF2-40B4-BE49-F238E27FC236}">
                <a16:creationId xmlns:a16="http://schemas.microsoft.com/office/drawing/2014/main" id="{226EF9ED-DEA1-D449-B0AC-D27094EA95FE}"/>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VIRÉMIA BASAL ELEVADA – REGIMES RECOMENDADOS</a:t>
            </a:r>
          </a:p>
        </p:txBody>
      </p:sp>
      <p:pic>
        <p:nvPicPr>
          <p:cNvPr id="8" name="Graphic 7">
            <a:extLst>
              <a:ext uri="{FF2B5EF4-FFF2-40B4-BE49-F238E27FC236}">
                <a16:creationId xmlns:a16="http://schemas.microsoft.com/office/drawing/2014/main" id="{F5017C39-0939-7E4C-852B-2576ED39B39F}"/>
              </a:ext>
            </a:extLst>
          </p:cNvPr>
          <p:cNvPicPr>
            <a:picLocks noChangeAspect="1"/>
          </p:cNvPicPr>
          <p:nvPr/>
        </p:nvPicPr>
        <p:blipFill rotWithShape="1">
          <a:blip r:embed="rId3" cstate="screen">
            <a:alphaModFix amt="16000"/>
            <a:extLst>
              <a:ext uri="{28A0092B-C50C-407E-A947-70E740481C1C}">
                <a14:useLocalDpi xmlns:a14="http://schemas.microsoft.com/office/drawing/2010/main"/>
              </a:ext>
              <a:ext uri="{96DAC541-7B7A-43D3-8B79-37D633B846F1}">
                <asvg:svgBlip xmlns:asvg="http://schemas.microsoft.com/office/drawing/2016/SVG/main" r:embed="rId4"/>
              </a:ext>
            </a:extLst>
          </a:blip>
          <a:srcRect l="12229" t="17489" r="26029" b="30397"/>
          <a:stretch/>
        </p:blipFill>
        <p:spPr>
          <a:xfrm>
            <a:off x="7471776" y="1978508"/>
            <a:ext cx="3889332" cy="3564259"/>
          </a:xfrm>
          <a:prstGeom prst="rect">
            <a:avLst/>
          </a:prstGeom>
        </p:spPr>
      </p:pic>
    </p:spTree>
    <p:extLst>
      <p:ext uri="{BB962C8B-B14F-4D97-AF65-F5344CB8AC3E}">
        <p14:creationId xmlns:p14="http://schemas.microsoft.com/office/powerpoint/2010/main" val="32136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a:extLst>
              <a:ext uri="{FF2B5EF4-FFF2-40B4-BE49-F238E27FC236}">
                <a16:creationId xmlns:a16="http://schemas.microsoft.com/office/drawing/2014/main" id="{3C40C5ED-F7CD-6747-AD82-4DC296FC6A37}"/>
              </a:ext>
            </a:extLst>
          </p:cNvPr>
          <p:cNvSpPr>
            <a:spLocks noGrp="1"/>
          </p:cNvSpPr>
          <p:nvPr>
            <p:ph idx="4294967295"/>
          </p:nvPr>
        </p:nvSpPr>
        <p:spPr>
          <a:xfrm>
            <a:off x="141808" y="680758"/>
            <a:ext cx="10515600" cy="585641"/>
          </a:xfrm>
        </p:spPr>
        <p:txBody>
          <a:bodyPr>
            <a:normAutofit/>
          </a:bodyPr>
          <a:lstStyle/>
          <a:p>
            <a:pPr marL="0" indent="0">
              <a:buNone/>
            </a:pPr>
            <a:r>
              <a:rPr lang="pt-PT" sz="1800" dirty="0"/>
              <a:t>Resumo de eficácia virológica às 48 semanas dos principais fármacos recomendados para início de tratamento (dados de ensaios clínicos fase 3)</a:t>
            </a:r>
          </a:p>
          <a:p>
            <a:endParaRPr lang="pt-PT" sz="1800" dirty="0"/>
          </a:p>
          <a:p>
            <a:endParaRPr lang="pt-PT" sz="1800" dirty="0"/>
          </a:p>
        </p:txBody>
      </p:sp>
      <p:graphicFrame>
        <p:nvGraphicFramePr>
          <p:cNvPr id="6" name="Gráfico 5">
            <a:extLst>
              <a:ext uri="{FF2B5EF4-FFF2-40B4-BE49-F238E27FC236}">
                <a16:creationId xmlns:a16="http://schemas.microsoft.com/office/drawing/2014/main" id="{6E7954E8-3E30-FE4A-A5D1-157F92735291}"/>
              </a:ext>
            </a:extLst>
          </p:cNvPr>
          <p:cNvGraphicFramePr>
            <a:graphicFrameLocks/>
          </p:cNvGraphicFramePr>
          <p:nvPr>
            <p:extLst>
              <p:ext uri="{D42A27DB-BD31-4B8C-83A1-F6EECF244321}">
                <p14:modId xmlns:p14="http://schemas.microsoft.com/office/powerpoint/2010/main" val="4072098021"/>
              </p:ext>
            </p:extLst>
          </p:nvPr>
        </p:nvGraphicFramePr>
        <p:xfrm>
          <a:off x="190823" y="1416476"/>
          <a:ext cx="11810343" cy="4175125"/>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Agrupar 2">
            <a:extLst>
              <a:ext uri="{FF2B5EF4-FFF2-40B4-BE49-F238E27FC236}">
                <a16:creationId xmlns:a16="http://schemas.microsoft.com/office/drawing/2014/main" id="{C4B9EF14-1E18-5E42-ADF4-643018E1248B}"/>
              </a:ext>
            </a:extLst>
          </p:cNvPr>
          <p:cNvGrpSpPr/>
          <p:nvPr/>
        </p:nvGrpSpPr>
        <p:grpSpPr>
          <a:xfrm>
            <a:off x="1159999" y="5526039"/>
            <a:ext cx="10226457" cy="292388"/>
            <a:chOff x="1127342" y="5919565"/>
            <a:chExt cx="10226457" cy="292388"/>
          </a:xfrm>
        </p:grpSpPr>
        <p:sp>
          <p:nvSpPr>
            <p:cNvPr id="2" name="CaixaDeTexto 1">
              <a:extLst>
                <a:ext uri="{FF2B5EF4-FFF2-40B4-BE49-F238E27FC236}">
                  <a16:creationId xmlns:a16="http://schemas.microsoft.com/office/drawing/2014/main" id="{3FC3EC1D-1F9F-0742-AF0A-2A06750F41B9}"/>
                </a:ext>
              </a:extLst>
            </p:cNvPr>
            <p:cNvSpPr txBox="1"/>
            <p:nvPr/>
          </p:nvSpPr>
          <p:spPr>
            <a:xfrm>
              <a:off x="1127342" y="5919565"/>
              <a:ext cx="124007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300" b="0" i="0" u="none" strike="noStrike" kern="1200" cap="none" spc="0" normalizeH="0" baseline="0" noProof="0" dirty="0" err="1">
                  <a:ln>
                    <a:noFill/>
                  </a:ln>
                  <a:solidFill>
                    <a:prstClr val="black"/>
                  </a:solidFill>
                  <a:effectLst/>
                  <a:uLnTx/>
                  <a:uFillTx/>
                  <a:latin typeface="Calibri" panose="020F0502020204030204"/>
                  <a:ea typeface="+mn-ea"/>
                  <a:cs typeface="+mn-cs"/>
                </a:rPr>
                <a:t>Doravirina</a:t>
              </a:r>
              <a:endParaRPr kumimoji="0" lang="pt-PT"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aixaDeTexto 21">
              <a:extLst>
                <a:ext uri="{FF2B5EF4-FFF2-40B4-BE49-F238E27FC236}">
                  <a16:creationId xmlns:a16="http://schemas.microsoft.com/office/drawing/2014/main" id="{27F0011D-9BD7-384F-8477-75B6A3CFA2F4}"/>
                </a:ext>
              </a:extLst>
            </p:cNvPr>
            <p:cNvSpPr txBox="1"/>
            <p:nvPr/>
          </p:nvSpPr>
          <p:spPr>
            <a:xfrm>
              <a:off x="3534427" y="5919565"/>
              <a:ext cx="124007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300" b="0" i="0" u="none" strike="noStrike" kern="1200" cap="none" spc="0" normalizeH="0" baseline="0" noProof="0" dirty="0" err="1">
                  <a:ln>
                    <a:noFill/>
                  </a:ln>
                  <a:solidFill>
                    <a:prstClr val="black"/>
                  </a:solidFill>
                  <a:effectLst/>
                  <a:uLnTx/>
                  <a:uFillTx/>
                  <a:latin typeface="Calibri" panose="020F0502020204030204"/>
                  <a:ea typeface="+mn-ea"/>
                  <a:cs typeface="+mn-cs"/>
                </a:rPr>
                <a:t>Darunavir</a:t>
              </a:r>
              <a:endParaRPr kumimoji="0" lang="pt-PT"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aixaDeTexto 23">
              <a:extLst>
                <a:ext uri="{FF2B5EF4-FFF2-40B4-BE49-F238E27FC236}">
                  <a16:creationId xmlns:a16="http://schemas.microsoft.com/office/drawing/2014/main" id="{826DD76D-BC7F-BA49-A504-06FDD5A2DD5A}"/>
                </a:ext>
              </a:extLst>
            </p:cNvPr>
            <p:cNvSpPr txBox="1"/>
            <p:nvPr/>
          </p:nvSpPr>
          <p:spPr>
            <a:xfrm>
              <a:off x="6340449" y="5919565"/>
              <a:ext cx="124007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300" b="0" i="0" u="none" strike="noStrike" kern="1200" cap="none" spc="0" normalizeH="0" baseline="0" noProof="0" dirty="0" err="1">
                  <a:ln>
                    <a:noFill/>
                  </a:ln>
                  <a:solidFill>
                    <a:prstClr val="black"/>
                  </a:solidFill>
                  <a:effectLst/>
                  <a:uLnTx/>
                  <a:uFillTx/>
                  <a:latin typeface="Calibri" panose="020F0502020204030204"/>
                  <a:ea typeface="+mn-ea"/>
                  <a:cs typeface="+mn-cs"/>
                </a:rPr>
                <a:t>Dolutegravir</a:t>
              </a:r>
              <a:endParaRPr kumimoji="0" lang="pt-PT"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aixaDeTexto 25">
              <a:extLst>
                <a:ext uri="{FF2B5EF4-FFF2-40B4-BE49-F238E27FC236}">
                  <a16:creationId xmlns:a16="http://schemas.microsoft.com/office/drawing/2014/main" id="{BFBD478B-8E78-964F-8FCE-4C40DBA5EE54}"/>
                </a:ext>
              </a:extLst>
            </p:cNvPr>
            <p:cNvSpPr txBox="1"/>
            <p:nvPr/>
          </p:nvSpPr>
          <p:spPr>
            <a:xfrm>
              <a:off x="8634800" y="5919565"/>
              <a:ext cx="124007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300" b="0" i="0" u="none" strike="noStrike" kern="1200" cap="none" spc="0" normalizeH="0" baseline="0" noProof="0" dirty="0">
                  <a:ln>
                    <a:noFill/>
                  </a:ln>
                  <a:solidFill>
                    <a:prstClr val="black"/>
                  </a:solidFill>
                  <a:effectLst/>
                  <a:uLnTx/>
                  <a:uFillTx/>
                  <a:latin typeface="Calibri" panose="020F0502020204030204"/>
                  <a:ea typeface="+mn-ea"/>
                  <a:cs typeface="+mn-cs"/>
                </a:rPr>
                <a:t>3TC + DTG</a:t>
              </a:r>
            </a:p>
          </p:txBody>
        </p:sp>
        <p:sp>
          <p:nvSpPr>
            <p:cNvPr id="27" name="CaixaDeTexto 26">
              <a:extLst>
                <a:ext uri="{FF2B5EF4-FFF2-40B4-BE49-F238E27FC236}">
                  <a16:creationId xmlns:a16="http://schemas.microsoft.com/office/drawing/2014/main" id="{49287CB9-7346-D749-91DB-65317D20E45F}"/>
                </a:ext>
              </a:extLst>
            </p:cNvPr>
            <p:cNvSpPr txBox="1"/>
            <p:nvPr/>
          </p:nvSpPr>
          <p:spPr>
            <a:xfrm>
              <a:off x="10113722" y="5919565"/>
              <a:ext cx="124007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300" b="0" i="0" u="none" strike="noStrike" kern="1200" cap="none" spc="0" normalizeH="0" baseline="0" noProof="0" dirty="0">
                  <a:ln>
                    <a:noFill/>
                  </a:ln>
                  <a:solidFill>
                    <a:prstClr val="black"/>
                  </a:solidFill>
                  <a:effectLst/>
                  <a:uLnTx/>
                  <a:uFillTx/>
                  <a:latin typeface="Calibri" panose="020F0502020204030204"/>
                  <a:ea typeface="+mn-ea"/>
                  <a:cs typeface="+mn-cs"/>
                </a:rPr>
                <a:t>B/F/TAF</a:t>
              </a:r>
            </a:p>
          </p:txBody>
        </p:sp>
      </p:grpSp>
      <p:sp>
        <p:nvSpPr>
          <p:cNvPr id="13" name="TextBox 12">
            <a:extLst>
              <a:ext uri="{FF2B5EF4-FFF2-40B4-BE49-F238E27FC236}">
                <a16:creationId xmlns:a16="http://schemas.microsoft.com/office/drawing/2014/main" id="{908083EC-442E-44A3-9A71-CD424CA2919D}"/>
              </a:ext>
            </a:extLst>
          </p:cNvPr>
          <p:cNvSpPr txBox="1"/>
          <p:nvPr/>
        </p:nvSpPr>
        <p:spPr>
          <a:xfrm>
            <a:off x="190823" y="6476142"/>
            <a:ext cx="11633521" cy="338554"/>
          </a:xfrm>
          <a:prstGeom prst="rect">
            <a:avLst/>
          </a:prstGeom>
          <a:noFill/>
        </p:spPr>
        <p:txBody>
          <a:bodyPr wrap="square">
            <a:spAutoFit/>
          </a:bodyPr>
          <a:lstStyle/>
          <a:p>
            <a:pPr defTabSz="914400"/>
            <a:r>
              <a:rPr lang="fr-FR" sz="800" dirty="0" err="1">
                <a:solidFill>
                  <a:schemeClr val="tx1">
                    <a:lumMod val="65000"/>
                    <a:lumOff val="35000"/>
                  </a:schemeClr>
                </a:solidFill>
              </a:rPr>
              <a:t>Orkin</a:t>
            </a:r>
            <a:r>
              <a:rPr lang="fr-FR" sz="800" dirty="0">
                <a:solidFill>
                  <a:schemeClr val="tx1">
                    <a:lumMod val="65000"/>
                    <a:lumOff val="35000"/>
                  </a:schemeClr>
                </a:solidFill>
              </a:rPr>
              <a:t> C. Clin Infect Dis. 2019 ;68:535-44; </a:t>
            </a:r>
            <a:r>
              <a:rPr lang="it-IT" sz="800" dirty="0">
                <a:solidFill>
                  <a:schemeClr val="tx1">
                    <a:lumMod val="65000"/>
                    <a:lumOff val="35000"/>
                  </a:schemeClr>
                </a:solidFill>
              </a:rPr>
              <a:t>Molina JM, Lancet HIV 2018;5:e211-20; Clotet B. Lancet 2014;383;2222-31; </a:t>
            </a:r>
            <a:r>
              <a:rPr lang="fi-FI" sz="800" dirty="0">
                <a:solidFill>
                  <a:schemeClr val="tx1">
                    <a:lumMod val="65000"/>
                    <a:lumOff val="35000"/>
                  </a:schemeClr>
                </a:solidFill>
              </a:rPr>
              <a:t>Eron J. AIDS 2018 ;32:1431-42; Walmsley S. NEJM 2013;369:1807-18; Raffi F. Lancet 2013;381:735-43</a:t>
            </a:r>
          </a:p>
          <a:p>
            <a:pPr defTabSz="914400"/>
            <a:r>
              <a:rPr lang="fr-FR" sz="800" dirty="0">
                <a:solidFill>
                  <a:schemeClr val="tx1">
                    <a:lumMod val="65000"/>
                    <a:lumOff val="35000"/>
                  </a:schemeClr>
                </a:solidFill>
              </a:rPr>
              <a:t>Cahn P. Lancet. 2019; 393(10167):143-155; Gallant J. Lancet. 2017 </a:t>
            </a:r>
            <a:r>
              <a:rPr lang="fr-FR" sz="800" dirty="0" err="1">
                <a:solidFill>
                  <a:schemeClr val="tx1">
                    <a:lumMod val="65000"/>
                    <a:lumOff val="35000"/>
                  </a:schemeClr>
                </a:solidFill>
              </a:rPr>
              <a:t>Nov</a:t>
            </a:r>
            <a:r>
              <a:rPr lang="fr-FR" sz="800" dirty="0">
                <a:solidFill>
                  <a:schemeClr val="tx1">
                    <a:lumMod val="65000"/>
                    <a:lumOff val="35000"/>
                  </a:schemeClr>
                </a:solidFill>
              </a:rPr>
              <a:t> 4;390(10107):2063-2072; Sax PE. Lancet. 2017 ;390:2073-82</a:t>
            </a:r>
          </a:p>
        </p:txBody>
      </p:sp>
      <p:sp>
        <p:nvSpPr>
          <p:cNvPr id="14" name="TextBox 13">
            <a:extLst>
              <a:ext uri="{FF2B5EF4-FFF2-40B4-BE49-F238E27FC236}">
                <a16:creationId xmlns:a16="http://schemas.microsoft.com/office/drawing/2014/main" id="{3592EFF9-A64A-433B-BEFB-65CBC3A0FB0C}"/>
              </a:ext>
            </a:extLst>
          </p:cNvPr>
          <p:cNvSpPr txBox="1"/>
          <p:nvPr/>
        </p:nvSpPr>
        <p:spPr>
          <a:xfrm>
            <a:off x="1159999" y="5917074"/>
            <a:ext cx="9716700" cy="518418"/>
          </a:xfrm>
          <a:prstGeom prst="roundRect">
            <a:avLst>
              <a:gd name="adj" fmla="val 11228"/>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b="1" dirty="0">
                <a:solidFill>
                  <a:prstClr val="black"/>
                </a:solidFill>
              </a:rPr>
              <a:t>Os principais regimes recomendados mantêm elevada eficácia com </a:t>
            </a:r>
            <a:r>
              <a:rPr lang="pt-PT" b="1" dirty="0" err="1">
                <a:solidFill>
                  <a:prstClr val="black"/>
                </a:solidFill>
              </a:rPr>
              <a:t>virémia</a:t>
            </a:r>
            <a:r>
              <a:rPr lang="pt-PT" b="1" dirty="0">
                <a:solidFill>
                  <a:prstClr val="black"/>
                </a:solidFill>
              </a:rPr>
              <a:t> de VIH elevada</a:t>
            </a:r>
          </a:p>
        </p:txBody>
      </p:sp>
      <p:sp>
        <p:nvSpPr>
          <p:cNvPr id="15" name="CaixaDeTexto 12">
            <a:extLst>
              <a:ext uri="{FF2B5EF4-FFF2-40B4-BE49-F238E27FC236}">
                <a16:creationId xmlns:a16="http://schemas.microsoft.com/office/drawing/2014/main" id="{BA800EC7-1202-274C-82F7-E2F1C1F99A2D}"/>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VIRÉMIA BASAL ELEVADA – REGIMES RECOMENDADOS</a:t>
            </a:r>
          </a:p>
        </p:txBody>
      </p:sp>
    </p:spTree>
    <p:extLst>
      <p:ext uri="{BB962C8B-B14F-4D97-AF65-F5344CB8AC3E}">
        <p14:creationId xmlns:p14="http://schemas.microsoft.com/office/powerpoint/2010/main" val="3331232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a:extLst>
              <a:ext uri="{FF2B5EF4-FFF2-40B4-BE49-F238E27FC236}">
                <a16:creationId xmlns:a16="http://schemas.microsoft.com/office/drawing/2014/main" id="{3C40C5ED-F7CD-6747-AD82-4DC296FC6A37}"/>
              </a:ext>
            </a:extLst>
          </p:cNvPr>
          <p:cNvSpPr>
            <a:spLocks noGrp="1"/>
          </p:cNvSpPr>
          <p:nvPr>
            <p:ph idx="4294967295"/>
          </p:nvPr>
        </p:nvSpPr>
        <p:spPr>
          <a:xfrm>
            <a:off x="735291" y="1382565"/>
            <a:ext cx="10515600" cy="4351338"/>
          </a:xfrm>
        </p:spPr>
        <p:txBody>
          <a:bodyPr>
            <a:normAutofit/>
          </a:bodyPr>
          <a:lstStyle/>
          <a:p>
            <a:r>
              <a:rPr lang="pt-PT" sz="2400" dirty="0"/>
              <a:t>Diagnóstico tardio – CD4 &lt; 350 </a:t>
            </a:r>
            <a:r>
              <a:rPr lang="pt-PT" sz="2400" dirty="0" err="1"/>
              <a:t>cél</a:t>
            </a:r>
            <a:r>
              <a:rPr lang="pt-PT" sz="2400" dirty="0"/>
              <a:t>./µl (ou evento definidor de sida)</a:t>
            </a:r>
          </a:p>
          <a:p>
            <a:pPr lvl="1"/>
            <a:r>
              <a:rPr lang="pt-PT" sz="2000" b="1" dirty="0"/>
              <a:t>Doença avançada – CD4 &lt; 200 </a:t>
            </a:r>
            <a:r>
              <a:rPr lang="pt-PT" sz="2000" b="1" dirty="0" err="1"/>
              <a:t>cél</a:t>
            </a:r>
            <a:r>
              <a:rPr lang="pt-PT" sz="2000" b="1" dirty="0"/>
              <a:t>./µl </a:t>
            </a:r>
            <a:r>
              <a:rPr lang="pt-PT" sz="2000" dirty="0"/>
              <a:t>(ou evento definidor de sida)</a:t>
            </a:r>
          </a:p>
          <a:p>
            <a:r>
              <a:rPr lang="pt-PT" sz="2400" dirty="0"/>
              <a:t>Risco aumentado de progressão clínica, morbilidade, mortalidade, transmissão de VIH, retenção no tratamento e custos relacionados com saúde mais elevados </a:t>
            </a:r>
          </a:p>
          <a:p>
            <a:r>
              <a:rPr lang="pt-PT" sz="2400" dirty="0"/>
              <a:t>Menor taxa de eficácia de alguns regimes:</a:t>
            </a:r>
          </a:p>
          <a:p>
            <a:pPr lvl="1"/>
            <a:r>
              <a:rPr lang="pt-PT" sz="2000" dirty="0"/>
              <a:t>RPV</a:t>
            </a:r>
            <a:r>
              <a:rPr lang="pt-PT" sz="2000" baseline="30000" dirty="0"/>
              <a:t>1</a:t>
            </a:r>
          </a:p>
          <a:p>
            <a:pPr lvl="1"/>
            <a:r>
              <a:rPr lang="pt-PT" sz="2000" dirty="0"/>
              <a:t>Regimes de dois fármacos com 3TC + DTG</a:t>
            </a:r>
            <a:r>
              <a:rPr lang="pt-PT" sz="2000" baseline="30000" dirty="0"/>
              <a:t>2</a:t>
            </a:r>
          </a:p>
        </p:txBody>
      </p:sp>
      <p:sp>
        <p:nvSpPr>
          <p:cNvPr id="6" name="CaixaDeTexto 5">
            <a:extLst>
              <a:ext uri="{FF2B5EF4-FFF2-40B4-BE49-F238E27FC236}">
                <a16:creationId xmlns:a16="http://schemas.microsoft.com/office/drawing/2014/main" id="{07E7384C-0032-4548-B121-1E60F5C28E0F}"/>
              </a:ext>
            </a:extLst>
          </p:cNvPr>
          <p:cNvSpPr txBox="1"/>
          <p:nvPr/>
        </p:nvSpPr>
        <p:spPr>
          <a:xfrm>
            <a:off x="228600" y="6488668"/>
            <a:ext cx="92066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1 – Molina JM. </a:t>
            </a:r>
            <a:r>
              <a:rPr lang="pt-PT" sz="800" dirty="0" err="1">
                <a:solidFill>
                  <a:schemeClr val="tx1">
                    <a:lumMod val="65000"/>
                    <a:lumOff val="35000"/>
                  </a:schemeClr>
                </a:solidFill>
              </a:rPr>
              <a:t>Lancet</a:t>
            </a:r>
            <a:r>
              <a:rPr lang="pt-PT" sz="800" dirty="0">
                <a:solidFill>
                  <a:schemeClr val="tx1">
                    <a:lumMod val="65000"/>
                    <a:lumOff val="35000"/>
                  </a:schemeClr>
                </a:solidFill>
              </a:rPr>
              <a:t>. 2011 </a:t>
            </a:r>
            <a:r>
              <a:rPr lang="pt-PT" sz="800" dirty="0" err="1">
                <a:solidFill>
                  <a:schemeClr val="tx1">
                    <a:lumMod val="65000"/>
                    <a:lumOff val="35000"/>
                  </a:schemeClr>
                </a:solidFill>
              </a:rPr>
              <a:t>Jul</a:t>
            </a:r>
            <a:r>
              <a:rPr lang="pt-PT" sz="800" dirty="0">
                <a:solidFill>
                  <a:schemeClr val="tx1">
                    <a:lumMod val="65000"/>
                    <a:lumOff val="35000"/>
                  </a:schemeClr>
                </a:solidFill>
              </a:rPr>
              <a:t> 16;378(9787):238-46; 2 – </a:t>
            </a:r>
            <a:r>
              <a:rPr lang="pt-PT" sz="800" dirty="0" err="1">
                <a:solidFill>
                  <a:schemeClr val="tx1">
                    <a:lumMod val="65000"/>
                    <a:lumOff val="35000"/>
                  </a:schemeClr>
                </a:solidFill>
              </a:rPr>
              <a:t>Cahn</a:t>
            </a:r>
            <a:r>
              <a:rPr lang="pt-PT" sz="800" dirty="0">
                <a:solidFill>
                  <a:schemeClr val="tx1">
                    <a:lumMod val="65000"/>
                    <a:lumOff val="35000"/>
                  </a:schemeClr>
                </a:solidFill>
              </a:rPr>
              <a:t> P. </a:t>
            </a:r>
            <a:r>
              <a:rPr lang="es-ES_tradnl" sz="800" dirty="0">
                <a:solidFill>
                  <a:schemeClr val="tx1">
                    <a:lumMod val="65000"/>
                    <a:lumOff val="35000"/>
                  </a:schemeClr>
                </a:solidFill>
              </a:rPr>
              <a:t>Lancet 2019; 393: 143–55.</a:t>
            </a:r>
            <a:endParaRPr lang="pt-PT" sz="800" dirty="0">
              <a:solidFill>
                <a:schemeClr val="tx1">
                  <a:lumMod val="65000"/>
                  <a:lumOff val="35000"/>
                </a:schemeClr>
              </a:solidFill>
            </a:endParaRPr>
          </a:p>
        </p:txBody>
      </p:sp>
      <p:pic>
        <p:nvPicPr>
          <p:cNvPr id="7" name="Imagen 7">
            <a:extLst>
              <a:ext uri="{FF2B5EF4-FFF2-40B4-BE49-F238E27FC236}">
                <a16:creationId xmlns:a16="http://schemas.microsoft.com/office/drawing/2014/main" id="{7C1B2353-9B6A-AE40-A442-6222FD9F6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3924" r="13370" b="80129"/>
          <a:stretch/>
        </p:blipFill>
        <p:spPr>
          <a:xfrm>
            <a:off x="9892298" y="4477902"/>
            <a:ext cx="1618077" cy="808524"/>
          </a:xfrm>
          <a:prstGeom prst="rect">
            <a:avLst/>
          </a:prstGeom>
        </p:spPr>
      </p:pic>
      <p:pic>
        <p:nvPicPr>
          <p:cNvPr id="8" name="Imagen 9">
            <a:extLst>
              <a:ext uri="{FF2B5EF4-FFF2-40B4-BE49-F238E27FC236}">
                <a16:creationId xmlns:a16="http://schemas.microsoft.com/office/drawing/2014/main" id="{D5EA3066-B621-3243-B6B4-6754DA944E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419" t="30176" r="17232" b="23368"/>
          <a:stretch/>
        </p:blipFill>
        <p:spPr>
          <a:xfrm>
            <a:off x="6676580" y="3664049"/>
            <a:ext cx="3409574" cy="2824619"/>
          </a:xfrm>
          <a:prstGeom prst="rect">
            <a:avLst/>
          </a:prstGeom>
        </p:spPr>
      </p:pic>
      <p:sp>
        <p:nvSpPr>
          <p:cNvPr id="9" name="CaixaDeTexto 12">
            <a:extLst>
              <a:ext uri="{FF2B5EF4-FFF2-40B4-BE49-F238E27FC236}">
                <a16:creationId xmlns:a16="http://schemas.microsoft.com/office/drawing/2014/main" id="{D728D8F7-52B5-944E-9A50-8EA034F83CE0}"/>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DIAGNÓSTICO TARDIO</a:t>
            </a:r>
          </a:p>
        </p:txBody>
      </p:sp>
    </p:spTree>
    <p:extLst>
      <p:ext uri="{BB962C8B-B14F-4D97-AF65-F5344CB8AC3E}">
        <p14:creationId xmlns:p14="http://schemas.microsoft.com/office/powerpoint/2010/main" val="1086958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Posição de Conteúdo 4">
            <a:extLst>
              <a:ext uri="{FF2B5EF4-FFF2-40B4-BE49-F238E27FC236}">
                <a16:creationId xmlns:a16="http://schemas.microsoft.com/office/drawing/2014/main" id="{3C40C5ED-F7CD-6747-AD82-4DC296FC6A37}"/>
              </a:ext>
            </a:extLst>
          </p:cNvPr>
          <p:cNvSpPr>
            <a:spLocks noGrp="1"/>
          </p:cNvSpPr>
          <p:nvPr>
            <p:ph idx="4294967295"/>
          </p:nvPr>
        </p:nvSpPr>
        <p:spPr>
          <a:xfrm>
            <a:off x="141808" y="845044"/>
            <a:ext cx="10515600" cy="1111365"/>
          </a:xfrm>
        </p:spPr>
        <p:txBody>
          <a:bodyPr>
            <a:normAutofit/>
          </a:bodyPr>
          <a:lstStyle/>
          <a:p>
            <a:pPr marL="0" indent="0">
              <a:buNone/>
            </a:pPr>
            <a:r>
              <a:rPr lang="pt-PT" sz="2400" dirty="0"/>
              <a:t>O uso de inibidores da </a:t>
            </a:r>
            <a:r>
              <a:rPr lang="pt-PT" sz="2400" dirty="0" err="1"/>
              <a:t>integrase</a:t>
            </a:r>
            <a:r>
              <a:rPr lang="pt-PT" sz="2400" dirty="0"/>
              <a:t> deve ser preferencial:</a:t>
            </a:r>
          </a:p>
          <a:p>
            <a:pPr lvl="1"/>
            <a:r>
              <a:rPr lang="pt-PT" sz="2000" dirty="0"/>
              <a:t>Supressão virológica rápida</a:t>
            </a:r>
          </a:p>
          <a:p>
            <a:pPr lvl="1"/>
            <a:r>
              <a:rPr lang="pt-PT" sz="2000" dirty="0"/>
              <a:t>Menor taxa de descontinuação de tratamento.</a:t>
            </a:r>
          </a:p>
        </p:txBody>
      </p:sp>
      <p:sp>
        <p:nvSpPr>
          <p:cNvPr id="6" name="CaixaDeTexto 5">
            <a:extLst>
              <a:ext uri="{FF2B5EF4-FFF2-40B4-BE49-F238E27FC236}">
                <a16:creationId xmlns:a16="http://schemas.microsoft.com/office/drawing/2014/main" id="{07E7384C-0032-4548-B121-1E60F5C28E0F}"/>
              </a:ext>
            </a:extLst>
          </p:cNvPr>
          <p:cNvSpPr txBox="1"/>
          <p:nvPr/>
        </p:nvSpPr>
        <p:spPr>
          <a:xfrm>
            <a:off x="247723" y="6552440"/>
            <a:ext cx="920663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1 – </a:t>
            </a:r>
            <a:r>
              <a:rPr lang="pt-PT" sz="800" dirty="0" err="1">
                <a:solidFill>
                  <a:schemeClr val="tx1">
                    <a:lumMod val="65000"/>
                    <a:lumOff val="35000"/>
                  </a:schemeClr>
                </a:solidFill>
              </a:rPr>
              <a:t>Mounzer</a:t>
            </a:r>
            <a:r>
              <a:rPr lang="pt-PT" sz="800" dirty="0">
                <a:solidFill>
                  <a:schemeClr val="tx1">
                    <a:lumMod val="65000"/>
                    <a:lumOff val="35000"/>
                  </a:schemeClr>
                </a:solidFill>
              </a:rPr>
              <a:t> K </a:t>
            </a:r>
            <a:r>
              <a:rPr lang="pt-PT" sz="800" dirty="0" err="1">
                <a:solidFill>
                  <a:schemeClr val="tx1">
                    <a:lumMod val="65000"/>
                    <a:lumOff val="35000"/>
                  </a:schemeClr>
                </a:solidFill>
              </a:rPr>
              <a:t>et</a:t>
            </a:r>
            <a:r>
              <a:rPr lang="pt-PT" sz="800" dirty="0">
                <a:solidFill>
                  <a:schemeClr val="tx1">
                    <a:lumMod val="65000"/>
                    <a:lumOff val="35000"/>
                  </a:schemeClr>
                </a:solidFill>
              </a:rPr>
              <a:t> al. Open </a:t>
            </a:r>
            <a:r>
              <a:rPr lang="pt-PT" sz="800" dirty="0" err="1">
                <a:solidFill>
                  <a:schemeClr val="tx1">
                    <a:lumMod val="65000"/>
                    <a:lumOff val="35000"/>
                  </a:schemeClr>
                </a:solidFill>
              </a:rPr>
              <a:t>Forum</a:t>
            </a:r>
            <a:r>
              <a:rPr lang="pt-PT" sz="800" dirty="0">
                <a:solidFill>
                  <a:schemeClr val="tx1">
                    <a:lumMod val="65000"/>
                    <a:lumOff val="35000"/>
                  </a:schemeClr>
                </a:solidFill>
              </a:rPr>
              <a:t> </a:t>
            </a:r>
            <a:r>
              <a:rPr lang="pt-PT" sz="800" dirty="0" err="1">
                <a:solidFill>
                  <a:schemeClr val="tx1">
                    <a:lumMod val="65000"/>
                    <a:lumOff val="35000"/>
                  </a:schemeClr>
                </a:solidFill>
              </a:rPr>
              <a:t>Infect</a:t>
            </a:r>
            <a:r>
              <a:rPr lang="pt-PT" sz="800" dirty="0">
                <a:solidFill>
                  <a:schemeClr val="tx1">
                    <a:lumMod val="65000"/>
                    <a:lumOff val="35000"/>
                  </a:schemeClr>
                </a:solidFill>
              </a:rPr>
              <a:t> </a:t>
            </a:r>
            <a:r>
              <a:rPr lang="pt-PT" sz="800" dirty="0" err="1">
                <a:solidFill>
                  <a:schemeClr val="tx1">
                    <a:lumMod val="65000"/>
                    <a:lumOff val="35000"/>
                  </a:schemeClr>
                </a:solidFill>
              </a:rPr>
              <a:t>Dis</a:t>
            </a:r>
            <a:r>
              <a:rPr lang="pt-PT" sz="800" dirty="0">
                <a:solidFill>
                  <a:schemeClr val="tx1">
                    <a:lumMod val="65000"/>
                    <a:lumOff val="35000"/>
                  </a:schemeClr>
                </a:solidFill>
              </a:rPr>
              <a:t>. 2022;9(3):ofac018</a:t>
            </a:r>
            <a:r>
              <a:rPr lang="pt-PT" sz="900" dirty="0">
                <a:solidFill>
                  <a:schemeClr val="tx1">
                    <a:tint val="75000"/>
                  </a:schemeClr>
                </a:solidFill>
              </a:rPr>
              <a:t>. </a:t>
            </a:r>
          </a:p>
        </p:txBody>
      </p:sp>
      <p:pic>
        <p:nvPicPr>
          <p:cNvPr id="1028" name="Picture 4">
            <a:extLst>
              <a:ext uri="{FF2B5EF4-FFF2-40B4-BE49-F238E27FC236}">
                <a16:creationId xmlns:a16="http://schemas.microsoft.com/office/drawing/2014/main" id="{3E7EDD6B-EA3C-9D41-A07F-63A37A4CB2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94243" y="2168788"/>
            <a:ext cx="4848992" cy="32164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6EA6C8C-B4FC-5A44-B7D4-2141E3F3F05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7940" y="2269095"/>
            <a:ext cx="5056312" cy="30158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8FDCDB-57A2-4403-B65A-07D2896684BE}"/>
              </a:ext>
            </a:extLst>
          </p:cNvPr>
          <p:cNvSpPr txBox="1"/>
          <p:nvPr/>
        </p:nvSpPr>
        <p:spPr>
          <a:xfrm>
            <a:off x="658352" y="5632673"/>
            <a:ext cx="10875295" cy="672299"/>
          </a:xfrm>
          <a:prstGeom prst="roundRect">
            <a:avLst>
              <a:gd name="adj" fmla="val 11228"/>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b="1" dirty="0">
                <a:solidFill>
                  <a:prstClr val="black"/>
                </a:solidFill>
              </a:rPr>
              <a:t>A utilização de B/F/TAF em pessoas com diagnóstico tardio e doença avançada está associado a menor taxa </a:t>
            </a:r>
            <a:br>
              <a:rPr lang="pt-PT" b="1" dirty="0">
                <a:solidFill>
                  <a:prstClr val="black"/>
                </a:solidFill>
              </a:rPr>
            </a:br>
            <a:r>
              <a:rPr lang="pt-PT" b="1" dirty="0">
                <a:solidFill>
                  <a:prstClr val="black"/>
                </a:solidFill>
              </a:rPr>
              <a:t>de descontinuação e, quando comparado com DRV/b, maior taxa de supressão virológica</a:t>
            </a:r>
            <a:r>
              <a:rPr lang="pt-PT" b="1" baseline="30000" dirty="0">
                <a:solidFill>
                  <a:prstClr val="black"/>
                </a:solidFill>
              </a:rPr>
              <a:t>1</a:t>
            </a:r>
          </a:p>
        </p:txBody>
      </p:sp>
      <p:sp>
        <p:nvSpPr>
          <p:cNvPr id="9" name="CaixaDeTexto 12">
            <a:extLst>
              <a:ext uri="{FF2B5EF4-FFF2-40B4-BE49-F238E27FC236}">
                <a16:creationId xmlns:a16="http://schemas.microsoft.com/office/drawing/2014/main" id="{EF623A90-06EB-BC41-8E71-62A892EACD50}"/>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DIAGNÓSTICO TARDIO</a:t>
            </a:r>
          </a:p>
        </p:txBody>
      </p:sp>
    </p:spTree>
    <p:extLst>
      <p:ext uri="{BB962C8B-B14F-4D97-AF65-F5344CB8AC3E}">
        <p14:creationId xmlns:p14="http://schemas.microsoft.com/office/powerpoint/2010/main" val="248493786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360AA7-4999-4F4B-90CE-CA68AD4EA957}"/>
              </a:ext>
            </a:extLst>
          </p:cNvPr>
          <p:cNvSpPr/>
          <p:nvPr/>
        </p:nvSpPr>
        <p:spPr>
          <a:xfrm>
            <a:off x="1173271" y="1490597"/>
            <a:ext cx="9845457" cy="4121063"/>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8" name="Graphic 7">
            <a:extLst>
              <a:ext uri="{FF2B5EF4-FFF2-40B4-BE49-F238E27FC236}">
                <a16:creationId xmlns:a16="http://schemas.microsoft.com/office/drawing/2014/main" id="{1485BFE1-1537-F048-918D-14DBBE1F5C88}"/>
              </a:ext>
            </a:extLst>
          </p:cNvPr>
          <p:cNvPicPr>
            <a:picLocks noChangeAspect="1"/>
          </p:cNvPicPr>
          <p:nvPr/>
        </p:nvPicPr>
        <p:blipFill rotWithShape="1">
          <a:blip r:embed="rId3" cstate="screen">
            <a:alphaModFix amt="16000"/>
            <a:extLst>
              <a:ext uri="{28A0092B-C50C-407E-A947-70E740481C1C}">
                <a14:useLocalDpi xmlns:a14="http://schemas.microsoft.com/office/drawing/2010/main"/>
              </a:ext>
              <a:ext uri="{96DAC541-7B7A-43D3-8B79-37D633B846F1}">
                <asvg:svgBlip xmlns:asvg="http://schemas.microsoft.com/office/drawing/2016/SVG/main" r:embed="rId4"/>
              </a:ext>
            </a:extLst>
          </a:blip>
          <a:srcRect l="12229" t="17489" r="26029" b="30397"/>
          <a:stretch/>
        </p:blipFill>
        <p:spPr>
          <a:xfrm>
            <a:off x="7129396" y="2047401"/>
            <a:ext cx="3889332" cy="3564259"/>
          </a:xfrm>
          <a:prstGeom prst="rect">
            <a:avLst/>
          </a:prstGeom>
        </p:spPr>
      </p:pic>
      <p:sp>
        <p:nvSpPr>
          <p:cNvPr id="3" name="Marcador de Posição de Conteúdo 2">
            <a:extLst>
              <a:ext uri="{FF2B5EF4-FFF2-40B4-BE49-F238E27FC236}">
                <a16:creationId xmlns:a16="http://schemas.microsoft.com/office/drawing/2014/main" id="{1EFB058A-C842-C140-97AF-F82EB1BA3C03}"/>
              </a:ext>
            </a:extLst>
          </p:cNvPr>
          <p:cNvSpPr>
            <a:spLocks noGrp="1"/>
          </p:cNvSpPr>
          <p:nvPr>
            <p:ph idx="4294967295"/>
          </p:nvPr>
        </p:nvSpPr>
        <p:spPr>
          <a:xfrm>
            <a:off x="1653866" y="1731717"/>
            <a:ext cx="8738562" cy="3585582"/>
          </a:xfrm>
        </p:spPr>
        <p:txBody>
          <a:bodyPr>
            <a:normAutofit/>
          </a:bodyPr>
          <a:lstStyle/>
          <a:p>
            <a:r>
              <a:rPr lang="pt-PT" sz="2400" dirty="0">
                <a:solidFill>
                  <a:schemeClr val="bg1"/>
                </a:solidFill>
              </a:rPr>
              <a:t>O tratamento de </a:t>
            </a:r>
            <a:r>
              <a:rPr lang="pt-PT" sz="2400" dirty="0" err="1">
                <a:solidFill>
                  <a:schemeClr val="bg1"/>
                </a:solidFill>
              </a:rPr>
              <a:t>co-infeções</a:t>
            </a:r>
            <a:r>
              <a:rPr lang="pt-PT" sz="2400" dirty="0">
                <a:solidFill>
                  <a:schemeClr val="bg1"/>
                </a:solidFill>
              </a:rPr>
              <a:t> e patologias oportunistas pode estar associado a interações medicamentosas </a:t>
            </a:r>
          </a:p>
          <a:p>
            <a:pPr lvl="1"/>
            <a:r>
              <a:rPr lang="pt-PT" dirty="0">
                <a:solidFill>
                  <a:schemeClr val="bg1"/>
                </a:solidFill>
              </a:rPr>
              <a:t>Impacto nos parâmetros de farmacocinética e farmacodinâmica</a:t>
            </a:r>
          </a:p>
          <a:p>
            <a:pPr lvl="2"/>
            <a:r>
              <a:rPr lang="pt-PT" sz="2400" dirty="0">
                <a:solidFill>
                  <a:schemeClr val="bg1"/>
                </a:solidFill>
              </a:rPr>
              <a:t>Risco de falência de tratamento</a:t>
            </a:r>
          </a:p>
          <a:p>
            <a:pPr lvl="1"/>
            <a:r>
              <a:rPr lang="pt-PT" dirty="0">
                <a:solidFill>
                  <a:schemeClr val="bg1"/>
                </a:solidFill>
              </a:rPr>
              <a:t>Aumento do risco de efeitos adversos</a:t>
            </a:r>
          </a:p>
          <a:p>
            <a:pPr lvl="1"/>
            <a:r>
              <a:rPr lang="pt-PT" dirty="0">
                <a:solidFill>
                  <a:schemeClr val="bg1"/>
                </a:solidFill>
              </a:rPr>
              <a:t>Aumento do risco de descontinuação de tratamento</a:t>
            </a:r>
          </a:p>
          <a:p>
            <a:pPr lvl="1"/>
            <a:endParaRPr lang="pt-PT" dirty="0">
              <a:solidFill>
                <a:schemeClr val="bg1"/>
              </a:solidFill>
            </a:endParaRPr>
          </a:p>
          <a:p>
            <a:r>
              <a:rPr lang="pt-PT" sz="2400" dirty="0">
                <a:solidFill>
                  <a:schemeClr val="bg1"/>
                </a:solidFill>
              </a:rPr>
              <a:t>Os inibidores da </a:t>
            </a:r>
            <a:r>
              <a:rPr lang="pt-PT" sz="2400" dirty="0" err="1">
                <a:solidFill>
                  <a:schemeClr val="bg1"/>
                </a:solidFill>
              </a:rPr>
              <a:t>integrase</a:t>
            </a:r>
            <a:r>
              <a:rPr lang="pt-PT" sz="2400" dirty="0">
                <a:solidFill>
                  <a:schemeClr val="bg1"/>
                </a:solidFill>
              </a:rPr>
              <a:t> têm um baixo potencial de interações medicamentosas</a:t>
            </a:r>
            <a:r>
              <a:rPr lang="pt-PT" sz="2400" baseline="30000" dirty="0">
                <a:solidFill>
                  <a:schemeClr val="bg1"/>
                </a:solidFill>
              </a:rPr>
              <a:t>1</a:t>
            </a:r>
          </a:p>
        </p:txBody>
      </p:sp>
      <p:sp>
        <p:nvSpPr>
          <p:cNvPr id="5" name="CaixaDeTexto 4">
            <a:extLst>
              <a:ext uri="{FF2B5EF4-FFF2-40B4-BE49-F238E27FC236}">
                <a16:creationId xmlns:a16="http://schemas.microsoft.com/office/drawing/2014/main" id="{478BA0AF-9FD4-EB44-92DB-71C5DCCAC07F}"/>
              </a:ext>
            </a:extLst>
          </p:cNvPr>
          <p:cNvSpPr txBox="1"/>
          <p:nvPr/>
        </p:nvSpPr>
        <p:spPr>
          <a:xfrm>
            <a:off x="322730" y="6529844"/>
            <a:ext cx="92066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1 – </a:t>
            </a:r>
            <a:r>
              <a:rPr lang="pt-PT" sz="800" dirty="0" err="1">
                <a:solidFill>
                  <a:schemeClr val="tx1">
                    <a:lumMod val="65000"/>
                    <a:lumOff val="35000"/>
                  </a:schemeClr>
                </a:solidFill>
              </a:rPr>
              <a:t>Sinxadi</a:t>
            </a:r>
            <a:r>
              <a:rPr lang="pt-PT" sz="800" dirty="0">
                <a:solidFill>
                  <a:schemeClr val="tx1">
                    <a:lumMod val="65000"/>
                    <a:lumOff val="35000"/>
                  </a:schemeClr>
                </a:solidFill>
              </a:rPr>
              <a:t> P </a:t>
            </a:r>
            <a:r>
              <a:rPr lang="pt-PT" sz="800" dirty="0" err="1">
                <a:solidFill>
                  <a:schemeClr val="tx1">
                    <a:lumMod val="65000"/>
                    <a:lumOff val="35000"/>
                  </a:schemeClr>
                </a:solidFill>
              </a:rPr>
              <a:t>et</a:t>
            </a:r>
            <a:r>
              <a:rPr lang="pt-PT" sz="800" dirty="0">
                <a:solidFill>
                  <a:schemeClr val="tx1">
                    <a:lumMod val="65000"/>
                    <a:lumOff val="35000"/>
                  </a:schemeClr>
                </a:solidFill>
              </a:rPr>
              <a:t> al. AIDS. 2021; 35: S145-S151. </a:t>
            </a:r>
          </a:p>
        </p:txBody>
      </p:sp>
      <p:sp>
        <p:nvSpPr>
          <p:cNvPr id="6" name="CaixaDeTexto 12">
            <a:extLst>
              <a:ext uri="{FF2B5EF4-FFF2-40B4-BE49-F238E27FC236}">
                <a16:creationId xmlns:a16="http://schemas.microsoft.com/office/drawing/2014/main" id="{FB4583C2-4C1A-964C-B981-2423F0DF023D}"/>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PATOLOGIAS OPORTUNISTAS</a:t>
            </a:r>
          </a:p>
        </p:txBody>
      </p:sp>
    </p:spTree>
    <p:extLst>
      <p:ext uri="{BB962C8B-B14F-4D97-AF65-F5344CB8AC3E}">
        <p14:creationId xmlns:p14="http://schemas.microsoft.com/office/powerpoint/2010/main" val="241611879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78BA0AF-9FD4-EB44-92DB-71C5DCCAC07F}"/>
              </a:ext>
            </a:extLst>
          </p:cNvPr>
          <p:cNvSpPr txBox="1"/>
          <p:nvPr/>
        </p:nvSpPr>
        <p:spPr>
          <a:xfrm>
            <a:off x="369679" y="6473556"/>
            <a:ext cx="92066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Esta informação não constitui uma listagem exaustiva, para mais informações consultar www.hiv-druginteractions.org bem como os RCM de cada um dos medicamentos aqui referidos.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800" dirty="0">
                <a:solidFill>
                  <a:schemeClr val="tx1">
                    <a:lumMod val="65000"/>
                    <a:lumOff val="35000"/>
                  </a:schemeClr>
                </a:solidFill>
              </a:rPr>
              <a:t>Relatório de </a:t>
            </a:r>
            <a:r>
              <a:rPr lang="pt-PT" sz="800" dirty="0" err="1">
                <a:solidFill>
                  <a:schemeClr val="tx1">
                    <a:lumMod val="65000"/>
                    <a:lumOff val="35000"/>
                  </a:schemeClr>
                </a:solidFill>
              </a:rPr>
              <a:t>interacções</a:t>
            </a:r>
            <a:r>
              <a:rPr lang="pt-PT" sz="800" dirty="0">
                <a:solidFill>
                  <a:schemeClr val="tx1">
                    <a:lumMod val="65000"/>
                    <a:lumOff val="35000"/>
                  </a:schemeClr>
                </a:solidFill>
              </a:rPr>
              <a:t> de www.hiv-druginteractions.org </a:t>
            </a:r>
          </a:p>
        </p:txBody>
      </p:sp>
      <p:grpSp>
        <p:nvGrpSpPr>
          <p:cNvPr id="3" name="Group 2">
            <a:extLst>
              <a:ext uri="{FF2B5EF4-FFF2-40B4-BE49-F238E27FC236}">
                <a16:creationId xmlns:a16="http://schemas.microsoft.com/office/drawing/2014/main" id="{6468D723-B3F8-3041-BD9B-78B737315A58}"/>
              </a:ext>
            </a:extLst>
          </p:cNvPr>
          <p:cNvGrpSpPr/>
          <p:nvPr/>
        </p:nvGrpSpPr>
        <p:grpSpPr>
          <a:xfrm>
            <a:off x="4849586" y="854502"/>
            <a:ext cx="6972735" cy="5581476"/>
            <a:chOff x="5025112" y="1042461"/>
            <a:chExt cx="6972735" cy="5581476"/>
          </a:xfrm>
        </p:grpSpPr>
        <p:pic>
          <p:nvPicPr>
            <p:cNvPr id="8" name="Imagem 7">
              <a:extLst>
                <a:ext uri="{FF2B5EF4-FFF2-40B4-BE49-F238E27FC236}">
                  <a16:creationId xmlns:a16="http://schemas.microsoft.com/office/drawing/2014/main" id="{FB62A973-CE93-1B44-A202-52E7A0330B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5112" y="1042461"/>
              <a:ext cx="6972735" cy="5245692"/>
            </a:xfrm>
            <a:prstGeom prst="rect">
              <a:avLst/>
            </a:prstGeom>
          </p:spPr>
        </p:pic>
        <p:pic>
          <p:nvPicPr>
            <p:cNvPr id="9" name="Imagem 8">
              <a:extLst>
                <a:ext uri="{FF2B5EF4-FFF2-40B4-BE49-F238E27FC236}">
                  <a16:creationId xmlns:a16="http://schemas.microsoft.com/office/drawing/2014/main" id="{1DE599CC-E3F1-B447-8F40-8246B6AE18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3473" y="6438133"/>
              <a:ext cx="6355081" cy="185804"/>
            </a:xfrm>
            <a:prstGeom prst="rect">
              <a:avLst/>
            </a:prstGeom>
          </p:spPr>
        </p:pic>
      </p:grpSp>
      <p:sp>
        <p:nvSpPr>
          <p:cNvPr id="10" name="CaixaDeTexto 9">
            <a:extLst>
              <a:ext uri="{FF2B5EF4-FFF2-40B4-BE49-F238E27FC236}">
                <a16:creationId xmlns:a16="http://schemas.microsoft.com/office/drawing/2014/main" id="{614E5E4C-82FB-0D43-8E61-7463AB42875C}"/>
              </a:ext>
            </a:extLst>
          </p:cNvPr>
          <p:cNvSpPr txBox="1"/>
          <p:nvPr/>
        </p:nvSpPr>
        <p:spPr>
          <a:xfrm>
            <a:off x="141808" y="1288543"/>
            <a:ext cx="41409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Interação entre os principais </a:t>
            </a:r>
            <a:r>
              <a:rPr kumimoji="0" lang="pt-PT" sz="1800" b="0" i="0" u="none" strike="noStrike" kern="1200" cap="none" spc="0" normalizeH="0" baseline="0" noProof="0" dirty="0" err="1">
                <a:ln>
                  <a:noFill/>
                </a:ln>
                <a:solidFill>
                  <a:prstClr val="black"/>
                </a:solidFill>
                <a:effectLst/>
                <a:uLnTx/>
                <a:uFillTx/>
                <a:latin typeface="Calibri" panose="020F0502020204030204"/>
                <a:ea typeface="+mn-ea"/>
                <a:cs typeface="+mn-cs"/>
              </a:rPr>
              <a:t>antirretrovíricos</a:t>
            </a: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recomendados e alguns fármacos utilizados no tratamento de patologia oportunista</a:t>
            </a:r>
          </a:p>
        </p:txBody>
      </p:sp>
      <p:sp>
        <p:nvSpPr>
          <p:cNvPr id="11" name="CaixaDeTexto 10">
            <a:extLst>
              <a:ext uri="{FF2B5EF4-FFF2-40B4-BE49-F238E27FC236}">
                <a16:creationId xmlns:a16="http://schemas.microsoft.com/office/drawing/2014/main" id="{2F7C1A0D-F667-294D-8CE9-A832E4AB87CF}"/>
              </a:ext>
            </a:extLst>
          </p:cNvPr>
          <p:cNvSpPr txBox="1"/>
          <p:nvPr/>
        </p:nvSpPr>
        <p:spPr>
          <a:xfrm>
            <a:off x="231296" y="3354073"/>
            <a:ext cx="4257657" cy="1600438"/>
          </a:xfrm>
          <a:prstGeom prst="rect">
            <a:avLst/>
          </a:prstGeom>
          <a:solidFill>
            <a:srgbClr val="CC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a:ln>
                  <a:noFill/>
                </a:ln>
                <a:solidFill>
                  <a:schemeClr val="bg1"/>
                </a:solidFill>
                <a:effectLst/>
                <a:uLnTx/>
                <a:uFillTx/>
                <a:latin typeface="Calibri" panose="020F0502020204030204"/>
                <a:ea typeface="+mn-ea"/>
                <a:cs typeface="+mn-cs"/>
              </a:rPr>
              <a:t>Apesar do perfil de interações favorável dos INSTI na doença avançada, deverão ser sempre verificadas potenciais interações medicamentosas de modo a garantir a eficácia do tratamento da infeção por VIH e das patologias oportunistas.</a:t>
            </a:r>
          </a:p>
        </p:txBody>
      </p:sp>
      <p:sp>
        <p:nvSpPr>
          <p:cNvPr id="12" name="CaixaDeTexto 12">
            <a:extLst>
              <a:ext uri="{FF2B5EF4-FFF2-40B4-BE49-F238E27FC236}">
                <a16:creationId xmlns:a16="http://schemas.microsoft.com/office/drawing/2014/main" id="{36159052-4333-2140-802C-980532F697BF}"/>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PATOLOGIAS OPORTUNISTAS</a:t>
            </a:r>
          </a:p>
        </p:txBody>
      </p:sp>
      <p:pic>
        <p:nvPicPr>
          <p:cNvPr id="13" name="Graphic 12">
            <a:extLst>
              <a:ext uri="{FF2B5EF4-FFF2-40B4-BE49-F238E27FC236}">
                <a16:creationId xmlns:a16="http://schemas.microsoft.com/office/drawing/2014/main" id="{F27945DA-6D4A-0846-B376-AB6D1BD924BC}"/>
              </a:ext>
            </a:extLst>
          </p:cNvPr>
          <p:cNvPicPr>
            <a:picLocks noChangeAspect="1"/>
          </p:cNvPicPr>
          <p:nvPr/>
        </p:nvPicPr>
        <p:blipFill rotWithShape="1">
          <a:blip r:embed="rId4" cstate="screen">
            <a:alphaModFix amt="16000"/>
            <a:extLst>
              <a:ext uri="{28A0092B-C50C-407E-A947-70E740481C1C}">
                <a14:useLocalDpi xmlns:a14="http://schemas.microsoft.com/office/drawing/2010/main"/>
              </a:ext>
              <a:ext uri="{96DAC541-7B7A-43D3-8B79-37D633B846F1}">
                <asvg:svgBlip xmlns:asvg="http://schemas.microsoft.com/office/drawing/2016/SVG/main" r:embed="rId5"/>
              </a:ext>
            </a:extLst>
          </a:blip>
          <a:srcRect l="12229" t="17489" r="26029" b="30397"/>
          <a:stretch/>
        </p:blipFill>
        <p:spPr>
          <a:xfrm>
            <a:off x="2574625" y="3367384"/>
            <a:ext cx="2274961" cy="1754326"/>
          </a:xfrm>
          <a:prstGeom prst="rect">
            <a:avLst/>
          </a:prstGeom>
        </p:spPr>
      </p:pic>
    </p:spTree>
    <p:extLst>
      <p:ext uri="{BB962C8B-B14F-4D97-AF65-F5344CB8AC3E}">
        <p14:creationId xmlns:p14="http://schemas.microsoft.com/office/powerpoint/2010/main" val="411802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11B48-BB19-0C43-A983-B0DD0FEA8F77}"/>
              </a:ext>
            </a:extLst>
          </p:cNvPr>
          <p:cNvSpPr/>
          <p:nvPr/>
        </p:nvSpPr>
        <p:spPr>
          <a:xfrm>
            <a:off x="1167008" y="2492679"/>
            <a:ext cx="9845457" cy="179748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dirty="0"/>
          </a:p>
        </p:txBody>
      </p:sp>
      <p:pic>
        <p:nvPicPr>
          <p:cNvPr id="5" name="Graphic 4">
            <a:extLst>
              <a:ext uri="{FF2B5EF4-FFF2-40B4-BE49-F238E27FC236}">
                <a16:creationId xmlns:a16="http://schemas.microsoft.com/office/drawing/2014/main" id="{24BA6069-7ABA-7F4D-BAF9-63FA338A3085}"/>
              </a:ext>
            </a:extLst>
          </p:cNvPr>
          <p:cNvPicPr>
            <a:picLocks noChangeAspect="1"/>
          </p:cNvPicPr>
          <p:nvPr/>
        </p:nvPicPr>
        <p:blipFill rotWithShape="1">
          <a:blip r:embed="rId2" cstate="screen">
            <a:alphaModFix amt="16000"/>
            <a:extLst>
              <a:ext uri="{28A0092B-C50C-407E-A947-70E740481C1C}">
                <a14:useLocalDpi xmlns:a14="http://schemas.microsoft.com/office/drawing/2010/main"/>
              </a:ext>
              <a:ext uri="{96DAC541-7B7A-43D3-8B79-37D633B846F1}">
                <asvg:svgBlip xmlns:asvg="http://schemas.microsoft.com/office/drawing/2016/SVG/main" r:embed="rId3"/>
              </a:ext>
            </a:extLst>
          </a:blip>
          <a:srcRect l="12229" t="17489" r="26029" b="30397"/>
          <a:stretch/>
        </p:blipFill>
        <p:spPr>
          <a:xfrm>
            <a:off x="7123133" y="725905"/>
            <a:ext cx="3889332" cy="3564259"/>
          </a:xfrm>
          <a:prstGeom prst="rect">
            <a:avLst/>
          </a:prstGeom>
        </p:spPr>
      </p:pic>
      <p:sp>
        <p:nvSpPr>
          <p:cNvPr id="3" name="Título 2">
            <a:extLst>
              <a:ext uri="{FF2B5EF4-FFF2-40B4-BE49-F238E27FC236}">
                <a16:creationId xmlns:a16="http://schemas.microsoft.com/office/drawing/2014/main" id="{E9B7504B-306F-0B49-A9F6-1F51F7293BA9}"/>
              </a:ext>
            </a:extLst>
          </p:cNvPr>
          <p:cNvSpPr>
            <a:spLocks noGrp="1"/>
          </p:cNvSpPr>
          <p:nvPr>
            <p:ph type="title" idx="4294967295"/>
          </p:nvPr>
        </p:nvSpPr>
        <p:spPr>
          <a:xfrm>
            <a:off x="1738538" y="2965536"/>
            <a:ext cx="8557856" cy="851770"/>
          </a:xfrm>
        </p:spPr>
        <p:txBody>
          <a:bodyPr>
            <a:noAutofit/>
          </a:bodyPr>
          <a:lstStyle/>
          <a:p>
            <a:pPr algn="ctr"/>
            <a:r>
              <a:rPr lang="pt-PT" sz="3600" b="1" cap="all" dirty="0">
                <a:solidFill>
                  <a:schemeClr val="bg1"/>
                </a:solidFill>
                <a:latin typeface="+mn-lt"/>
                <a:ea typeface="+mn-ea"/>
                <a:cs typeface="+mn-cs"/>
              </a:rPr>
              <a:t>Eficácia de tratamento e emergência</a:t>
            </a:r>
            <a:br>
              <a:rPr lang="pt-PT" sz="3600" b="1" cap="all" dirty="0">
                <a:solidFill>
                  <a:schemeClr val="bg1"/>
                </a:solidFill>
                <a:latin typeface="+mn-lt"/>
                <a:ea typeface="+mn-ea"/>
                <a:cs typeface="+mn-cs"/>
              </a:rPr>
            </a:br>
            <a:r>
              <a:rPr lang="pt-PT" sz="3600" b="1" cap="all" dirty="0">
                <a:solidFill>
                  <a:schemeClr val="bg1"/>
                </a:solidFill>
                <a:latin typeface="+mn-lt"/>
                <a:ea typeface="+mn-ea"/>
                <a:cs typeface="+mn-cs"/>
              </a:rPr>
              <a:t>de resistências </a:t>
            </a:r>
          </a:p>
        </p:txBody>
      </p:sp>
    </p:spTree>
    <p:extLst>
      <p:ext uri="{BB962C8B-B14F-4D97-AF65-F5344CB8AC3E}">
        <p14:creationId xmlns:p14="http://schemas.microsoft.com/office/powerpoint/2010/main" val="2010977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4">
            <a:extLst>
              <a:ext uri="{FF2B5EF4-FFF2-40B4-BE49-F238E27FC236}">
                <a16:creationId xmlns:a16="http://schemas.microsoft.com/office/drawing/2014/main" id="{EAE31A6A-6734-4442-B489-7EDEB6A26ACF}"/>
              </a:ext>
            </a:extLst>
          </p:cNvPr>
          <p:cNvSpPr/>
          <p:nvPr/>
        </p:nvSpPr>
        <p:spPr>
          <a:xfrm>
            <a:off x="7712747" y="2414471"/>
            <a:ext cx="4214863" cy="2674377"/>
          </a:xfrm>
          <a:prstGeom prst="roundRect">
            <a:avLst>
              <a:gd name="adj" fmla="val 7534"/>
            </a:avLst>
          </a:prstGeom>
          <a:solidFill>
            <a:srgbClr val="CC00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93">
            <a:extLst>
              <a:ext uri="{FF2B5EF4-FFF2-40B4-BE49-F238E27FC236}">
                <a16:creationId xmlns:a16="http://schemas.microsoft.com/office/drawing/2014/main" id="{965AF5AD-6A22-6944-A9CC-B29D72414BFE}"/>
              </a:ext>
            </a:extLst>
          </p:cNvPr>
          <p:cNvSpPr/>
          <p:nvPr/>
        </p:nvSpPr>
        <p:spPr>
          <a:xfrm>
            <a:off x="2898811" y="1785125"/>
            <a:ext cx="2379626" cy="4041489"/>
          </a:xfrm>
          <a:prstGeom prst="rect">
            <a:avLst/>
          </a:prstGeom>
          <a:solidFill>
            <a:schemeClr val="bg1">
              <a:lumMod val="85000"/>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9AE95D35-9F1C-3546-983B-A85E64B8E7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3547" y="3139827"/>
            <a:ext cx="6831720" cy="2692370"/>
          </a:xfrm>
          <a:prstGeom prst="rect">
            <a:avLst/>
          </a:prstGeom>
          <a:effectLst/>
        </p:spPr>
      </p:pic>
      <p:sp>
        <p:nvSpPr>
          <p:cNvPr id="7" name="TextBox 7">
            <a:extLst>
              <a:ext uri="{FF2B5EF4-FFF2-40B4-BE49-F238E27FC236}">
                <a16:creationId xmlns:a16="http://schemas.microsoft.com/office/drawing/2014/main" id="{CD6B28FE-7E20-0044-A79C-D24912EE916D}"/>
              </a:ext>
            </a:extLst>
          </p:cNvPr>
          <p:cNvSpPr txBox="1"/>
          <p:nvPr/>
        </p:nvSpPr>
        <p:spPr>
          <a:xfrm rot="16200000">
            <a:off x="-1004075" y="3441755"/>
            <a:ext cx="32564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000000"/>
                </a:solidFill>
                <a:effectLst/>
                <a:uLnTx/>
                <a:uFillTx/>
                <a:ea typeface="+mn-ea"/>
                <a:cs typeface="+mn-cs"/>
              </a:rPr>
              <a:t>Probabilidade</a:t>
            </a:r>
            <a:r>
              <a:rPr kumimoji="0" lang="en-US" b="1" i="0" u="none" strike="noStrike" kern="1200" cap="none" spc="0" normalizeH="0" baseline="0" noProof="0" dirty="0">
                <a:ln>
                  <a:noFill/>
                </a:ln>
                <a:solidFill>
                  <a:srgbClr val="000000"/>
                </a:solidFill>
                <a:effectLst/>
                <a:uLnTx/>
                <a:uFillTx/>
                <a:ea typeface="+mn-ea"/>
                <a:cs typeface="+mn-cs"/>
              </a:rPr>
              <a:t> de </a:t>
            </a:r>
            <a:r>
              <a:rPr kumimoji="0" lang="en-US" b="1" i="0" u="none" strike="noStrike" kern="1200" cap="none" spc="0" normalizeH="0" baseline="0" noProof="0" dirty="0" err="1">
                <a:ln>
                  <a:noFill/>
                </a:ln>
                <a:solidFill>
                  <a:srgbClr val="000000"/>
                </a:solidFill>
                <a:effectLst/>
                <a:uLnTx/>
                <a:uFillTx/>
                <a:ea typeface="+mn-ea"/>
                <a:cs typeface="+mn-cs"/>
              </a:rPr>
              <a:t>emergência</a:t>
            </a:r>
            <a:r>
              <a:rPr kumimoji="0" lang="en-US" b="1" i="0" u="none" strike="noStrike" kern="1200" cap="none" spc="0" normalizeH="0" baseline="0" noProof="0" dirty="0">
                <a:ln>
                  <a:noFill/>
                </a:ln>
                <a:solidFill>
                  <a:srgbClr val="000000"/>
                </a:solidFill>
                <a:effectLst/>
                <a:uLnTx/>
                <a:uFillTx/>
                <a:ea typeface="+mn-ea"/>
                <a:cs typeface="+mn-cs"/>
              </a:rPr>
              <a:t> de </a:t>
            </a:r>
            <a:r>
              <a:rPr kumimoji="0" lang="en-US" b="1" i="0" u="none" strike="noStrike" kern="1200" cap="none" spc="0" normalizeH="0" baseline="0" noProof="0" dirty="0" err="1">
                <a:ln>
                  <a:noFill/>
                </a:ln>
                <a:solidFill>
                  <a:srgbClr val="000000"/>
                </a:solidFill>
                <a:effectLst/>
                <a:uLnTx/>
                <a:uFillTx/>
                <a:ea typeface="+mn-ea"/>
                <a:cs typeface="+mn-cs"/>
              </a:rPr>
              <a:t>resistências</a:t>
            </a:r>
            <a:endParaRPr kumimoji="0" lang="en-US" b="1" i="0" u="none" strike="noStrike" kern="1200" cap="none" spc="0" normalizeH="0" baseline="0" noProof="0" dirty="0">
              <a:ln>
                <a:noFill/>
              </a:ln>
              <a:solidFill>
                <a:srgbClr val="000000"/>
              </a:solidFill>
              <a:effectLst/>
              <a:uLnTx/>
              <a:uFillTx/>
              <a:ea typeface="+mn-ea"/>
              <a:cs typeface="+mn-cs"/>
            </a:endParaRPr>
          </a:p>
        </p:txBody>
      </p:sp>
      <p:sp>
        <p:nvSpPr>
          <p:cNvPr id="8" name="TextBox 8">
            <a:extLst>
              <a:ext uri="{FF2B5EF4-FFF2-40B4-BE49-F238E27FC236}">
                <a16:creationId xmlns:a16="http://schemas.microsoft.com/office/drawing/2014/main" id="{7CA56631-BB06-3C4B-9F67-22E108F3CEFC}"/>
              </a:ext>
            </a:extLst>
          </p:cNvPr>
          <p:cNvSpPr txBox="1"/>
          <p:nvPr/>
        </p:nvSpPr>
        <p:spPr>
          <a:xfrm>
            <a:off x="2838497" y="5892045"/>
            <a:ext cx="25254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000000"/>
                </a:solidFill>
                <a:effectLst/>
                <a:uLnTx/>
                <a:uFillTx/>
                <a:ea typeface="+mn-ea"/>
                <a:cs typeface="+mn-cs"/>
              </a:rPr>
              <a:t>Concentração</a:t>
            </a:r>
            <a:r>
              <a:rPr kumimoji="0" lang="en-US" b="1" i="0" u="none" strike="noStrike" kern="1200" cap="none" spc="0" normalizeH="0" baseline="0" noProof="0" dirty="0">
                <a:ln>
                  <a:noFill/>
                </a:ln>
                <a:solidFill>
                  <a:srgbClr val="000000"/>
                </a:solidFill>
                <a:effectLst/>
                <a:uLnTx/>
                <a:uFillTx/>
                <a:ea typeface="+mn-ea"/>
                <a:cs typeface="+mn-cs"/>
              </a:rPr>
              <a:t> de </a:t>
            </a:r>
            <a:r>
              <a:rPr kumimoji="0" lang="en-US" b="1" i="0" u="none" strike="noStrike" kern="1200" cap="none" spc="0" normalizeH="0" baseline="0" noProof="0" dirty="0" err="1">
                <a:ln>
                  <a:noFill/>
                </a:ln>
                <a:solidFill>
                  <a:srgbClr val="000000"/>
                </a:solidFill>
                <a:effectLst/>
                <a:uLnTx/>
                <a:uFillTx/>
                <a:ea typeface="+mn-ea"/>
                <a:cs typeface="+mn-cs"/>
              </a:rPr>
              <a:t>fármaco</a:t>
            </a:r>
            <a:r>
              <a:rPr kumimoji="0" lang="en-US" b="1" i="0" u="none" strike="noStrike" kern="1200" cap="none" spc="0" normalizeH="0" baseline="0" noProof="0" dirty="0">
                <a:ln>
                  <a:noFill/>
                </a:ln>
                <a:solidFill>
                  <a:srgbClr val="000000"/>
                </a:solidFill>
                <a:effectLst/>
                <a:uLnTx/>
                <a:uFillTx/>
                <a:ea typeface="+mn-ea"/>
                <a:cs typeface="+mn-cs"/>
              </a:rPr>
              <a:t> ARV</a:t>
            </a:r>
          </a:p>
        </p:txBody>
      </p:sp>
      <p:cxnSp>
        <p:nvCxnSpPr>
          <p:cNvPr id="9" name="Straight Connector 11">
            <a:extLst>
              <a:ext uri="{FF2B5EF4-FFF2-40B4-BE49-F238E27FC236}">
                <a16:creationId xmlns:a16="http://schemas.microsoft.com/office/drawing/2014/main" id="{8187348A-C02F-754E-B7EA-3B0EB230F0CF}"/>
              </a:ext>
            </a:extLst>
          </p:cNvPr>
          <p:cNvCxnSpPr>
            <a:cxnSpLocks/>
          </p:cNvCxnSpPr>
          <p:nvPr/>
        </p:nvCxnSpPr>
        <p:spPr>
          <a:xfrm>
            <a:off x="922680" y="1785125"/>
            <a:ext cx="0" cy="4078263"/>
          </a:xfrm>
          <a:prstGeom prst="line">
            <a:avLst/>
          </a:prstGeom>
          <a:ln w="25400">
            <a:solidFill>
              <a:schemeClr val="tx1"/>
            </a:solidFill>
            <a:miter lim="8000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D7F6D550-2D3E-EB48-9E41-60172D6DE6F2}"/>
              </a:ext>
            </a:extLst>
          </p:cNvPr>
          <p:cNvCxnSpPr>
            <a:cxnSpLocks/>
          </p:cNvCxnSpPr>
          <p:nvPr/>
        </p:nvCxnSpPr>
        <p:spPr>
          <a:xfrm flipH="1" flipV="1">
            <a:off x="925851" y="5847830"/>
            <a:ext cx="6556358" cy="15558"/>
          </a:xfrm>
          <a:prstGeom prst="line">
            <a:avLst/>
          </a:prstGeom>
          <a:ln w="25400">
            <a:solidFill>
              <a:schemeClr val="tx1"/>
            </a:solidFill>
            <a:miter lim="800000"/>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21">
            <a:extLst>
              <a:ext uri="{FF2B5EF4-FFF2-40B4-BE49-F238E27FC236}">
                <a16:creationId xmlns:a16="http://schemas.microsoft.com/office/drawing/2014/main" id="{B95D0C5C-C029-274D-B614-E5B3BA9902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3875" y="3602113"/>
            <a:ext cx="443597" cy="325614"/>
          </a:xfrm>
          <a:prstGeom prst="rect">
            <a:avLst/>
          </a:prstGeom>
        </p:spPr>
      </p:pic>
      <p:pic>
        <p:nvPicPr>
          <p:cNvPr id="12" name="Picture 26">
            <a:extLst>
              <a:ext uri="{FF2B5EF4-FFF2-40B4-BE49-F238E27FC236}">
                <a16:creationId xmlns:a16="http://schemas.microsoft.com/office/drawing/2014/main" id="{A0DEBB62-E47A-094B-B73C-A6647C6BD723}"/>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024449" y="3826047"/>
            <a:ext cx="473400" cy="337199"/>
          </a:xfrm>
          <a:prstGeom prst="rect">
            <a:avLst/>
          </a:prstGeom>
        </p:spPr>
      </p:pic>
      <p:sp>
        <p:nvSpPr>
          <p:cNvPr id="16" name="Content Placeholder 19">
            <a:extLst>
              <a:ext uri="{FF2B5EF4-FFF2-40B4-BE49-F238E27FC236}">
                <a16:creationId xmlns:a16="http://schemas.microsoft.com/office/drawing/2014/main" id="{AC6EC93E-6314-B440-9EFD-960B22599335}"/>
              </a:ext>
            </a:extLst>
          </p:cNvPr>
          <p:cNvSpPr txBox="1">
            <a:spLocks/>
          </p:cNvSpPr>
          <p:nvPr/>
        </p:nvSpPr>
        <p:spPr>
          <a:xfrm>
            <a:off x="7942758" y="3399425"/>
            <a:ext cx="3794226" cy="1603516"/>
          </a:xfrm>
          <a:prstGeom prst="rect">
            <a:avLst/>
          </a:prstGeom>
        </p:spPr>
        <p:txBody>
          <a:bodyPr wrap="square">
            <a:spAutoFit/>
          </a:bodyPr>
          <a:lstStyle>
            <a:lvl1pPr marL="230188" indent="-230188" algn="l" defTabSz="684213" rtl="0" eaLnBrk="0" fontAlgn="base" hangingPunct="0">
              <a:lnSpc>
                <a:spcPct val="90000"/>
              </a:lnSpc>
              <a:spcBef>
                <a:spcPts val="300"/>
              </a:spcBef>
              <a:spcAft>
                <a:spcPct val="0"/>
              </a:spcAft>
              <a:buFont typeface="Arial" panose="020B0604020202020204" pitchFamily="34" charset="0"/>
              <a:buChar char="•"/>
              <a:defRPr kern="1200">
                <a:solidFill>
                  <a:schemeClr val="tx1"/>
                </a:solidFill>
                <a:latin typeface="Arial" charset="0"/>
                <a:ea typeface="Arial" charset="0"/>
                <a:cs typeface="Arial" charset="0"/>
              </a:defRPr>
            </a:lvl1pPr>
            <a:lvl2pPr marL="461963" indent="-231775" algn="l" defTabSz="684213" rtl="0" eaLnBrk="0" fontAlgn="base" hangingPunct="0">
              <a:lnSpc>
                <a:spcPct val="90000"/>
              </a:lnSpc>
              <a:spcBef>
                <a:spcPts val="300"/>
              </a:spcBef>
              <a:spcAft>
                <a:spcPct val="0"/>
              </a:spcAft>
              <a:buFont typeface="Arial" panose="020B0604020202020204" pitchFamily="34" charset="0"/>
              <a:buChar char="–"/>
              <a:defRPr sz="1400" kern="1200">
                <a:solidFill>
                  <a:schemeClr val="tx1"/>
                </a:solidFill>
                <a:latin typeface="Arial" charset="0"/>
                <a:ea typeface="Arial" charset="0"/>
                <a:cs typeface="Arial" charset="0"/>
              </a:defRPr>
            </a:lvl2pPr>
            <a:lvl3pPr marL="684213" indent="-222250" algn="l" defTabSz="684213" rtl="0" eaLnBrk="0" fontAlgn="base" hangingPunct="0">
              <a:lnSpc>
                <a:spcPct val="90000"/>
              </a:lnSpc>
              <a:spcBef>
                <a:spcPts val="300"/>
              </a:spcBef>
              <a:spcAft>
                <a:spcPct val="0"/>
              </a:spcAft>
              <a:buFont typeface="Wingdings" panose="05000000000000000000" pitchFamily="2" charset="2"/>
              <a:buChar char="§"/>
              <a:defRPr sz="1400" kern="1200">
                <a:solidFill>
                  <a:schemeClr val="tx1"/>
                </a:solidFill>
                <a:latin typeface="Arial" charset="0"/>
                <a:ea typeface="Arial" charset="0"/>
                <a:cs typeface="Arial" charset="0"/>
              </a:defRPr>
            </a:lvl3pPr>
            <a:lvl4pPr marL="914400" indent="-230188" algn="l" defTabSz="684213" rtl="0" eaLnBrk="0" fontAlgn="base" hangingPunct="0">
              <a:lnSpc>
                <a:spcPct val="90000"/>
              </a:lnSpc>
              <a:spcBef>
                <a:spcPts val="300"/>
              </a:spcBef>
              <a:spcAft>
                <a:spcPct val="0"/>
              </a:spcAft>
              <a:buFont typeface="Arial" panose="020B0604020202020204" pitchFamily="34" charset="0"/>
              <a:buChar char="•"/>
              <a:defRPr sz="1400" kern="1200">
                <a:solidFill>
                  <a:schemeClr val="tx1"/>
                </a:solidFill>
                <a:latin typeface="Arial" charset="0"/>
                <a:ea typeface="Arial" charset="0"/>
                <a:cs typeface="Arial" charset="0"/>
              </a:defRPr>
            </a:lvl4pPr>
            <a:lvl5pPr marL="1144588" indent="-230188" algn="l" defTabSz="684213" rtl="0" eaLnBrk="0" fontAlgn="base" hangingPunct="0">
              <a:lnSpc>
                <a:spcPct val="90000"/>
              </a:lnSpc>
              <a:spcBef>
                <a:spcPts val="300"/>
              </a:spcBef>
              <a:spcAft>
                <a:spcPct val="0"/>
              </a:spcAft>
              <a:buFont typeface="Arial" panose="020B0604020202020204" pitchFamily="34" charset="0"/>
              <a:buChar char="•"/>
              <a:defRPr sz="1400" kern="1200">
                <a:solidFill>
                  <a:schemeClr val="tx1"/>
                </a:solidFill>
                <a:latin typeface="Arial" charset="0"/>
                <a:ea typeface="Arial" charset="0"/>
                <a:cs typeface="Arial" charset="0"/>
              </a:defRPr>
            </a:lvl5pPr>
            <a:lvl6pPr marL="1884753" indent="-171342" algn="l" defTabSz="685366" rtl="0" eaLnBrk="1" latinLnBrk="0" hangingPunct="1">
              <a:lnSpc>
                <a:spcPct val="90000"/>
              </a:lnSpc>
              <a:spcBef>
                <a:spcPts val="375"/>
              </a:spcBef>
              <a:buFont typeface="Arial"/>
              <a:buChar char="•"/>
              <a:defRPr sz="1399" kern="1200">
                <a:solidFill>
                  <a:schemeClr val="tx1"/>
                </a:solidFill>
                <a:latin typeface="+mn-lt"/>
                <a:ea typeface="+mn-ea"/>
                <a:cs typeface="+mn-cs"/>
              </a:defRPr>
            </a:lvl6pPr>
            <a:lvl7pPr marL="2227437" indent="-171342" algn="l" defTabSz="685366" rtl="0" eaLnBrk="1" latinLnBrk="0" hangingPunct="1">
              <a:lnSpc>
                <a:spcPct val="90000"/>
              </a:lnSpc>
              <a:spcBef>
                <a:spcPts val="375"/>
              </a:spcBef>
              <a:buFont typeface="Arial"/>
              <a:buChar char="•"/>
              <a:defRPr sz="1399" kern="1200">
                <a:solidFill>
                  <a:schemeClr val="tx1"/>
                </a:solidFill>
                <a:latin typeface="+mn-lt"/>
                <a:ea typeface="+mn-ea"/>
                <a:cs typeface="+mn-cs"/>
              </a:defRPr>
            </a:lvl7pPr>
            <a:lvl8pPr marL="2570119" indent="-171342" algn="l" defTabSz="685366" rtl="0" eaLnBrk="1" latinLnBrk="0" hangingPunct="1">
              <a:lnSpc>
                <a:spcPct val="90000"/>
              </a:lnSpc>
              <a:spcBef>
                <a:spcPts val="375"/>
              </a:spcBef>
              <a:buFont typeface="Arial"/>
              <a:buChar char="•"/>
              <a:defRPr sz="1399" kern="1200">
                <a:solidFill>
                  <a:schemeClr val="tx1"/>
                </a:solidFill>
                <a:latin typeface="+mn-lt"/>
                <a:ea typeface="+mn-ea"/>
                <a:cs typeface="+mn-cs"/>
              </a:defRPr>
            </a:lvl8pPr>
            <a:lvl9pPr marL="2912801" indent="-171342" algn="l" defTabSz="685366" rtl="0" eaLnBrk="1" latinLnBrk="0" hangingPunct="1">
              <a:lnSpc>
                <a:spcPct val="90000"/>
              </a:lnSpc>
              <a:spcBef>
                <a:spcPts val="375"/>
              </a:spcBef>
              <a:buFont typeface="Arial"/>
              <a:buChar char="•"/>
              <a:defRPr sz="1399" kern="1200">
                <a:solidFill>
                  <a:schemeClr val="tx1"/>
                </a:solidFill>
                <a:latin typeface="+mn-lt"/>
                <a:ea typeface="+mn-ea"/>
                <a:cs typeface="+mn-cs"/>
              </a:defRPr>
            </a:lvl9pPr>
          </a:lstStyle>
          <a:p>
            <a:pPr marL="230188" marR="0" lvl="0" indent="-230188" algn="l" defTabSz="912261" rtl="0" eaLnBrk="0" fontAlgn="base" latinLnBrk="0" hangingPunct="0">
              <a:lnSpc>
                <a:spcPct val="90000"/>
              </a:lnSpc>
              <a:spcBef>
                <a:spcPts val="4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chemeClr val="bg1">
                    <a:lumMod val="85000"/>
                  </a:schemeClr>
                </a:solidFill>
                <a:effectLst/>
                <a:uLnTx/>
                <a:uFillTx/>
                <a:latin typeface="+mn-lt"/>
                <a:cs typeface="Arial" charset="0"/>
              </a:rPr>
              <a:t>Replicação</a:t>
            </a:r>
            <a:r>
              <a:rPr kumimoji="0" lang="en-US" sz="2000" b="0" i="0" u="none" strike="noStrike" kern="1200" cap="none" spc="0" normalizeH="0" baseline="0" noProof="0" dirty="0">
                <a:ln>
                  <a:noFill/>
                </a:ln>
                <a:solidFill>
                  <a:schemeClr val="bg1">
                    <a:lumMod val="85000"/>
                  </a:schemeClr>
                </a:solidFill>
                <a:effectLst/>
                <a:uLnTx/>
                <a:uFillTx/>
                <a:latin typeface="+mn-lt"/>
                <a:cs typeface="Arial" charset="0"/>
              </a:rPr>
              <a:t> viral </a:t>
            </a:r>
            <a:r>
              <a:rPr kumimoji="0" lang="en-US" sz="2000" b="0" i="0" u="none" strike="noStrike" kern="1200" cap="none" spc="0" normalizeH="0" baseline="0" noProof="0" dirty="0" err="1">
                <a:ln>
                  <a:noFill/>
                </a:ln>
                <a:solidFill>
                  <a:schemeClr val="bg1">
                    <a:lumMod val="85000"/>
                  </a:schemeClr>
                </a:solidFill>
                <a:effectLst/>
                <a:uLnTx/>
                <a:uFillTx/>
                <a:latin typeface="+mn-lt"/>
                <a:cs typeface="Arial" charset="0"/>
              </a:rPr>
              <a:t>ativa</a:t>
            </a:r>
            <a:endParaRPr kumimoji="0" lang="en-US" sz="2000" b="0" i="0" u="none" strike="noStrike" kern="1200" cap="none" spc="0" normalizeH="0" baseline="0" noProof="0" dirty="0">
              <a:ln>
                <a:noFill/>
              </a:ln>
              <a:solidFill>
                <a:schemeClr val="bg1">
                  <a:lumMod val="85000"/>
                </a:schemeClr>
              </a:solidFill>
              <a:effectLst/>
              <a:uLnTx/>
              <a:uFillTx/>
              <a:latin typeface="+mn-lt"/>
              <a:cs typeface="Arial" charset="0"/>
            </a:endParaRPr>
          </a:p>
          <a:p>
            <a:pPr marL="230188" marR="0" lvl="0" indent="-230188" algn="l" defTabSz="912261" rtl="0" eaLnBrk="0" fontAlgn="base" latinLnBrk="0" hangingPunct="0">
              <a:lnSpc>
                <a:spcPct val="90000"/>
              </a:lnSpc>
              <a:spcBef>
                <a:spcPts val="4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chemeClr val="bg1">
                    <a:lumMod val="85000"/>
                  </a:schemeClr>
                </a:solidFill>
                <a:effectLst/>
                <a:uLnTx/>
                <a:uFillTx/>
                <a:latin typeface="+mn-lt"/>
                <a:cs typeface="Arial" charset="0"/>
              </a:rPr>
              <a:t>Presença</a:t>
            </a:r>
            <a:r>
              <a:rPr kumimoji="0" lang="en-US" sz="2000" b="0" i="0" u="none" strike="noStrike" kern="1200" cap="none" spc="0" normalizeH="0" baseline="0" noProof="0" dirty="0">
                <a:ln>
                  <a:noFill/>
                </a:ln>
                <a:solidFill>
                  <a:schemeClr val="bg1">
                    <a:lumMod val="85000"/>
                  </a:schemeClr>
                </a:solidFill>
                <a:effectLst/>
                <a:uLnTx/>
                <a:uFillTx/>
                <a:latin typeface="+mn-lt"/>
                <a:cs typeface="Arial" charset="0"/>
              </a:rPr>
              <a:t> de </a:t>
            </a:r>
            <a:r>
              <a:rPr kumimoji="0" lang="en-US" sz="2000" b="0" i="0" u="none" strike="noStrike" kern="1200" cap="none" spc="0" normalizeH="0" baseline="0" noProof="0" dirty="0" err="1">
                <a:ln>
                  <a:noFill/>
                </a:ln>
                <a:solidFill>
                  <a:schemeClr val="bg1">
                    <a:lumMod val="85000"/>
                  </a:schemeClr>
                </a:solidFill>
                <a:effectLst/>
                <a:uLnTx/>
                <a:uFillTx/>
                <a:latin typeface="+mn-lt"/>
                <a:cs typeface="Arial" charset="0"/>
              </a:rPr>
              <a:t>fármaco</a:t>
            </a:r>
            <a:r>
              <a:rPr kumimoji="0" lang="en-US" sz="2000" b="0" i="0" u="none" strike="noStrike" kern="1200" cap="none" spc="0" normalizeH="0" baseline="0" noProof="0" dirty="0">
                <a:ln>
                  <a:noFill/>
                </a:ln>
                <a:solidFill>
                  <a:schemeClr val="bg1">
                    <a:lumMod val="85000"/>
                  </a:schemeClr>
                </a:solidFill>
                <a:effectLst/>
                <a:uLnTx/>
                <a:uFillTx/>
                <a:latin typeface="+mn-lt"/>
                <a:cs typeface="Arial" charset="0"/>
              </a:rPr>
              <a:t> ARV</a:t>
            </a:r>
          </a:p>
          <a:p>
            <a:pPr marL="538685" marR="0" lvl="1" indent="-306910" algn="l" defTabSz="912261" rtl="0" eaLnBrk="0" fontAlgn="base" latinLnBrk="0" hangingPunct="0">
              <a:lnSpc>
                <a:spcPct val="90000"/>
              </a:lnSpc>
              <a:spcBef>
                <a:spcPts val="400"/>
              </a:spcBef>
              <a:spcAft>
                <a:spcPct val="0"/>
              </a:spcAft>
              <a:buClrTx/>
              <a:buSzTx/>
              <a:buFont typeface="Arial" panose="020B0604020202020204" pitchFamily="34" charset="0"/>
              <a:buChar char="–"/>
              <a:tabLst/>
              <a:defRPr/>
            </a:pPr>
            <a:r>
              <a:rPr lang="en-US" sz="1800" dirty="0" err="1">
                <a:solidFill>
                  <a:schemeClr val="bg1">
                    <a:lumMod val="85000"/>
                  </a:schemeClr>
                </a:solidFill>
                <a:latin typeface="+mn-lt"/>
              </a:rPr>
              <a:t>nível</a:t>
            </a:r>
            <a:r>
              <a:rPr lang="en-US" sz="1800" dirty="0">
                <a:solidFill>
                  <a:schemeClr val="bg1">
                    <a:lumMod val="85000"/>
                  </a:schemeClr>
                </a:solidFill>
                <a:latin typeface="+mn-lt"/>
              </a:rPr>
              <a:t> </a:t>
            </a:r>
            <a:r>
              <a:rPr lang="en-US" sz="1800" dirty="0" err="1">
                <a:solidFill>
                  <a:schemeClr val="bg1">
                    <a:lumMod val="85000"/>
                  </a:schemeClr>
                </a:solidFill>
                <a:latin typeface="+mn-lt"/>
              </a:rPr>
              <a:t>subótimo</a:t>
            </a:r>
            <a:endParaRPr kumimoji="0" lang="en-US" sz="1800" b="0" i="0" u="none" strike="noStrike" kern="1200" cap="none" spc="0" normalizeH="0" baseline="0" noProof="0" dirty="0">
              <a:ln>
                <a:noFill/>
              </a:ln>
              <a:solidFill>
                <a:schemeClr val="bg1">
                  <a:lumMod val="85000"/>
                </a:schemeClr>
              </a:solidFill>
              <a:effectLst/>
              <a:uLnTx/>
              <a:uFillTx/>
              <a:latin typeface="+mn-lt"/>
              <a:cs typeface="Arial" charset="0"/>
            </a:endParaRPr>
          </a:p>
          <a:p>
            <a:pPr marL="230188" marR="0" lvl="0" indent="-230188" algn="l" defTabSz="912261" rtl="0" eaLnBrk="0" fontAlgn="base" latinLnBrk="0" hangingPunct="0">
              <a:lnSpc>
                <a:spcPct val="90000"/>
              </a:lnSpc>
              <a:spcBef>
                <a:spcPts val="400"/>
              </a:spcBef>
              <a:spcAft>
                <a:spcPct val="0"/>
              </a:spcAft>
              <a:buClrTx/>
              <a:buSzTx/>
              <a:buFont typeface="Arial" panose="020B0604020202020204" pitchFamily="34" charset="0"/>
              <a:buChar char="•"/>
              <a:tabLst/>
              <a:defRPr/>
            </a:pPr>
            <a:r>
              <a:rPr lang="en-US" sz="2000" dirty="0" err="1">
                <a:solidFill>
                  <a:schemeClr val="bg1">
                    <a:lumMod val="85000"/>
                  </a:schemeClr>
                </a:solidFill>
                <a:latin typeface="+mn-lt"/>
              </a:rPr>
              <a:t>Propensão</a:t>
            </a:r>
            <a:r>
              <a:rPr lang="en-US" sz="2000" dirty="0">
                <a:solidFill>
                  <a:schemeClr val="bg1">
                    <a:lumMod val="85000"/>
                  </a:schemeClr>
                </a:solidFill>
                <a:latin typeface="+mn-lt"/>
              </a:rPr>
              <a:t> do VIH </a:t>
            </a:r>
            <a:r>
              <a:rPr lang="en-US" sz="2000" dirty="0" err="1">
                <a:solidFill>
                  <a:schemeClr val="bg1">
                    <a:lumMod val="85000"/>
                  </a:schemeClr>
                </a:solidFill>
                <a:latin typeface="+mn-lt"/>
              </a:rPr>
              <a:t>mutante</a:t>
            </a:r>
            <a:r>
              <a:rPr lang="en-US" sz="2000" dirty="0">
                <a:solidFill>
                  <a:schemeClr val="bg1">
                    <a:lumMod val="85000"/>
                  </a:schemeClr>
                </a:solidFill>
                <a:latin typeface="+mn-lt"/>
              </a:rPr>
              <a:t> para </a:t>
            </a:r>
            <a:r>
              <a:rPr lang="en-US" sz="2000" dirty="0" err="1">
                <a:solidFill>
                  <a:schemeClr val="bg1">
                    <a:lumMod val="85000"/>
                  </a:schemeClr>
                </a:solidFill>
                <a:latin typeface="+mn-lt"/>
              </a:rPr>
              <a:t>sobreviver</a:t>
            </a:r>
            <a:r>
              <a:rPr lang="en-US" sz="2000" dirty="0">
                <a:solidFill>
                  <a:schemeClr val="bg1">
                    <a:lumMod val="85000"/>
                  </a:schemeClr>
                </a:solidFill>
                <a:latin typeface="+mn-lt"/>
              </a:rPr>
              <a:t> </a:t>
            </a:r>
            <a:endParaRPr kumimoji="0" lang="en-US" sz="2000" b="0" i="0" u="none" strike="noStrike" kern="1200" cap="none" spc="0" normalizeH="0" baseline="0" noProof="0" dirty="0">
              <a:ln>
                <a:noFill/>
              </a:ln>
              <a:solidFill>
                <a:schemeClr val="bg1">
                  <a:lumMod val="85000"/>
                </a:schemeClr>
              </a:solidFill>
              <a:effectLst/>
              <a:uLnTx/>
              <a:uFillTx/>
              <a:latin typeface="+mn-lt"/>
              <a:cs typeface="Arial" charset="0"/>
            </a:endParaRPr>
          </a:p>
        </p:txBody>
      </p:sp>
      <p:sp>
        <p:nvSpPr>
          <p:cNvPr id="17" name="Rectangle 49">
            <a:extLst>
              <a:ext uri="{FF2B5EF4-FFF2-40B4-BE49-F238E27FC236}">
                <a16:creationId xmlns:a16="http://schemas.microsoft.com/office/drawing/2014/main" id="{7FE69F28-CFC5-9E4C-9535-E3F40C2A11C5}"/>
              </a:ext>
            </a:extLst>
          </p:cNvPr>
          <p:cNvSpPr/>
          <p:nvPr/>
        </p:nvSpPr>
        <p:spPr>
          <a:xfrm>
            <a:off x="8033249" y="2503338"/>
            <a:ext cx="361324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ea typeface="+mn-ea"/>
                <a:cs typeface="+mn-cs"/>
              </a:rPr>
              <a:t>Principais</a:t>
            </a:r>
            <a:r>
              <a:rPr kumimoji="0" lang="en-US" sz="2400" b="1" i="0" u="none" strike="noStrike" kern="1200" cap="none" spc="0" normalizeH="0" baseline="0" noProof="0" dirty="0">
                <a:ln>
                  <a:noFill/>
                </a:ln>
                <a:solidFill>
                  <a:schemeClr val="bg1"/>
                </a:solidFill>
                <a:effectLst/>
                <a:uLnTx/>
                <a:uFillTx/>
                <a:ea typeface="+mn-ea"/>
                <a:cs typeface="+mn-cs"/>
              </a:rPr>
              <a:t> </a:t>
            </a:r>
            <a:r>
              <a:rPr kumimoji="0" lang="en-US" sz="2400" b="1" i="0" u="none" strike="noStrike" kern="1200" cap="none" spc="0" normalizeH="0" baseline="0" noProof="0" dirty="0" err="1">
                <a:ln>
                  <a:noFill/>
                </a:ln>
                <a:solidFill>
                  <a:schemeClr val="bg1"/>
                </a:solidFill>
                <a:effectLst/>
                <a:uLnTx/>
                <a:uFillTx/>
                <a:ea typeface="+mn-ea"/>
                <a:cs typeface="+mn-cs"/>
              </a:rPr>
              <a:t>motivos</a:t>
            </a:r>
            <a:r>
              <a:rPr kumimoji="0" lang="en-US" sz="2400" b="1" i="0" u="none" strike="noStrike" kern="1200" cap="none" spc="0" normalizeH="0" baseline="0" noProof="0" dirty="0">
                <a:ln>
                  <a:noFill/>
                </a:ln>
                <a:solidFill>
                  <a:schemeClr val="bg1"/>
                </a:solidFill>
                <a:effectLst/>
                <a:uLnTx/>
                <a:uFillTx/>
                <a:ea typeface="+mn-ea"/>
                <a:cs typeface="+mn-cs"/>
              </a:rPr>
              <a:t> da </a:t>
            </a:r>
            <a:r>
              <a:rPr kumimoji="0" lang="en-US" sz="2400" b="1" i="0" u="none" strike="noStrike" kern="1200" cap="none" spc="0" normalizeH="0" baseline="0" noProof="0" dirty="0" err="1">
                <a:ln>
                  <a:noFill/>
                </a:ln>
                <a:solidFill>
                  <a:schemeClr val="bg1"/>
                </a:solidFill>
                <a:effectLst/>
                <a:uLnTx/>
                <a:uFillTx/>
                <a:ea typeface="+mn-ea"/>
                <a:cs typeface="+mn-cs"/>
              </a:rPr>
              <a:t>emergência</a:t>
            </a:r>
            <a:r>
              <a:rPr kumimoji="0" lang="en-US" sz="2400" b="1" i="0" u="none" strike="noStrike" kern="1200" cap="none" spc="0" normalizeH="0" baseline="0" noProof="0" dirty="0">
                <a:ln>
                  <a:noFill/>
                </a:ln>
                <a:solidFill>
                  <a:schemeClr val="bg1"/>
                </a:solidFill>
                <a:effectLst/>
                <a:uLnTx/>
                <a:uFillTx/>
                <a:ea typeface="+mn-ea"/>
                <a:cs typeface="+mn-cs"/>
              </a:rPr>
              <a:t> de </a:t>
            </a:r>
            <a:r>
              <a:rPr kumimoji="0" lang="en-US" sz="2400" b="1" i="0" u="none" strike="noStrike" kern="1200" cap="none" spc="0" normalizeH="0" baseline="0" noProof="0" dirty="0" err="1">
                <a:ln>
                  <a:noFill/>
                </a:ln>
                <a:solidFill>
                  <a:schemeClr val="bg1"/>
                </a:solidFill>
                <a:effectLst/>
                <a:uLnTx/>
                <a:uFillTx/>
                <a:ea typeface="+mn-ea"/>
                <a:cs typeface="+mn-cs"/>
              </a:rPr>
              <a:t>resistências</a:t>
            </a:r>
            <a:endParaRPr kumimoji="0" lang="en-US" sz="2400" b="1" i="0" u="none" strike="noStrike" kern="1200" cap="none" spc="0" normalizeH="0" baseline="0" noProof="0" dirty="0">
              <a:ln>
                <a:noFill/>
              </a:ln>
              <a:solidFill>
                <a:schemeClr val="bg1"/>
              </a:solidFill>
              <a:effectLst/>
              <a:uLnTx/>
              <a:uFillTx/>
              <a:ea typeface="+mn-ea"/>
              <a:cs typeface="+mn-cs"/>
            </a:endParaRPr>
          </a:p>
        </p:txBody>
      </p:sp>
      <p:pic>
        <p:nvPicPr>
          <p:cNvPr id="18" name="Picture 50">
            <a:extLst>
              <a:ext uri="{FF2B5EF4-FFF2-40B4-BE49-F238E27FC236}">
                <a16:creationId xmlns:a16="http://schemas.microsoft.com/office/drawing/2014/main" id="{FEC83E66-B1CB-284D-998D-D5DB05DFE9CE}"/>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941814" y="4155736"/>
            <a:ext cx="473400" cy="337199"/>
          </a:xfrm>
          <a:prstGeom prst="rect">
            <a:avLst/>
          </a:prstGeom>
        </p:spPr>
      </p:pic>
      <p:pic>
        <p:nvPicPr>
          <p:cNvPr id="19" name="Picture 51">
            <a:extLst>
              <a:ext uri="{FF2B5EF4-FFF2-40B4-BE49-F238E27FC236}">
                <a16:creationId xmlns:a16="http://schemas.microsoft.com/office/drawing/2014/main" id="{D74CAE6D-41F3-4A46-ADCA-1FDF51F187F6}"/>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287056" y="4034433"/>
            <a:ext cx="473400" cy="337199"/>
          </a:xfrm>
          <a:prstGeom prst="rect">
            <a:avLst/>
          </a:prstGeom>
        </p:spPr>
      </p:pic>
      <p:pic>
        <p:nvPicPr>
          <p:cNvPr id="20" name="Picture 52">
            <a:extLst>
              <a:ext uri="{FF2B5EF4-FFF2-40B4-BE49-F238E27FC236}">
                <a16:creationId xmlns:a16="http://schemas.microsoft.com/office/drawing/2014/main" id="{71FAF1E3-5EC0-6449-A9B0-47303FD2240D}"/>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201250" y="4379680"/>
            <a:ext cx="473400" cy="337199"/>
          </a:xfrm>
          <a:prstGeom prst="rect">
            <a:avLst/>
          </a:prstGeom>
        </p:spPr>
      </p:pic>
      <p:pic>
        <p:nvPicPr>
          <p:cNvPr id="21" name="Picture 53">
            <a:extLst>
              <a:ext uri="{FF2B5EF4-FFF2-40B4-BE49-F238E27FC236}">
                <a16:creationId xmlns:a16="http://schemas.microsoft.com/office/drawing/2014/main" id="{C37DC28C-2334-2249-B911-55073F87AD95}"/>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651499" y="4482321"/>
            <a:ext cx="473400" cy="337199"/>
          </a:xfrm>
          <a:prstGeom prst="rect">
            <a:avLst/>
          </a:prstGeom>
        </p:spPr>
      </p:pic>
      <p:pic>
        <p:nvPicPr>
          <p:cNvPr id="22" name="Picture 54">
            <a:extLst>
              <a:ext uri="{FF2B5EF4-FFF2-40B4-BE49-F238E27FC236}">
                <a16:creationId xmlns:a16="http://schemas.microsoft.com/office/drawing/2014/main" id="{AF9C0FC5-1B8A-524E-A5E6-E7C0D92E2725}"/>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2189903" y="4183729"/>
            <a:ext cx="473400" cy="337199"/>
          </a:xfrm>
          <a:prstGeom prst="rect">
            <a:avLst/>
          </a:prstGeom>
        </p:spPr>
      </p:pic>
      <p:pic>
        <p:nvPicPr>
          <p:cNvPr id="23" name="Picture 55">
            <a:extLst>
              <a:ext uri="{FF2B5EF4-FFF2-40B4-BE49-F238E27FC236}">
                <a16:creationId xmlns:a16="http://schemas.microsoft.com/office/drawing/2014/main" id="{DD16C109-4BD5-7343-8E1F-7139CF9554E2}"/>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385894" y="4678272"/>
            <a:ext cx="473400" cy="337199"/>
          </a:xfrm>
          <a:prstGeom prst="rect">
            <a:avLst/>
          </a:prstGeom>
        </p:spPr>
      </p:pic>
      <p:pic>
        <p:nvPicPr>
          <p:cNvPr id="24" name="Picture 56">
            <a:extLst>
              <a:ext uri="{FF2B5EF4-FFF2-40B4-BE49-F238E27FC236}">
                <a16:creationId xmlns:a16="http://schemas.microsoft.com/office/drawing/2014/main" id="{F2434466-70FA-3547-87DF-74C52742A89B}"/>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975366" y="4846871"/>
            <a:ext cx="473400" cy="337199"/>
          </a:xfrm>
          <a:prstGeom prst="rect">
            <a:avLst/>
          </a:prstGeom>
        </p:spPr>
      </p:pic>
      <p:pic>
        <p:nvPicPr>
          <p:cNvPr id="25" name="Picture 57">
            <a:extLst>
              <a:ext uri="{FF2B5EF4-FFF2-40B4-BE49-F238E27FC236}">
                <a16:creationId xmlns:a16="http://schemas.microsoft.com/office/drawing/2014/main" id="{03FD798E-AFFE-8941-8CEA-8B5F0E4431C1}"/>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408612" y="3721803"/>
            <a:ext cx="473400" cy="337199"/>
          </a:xfrm>
          <a:prstGeom prst="rect">
            <a:avLst/>
          </a:prstGeom>
        </p:spPr>
      </p:pic>
      <p:pic>
        <p:nvPicPr>
          <p:cNvPr id="26" name="Picture 58">
            <a:extLst>
              <a:ext uri="{FF2B5EF4-FFF2-40B4-BE49-F238E27FC236}">
                <a16:creationId xmlns:a16="http://schemas.microsoft.com/office/drawing/2014/main" id="{4E10DE1A-98BE-1943-B52C-EED72FDC03A6}"/>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654741" y="3972215"/>
            <a:ext cx="473400" cy="337199"/>
          </a:xfrm>
          <a:prstGeom prst="rect">
            <a:avLst/>
          </a:prstGeom>
        </p:spPr>
      </p:pic>
      <p:pic>
        <p:nvPicPr>
          <p:cNvPr id="27" name="Picture 59">
            <a:extLst>
              <a:ext uri="{FF2B5EF4-FFF2-40B4-BE49-F238E27FC236}">
                <a16:creationId xmlns:a16="http://schemas.microsoft.com/office/drawing/2014/main" id="{FBF6E45C-87F7-B044-8BCA-FE4F4480BBBD}"/>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988229" y="4491096"/>
            <a:ext cx="473400" cy="337199"/>
          </a:xfrm>
          <a:prstGeom prst="rect">
            <a:avLst/>
          </a:prstGeom>
        </p:spPr>
      </p:pic>
      <p:pic>
        <p:nvPicPr>
          <p:cNvPr id="28" name="Picture 60">
            <a:extLst>
              <a:ext uri="{FF2B5EF4-FFF2-40B4-BE49-F238E27FC236}">
                <a16:creationId xmlns:a16="http://schemas.microsoft.com/office/drawing/2014/main" id="{34EB8172-37B2-E142-B14A-00555EEF55D3}"/>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076166" y="3434160"/>
            <a:ext cx="473400" cy="337199"/>
          </a:xfrm>
          <a:prstGeom prst="rect">
            <a:avLst/>
          </a:prstGeom>
        </p:spPr>
      </p:pic>
      <p:pic>
        <p:nvPicPr>
          <p:cNvPr id="29" name="Picture 61">
            <a:extLst>
              <a:ext uri="{FF2B5EF4-FFF2-40B4-BE49-F238E27FC236}">
                <a16:creationId xmlns:a16="http://schemas.microsoft.com/office/drawing/2014/main" id="{D1BB8B52-0D28-BA4A-9490-4CF241703E01}"/>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588500" y="3384604"/>
            <a:ext cx="473400" cy="337199"/>
          </a:xfrm>
          <a:prstGeom prst="rect">
            <a:avLst/>
          </a:prstGeom>
        </p:spPr>
      </p:pic>
      <p:pic>
        <p:nvPicPr>
          <p:cNvPr id="30" name="Picture 62">
            <a:extLst>
              <a:ext uri="{FF2B5EF4-FFF2-40B4-BE49-F238E27FC236}">
                <a16:creationId xmlns:a16="http://schemas.microsoft.com/office/drawing/2014/main" id="{420B6160-BBA4-B644-89DB-D6740810EBD3}"/>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287055" y="5098120"/>
            <a:ext cx="473400" cy="337199"/>
          </a:xfrm>
          <a:prstGeom prst="rect">
            <a:avLst/>
          </a:prstGeom>
        </p:spPr>
      </p:pic>
      <p:pic>
        <p:nvPicPr>
          <p:cNvPr id="31" name="Picture 63">
            <a:extLst>
              <a:ext uri="{FF2B5EF4-FFF2-40B4-BE49-F238E27FC236}">
                <a16:creationId xmlns:a16="http://schemas.microsoft.com/office/drawing/2014/main" id="{8A7B454D-CF96-6846-B164-F4EBBD11C388}"/>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981967" y="5266719"/>
            <a:ext cx="473400" cy="337199"/>
          </a:xfrm>
          <a:prstGeom prst="rect">
            <a:avLst/>
          </a:prstGeom>
        </p:spPr>
      </p:pic>
      <p:pic>
        <p:nvPicPr>
          <p:cNvPr id="32" name="Picture 64">
            <a:extLst>
              <a:ext uri="{FF2B5EF4-FFF2-40B4-BE49-F238E27FC236}">
                <a16:creationId xmlns:a16="http://schemas.microsoft.com/office/drawing/2014/main" id="{126C9C4D-8107-0549-9875-E7DFC82B51A3}"/>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691747" y="4846871"/>
            <a:ext cx="473400" cy="337199"/>
          </a:xfrm>
          <a:prstGeom prst="rect">
            <a:avLst/>
          </a:prstGeom>
        </p:spPr>
      </p:pic>
      <p:pic>
        <p:nvPicPr>
          <p:cNvPr id="33" name="Picture 65">
            <a:extLst>
              <a:ext uri="{FF2B5EF4-FFF2-40B4-BE49-F238E27FC236}">
                <a16:creationId xmlns:a16="http://schemas.microsoft.com/office/drawing/2014/main" id="{C4E61DC7-2B9D-7C4F-BD76-73F56384D18B}"/>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873551" y="3580266"/>
            <a:ext cx="473400" cy="337199"/>
          </a:xfrm>
          <a:prstGeom prst="rect">
            <a:avLst/>
          </a:prstGeom>
        </p:spPr>
      </p:pic>
      <p:pic>
        <p:nvPicPr>
          <p:cNvPr id="34" name="Picture 66">
            <a:extLst>
              <a:ext uri="{FF2B5EF4-FFF2-40B4-BE49-F238E27FC236}">
                <a16:creationId xmlns:a16="http://schemas.microsoft.com/office/drawing/2014/main" id="{4D9BEC09-2E71-F040-BBC9-821F4FF462C2}"/>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847267" y="4211080"/>
            <a:ext cx="473400" cy="337199"/>
          </a:xfrm>
          <a:prstGeom prst="rect">
            <a:avLst/>
          </a:prstGeom>
        </p:spPr>
      </p:pic>
      <p:pic>
        <p:nvPicPr>
          <p:cNvPr id="35" name="Picture 67">
            <a:extLst>
              <a:ext uri="{FF2B5EF4-FFF2-40B4-BE49-F238E27FC236}">
                <a16:creationId xmlns:a16="http://schemas.microsoft.com/office/drawing/2014/main" id="{D0AD4A50-2E3B-BF4C-BF10-C823F75E96E5}"/>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2042925" y="4788198"/>
            <a:ext cx="473400" cy="337199"/>
          </a:xfrm>
          <a:prstGeom prst="rect">
            <a:avLst/>
          </a:prstGeom>
        </p:spPr>
      </p:pic>
      <p:pic>
        <p:nvPicPr>
          <p:cNvPr id="36" name="Picture 68">
            <a:extLst>
              <a:ext uri="{FF2B5EF4-FFF2-40B4-BE49-F238E27FC236}">
                <a16:creationId xmlns:a16="http://schemas.microsoft.com/office/drawing/2014/main" id="{DD7A22D9-E9EF-BA43-B72D-80B50F8FEA8A}"/>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659632" y="5184070"/>
            <a:ext cx="473400" cy="337199"/>
          </a:xfrm>
          <a:prstGeom prst="rect">
            <a:avLst/>
          </a:prstGeom>
        </p:spPr>
      </p:pic>
      <p:pic>
        <p:nvPicPr>
          <p:cNvPr id="37" name="Picture 69">
            <a:extLst>
              <a:ext uri="{FF2B5EF4-FFF2-40B4-BE49-F238E27FC236}">
                <a16:creationId xmlns:a16="http://schemas.microsoft.com/office/drawing/2014/main" id="{A27356FA-FD2E-2D4C-B35D-83979D010E7B}"/>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344557" y="5434994"/>
            <a:ext cx="473400" cy="337199"/>
          </a:xfrm>
          <a:prstGeom prst="rect">
            <a:avLst/>
          </a:prstGeom>
        </p:spPr>
      </p:pic>
      <p:pic>
        <p:nvPicPr>
          <p:cNvPr id="38" name="Picture 70">
            <a:extLst>
              <a:ext uri="{FF2B5EF4-FFF2-40B4-BE49-F238E27FC236}">
                <a16:creationId xmlns:a16="http://schemas.microsoft.com/office/drawing/2014/main" id="{212FBA49-1594-EC43-A7D4-B2400B2D0EAC}"/>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941814" y="3118061"/>
            <a:ext cx="473400" cy="337199"/>
          </a:xfrm>
          <a:prstGeom prst="rect">
            <a:avLst/>
          </a:prstGeom>
        </p:spPr>
      </p:pic>
      <p:pic>
        <p:nvPicPr>
          <p:cNvPr id="39" name="Picture 72">
            <a:extLst>
              <a:ext uri="{FF2B5EF4-FFF2-40B4-BE49-F238E27FC236}">
                <a16:creationId xmlns:a16="http://schemas.microsoft.com/office/drawing/2014/main" id="{C5CE11D8-BAF2-8040-8FB9-54153D856FE0}"/>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278677" y="3139827"/>
            <a:ext cx="473400" cy="337199"/>
          </a:xfrm>
          <a:prstGeom prst="rect">
            <a:avLst/>
          </a:prstGeom>
        </p:spPr>
      </p:pic>
      <p:pic>
        <p:nvPicPr>
          <p:cNvPr id="40" name="Picture 73">
            <a:extLst>
              <a:ext uri="{FF2B5EF4-FFF2-40B4-BE49-F238E27FC236}">
                <a16:creationId xmlns:a16="http://schemas.microsoft.com/office/drawing/2014/main" id="{4DFA283B-2287-7549-8DA9-4AC762E46268}"/>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1736948" y="3096961"/>
            <a:ext cx="473400" cy="337199"/>
          </a:xfrm>
          <a:prstGeom prst="rect">
            <a:avLst/>
          </a:prstGeom>
        </p:spPr>
      </p:pic>
      <p:pic>
        <p:nvPicPr>
          <p:cNvPr id="41" name="Picture 74">
            <a:extLst>
              <a:ext uri="{FF2B5EF4-FFF2-40B4-BE49-F238E27FC236}">
                <a16:creationId xmlns:a16="http://schemas.microsoft.com/office/drawing/2014/main" id="{435F3ACB-2BC6-0146-A3DA-A110D3FE2689}"/>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2207449" y="3215989"/>
            <a:ext cx="473400" cy="337199"/>
          </a:xfrm>
          <a:prstGeom prst="rect">
            <a:avLst/>
          </a:prstGeom>
        </p:spPr>
      </p:pic>
      <p:pic>
        <p:nvPicPr>
          <p:cNvPr id="42" name="Picture 75">
            <a:extLst>
              <a:ext uri="{FF2B5EF4-FFF2-40B4-BE49-F238E27FC236}">
                <a16:creationId xmlns:a16="http://schemas.microsoft.com/office/drawing/2014/main" id="{31AC02D0-2423-4E4C-9160-4793BED8D8B2}"/>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2150403" y="3878800"/>
            <a:ext cx="473400" cy="337199"/>
          </a:xfrm>
          <a:prstGeom prst="rect">
            <a:avLst/>
          </a:prstGeom>
        </p:spPr>
      </p:pic>
      <p:pic>
        <p:nvPicPr>
          <p:cNvPr id="43" name="Picture 76">
            <a:extLst>
              <a:ext uri="{FF2B5EF4-FFF2-40B4-BE49-F238E27FC236}">
                <a16:creationId xmlns:a16="http://schemas.microsoft.com/office/drawing/2014/main" id="{D8F239C1-8031-B842-AE19-EC022C5DE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8911" y="3969126"/>
            <a:ext cx="443597" cy="325614"/>
          </a:xfrm>
          <a:prstGeom prst="rect">
            <a:avLst/>
          </a:prstGeom>
        </p:spPr>
      </p:pic>
      <p:pic>
        <p:nvPicPr>
          <p:cNvPr id="44" name="Picture 77">
            <a:extLst>
              <a:ext uri="{FF2B5EF4-FFF2-40B4-BE49-F238E27FC236}">
                <a16:creationId xmlns:a16="http://schemas.microsoft.com/office/drawing/2014/main" id="{8576381E-7AA9-5648-B1B5-8EAB45EFC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8020" y="4220067"/>
            <a:ext cx="443597" cy="325614"/>
          </a:xfrm>
          <a:prstGeom prst="rect">
            <a:avLst/>
          </a:prstGeom>
        </p:spPr>
      </p:pic>
      <p:pic>
        <p:nvPicPr>
          <p:cNvPr id="45" name="Picture 78">
            <a:extLst>
              <a:ext uri="{FF2B5EF4-FFF2-40B4-BE49-F238E27FC236}">
                <a16:creationId xmlns:a16="http://schemas.microsoft.com/office/drawing/2014/main" id="{CA0A7CD3-1088-1E46-A241-82EF72BF91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3062" y="3384588"/>
            <a:ext cx="443597" cy="325614"/>
          </a:xfrm>
          <a:prstGeom prst="rect">
            <a:avLst/>
          </a:prstGeom>
        </p:spPr>
      </p:pic>
      <p:pic>
        <p:nvPicPr>
          <p:cNvPr id="46" name="Picture 79">
            <a:extLst>
              <a:ext uri="{FF2B5EF4-FFF2-40B4-BE49-F238E27FC236}">
                <a16:creationId xmlns:a16="http://schemas.microsoft.com/office/drawing/2014/main" id="{04BF3D7C-A6A5-FA40-8FD1-8F24B50AF5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1036" y="3314219"/>
            <a:ext cx="443597" cy="325614"/>
          </a:xfrm>
          <a:prstGeom prst="rect">
            <a:avLst/>
          </a:prstGeom>
        </p:spPr>
      </p:pic>
      <p:pic>
        <p:nvPicPr>
          <p:cNvPr id="47" name="Picture 80">
            <a:extLst>
              <a:ext uri="{FF2B5EF4-FFF2-40B4-BE49-F238E27FC236}">
                <a16:creationId xmlns:a16="http://schemas.microsoft.com/office/drawing/2014/main" id="{DB803EF0-5F98-D545-9E8B-ADA7F0AF88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3188" y="3139675"/>
            <a:ext cx="443597" cy="325614"/>
          </a:xfrm>
          <a:prstGeom prst="rect">
            <a:avLst/>
          </a:prstGeom>
        </p:spPr>
      </p:pic>
      <p:pic>
        <p:nvPicPr>
          <p:cNvPr id="48" name="Picture 81">
            <a:extLst>
              <a:ext uri="{FF2B5EF4-FFF2-40B4-BE49-F238E27FC236}">
                <a16:creationId xmlns:a16="http://schemas.microsoft.com/office/drawing/2014/main" id="{9CFFF0F5-9B92-E44D-AD53-AFF794E010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88" y="3063162"/>
            <a:ext cx="443597" cy="325614"/>
          </a:xfrm>
          <a:prstGeom prst="rect">
            <a:avLst/>
          </a:prstGeom>
        </p:spPr>
      </p:pic>
      <p:pic>
        <p:nvPicPr>
          <p:cNvPr id="49" name="Picture 82">
            <a:extLst>
              <a:ext uri="{FF2B5EF4-FFF2-40B4-BE49-F238E27FC236}">
                <a16:creationId xmlns:a16="http://schemas.microsoft.com/office/drawing/2014/main" id="{F53CB309-CAF1-624D-9D91-BBC59CD6A1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3920" y="3042451"/>
            <a:ext cx="443597" cy="325614"/>
          </a:xfrm>
          <a:prstGeom prst="rect">
            <a:avLst/>
          </a:prstGeom>
        </p:spPr>
      </p:pic>
      <p:pic>
        <p:nvPicPr>
          <p:cNvPr id="50" name="Picture 83">
            <a:extLst>
              <a:ext uri="{FF2B5EF4-FFF2-40B4-BE49-F238E27FC236}">
                <a16:creationId xmlns:a16="http://schemas.microsoft.com/office/drawing/2014/main" id="{489D1FD4-6831-AB4D-B6FE-AA4C962590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7517" y="3205258"/>
            <a:ext cx="443597" cy="325614"/>
          </a:xfrm>
          <a:prstGeom prst="rect">
            <a:avLst/>
          </a:prstGeom>
        </p:spPr>
      </p:pic>
      <p:pic>
        <p:nvPicPr>
          <p:cNvPr id="51" name="Picture 84">
            <a:extLst>
              <a:ext uri="{FF2B5EF4-FFF2-40B4-BE49-F238E27FC236}">
                <a16:creationId xmlns:a16="http://schemas.microsoft.com/office/drawing/2014/main" id="{F129FD5A-C949-E148-927C-45307769AD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8942" y="3726245"/>
            <a:ext cx="443597" cy="325614"/>
          </a:xfrm>
          <a:prstGeom prst="rect">
            <a:avLst/>
          </a:prstGeom>
        </p:spPr>
      </p:pic>
      <p:pic>
        <p:nvPicPr>
          <p:cNvPr id="52" name="Picture 85">
            <a:extLst>
              <a:ext uri="{FF2B5EF4-FFF2-40B4-BE49-F238E27FC236}">
                <a16:creationId xmlns:a16="http://schemas.microsoft.com/office/drawing/2014/main" id="{684054A9-CA87-3B4A-A26F-D6021E4474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2930" y="4309414"/>
            <a:ext cx="443597" cy="325614"/>
          </a:xfrm>
          <a:prstGeom prst="rect">
            <a:avLst/>
          </a:prstGeom>
        </p:spPr>
      </p:pic>
      <p:grpSp>
        <p:nvGrpSpPr>
          <p:cNvPr id="53" name="Group 92">
            <a:extLst>
              <a:ext uri="{FF2B5EF4-FFF2-40B4-BE49-F238E27FC236}">
                <a16:creationId xmlns:a16="http://schemas.microsoft.com/office/drawing/2014/main" id="{71D571EB-5CEA-7F42-9B7F-4C010C8D3195}"/>
              </a:ext>
            </a:extLst>
          </p:cNvPr>
          <p:cNvGrpSpPr/>
          <p:nvPr/>
        </p:nvGrpSpPr>
        <p:grpSpPr>
          <a:xfrm>
            <a:off x="5726165" y="4308691"/>
            <a:ext cx="1863873" cy="831764"/>
            <a:chOff x="5576112" y="3938680"/>
            <a:chExt cx="1824184" cy="831764"/>
          </a:xfrm>
        </p:grpSpPr>
        <p:pic>
          <p:nvPicPr>
            <p:cNvPr id="58" name="Picture 86">
              <a:extLst>
                <a:ext uri="{FF2B5EF4-FFF2-40B4-BE49-F238E27FC236}">
                  <a16:creationId xmlns:a16="http://schemas.microsoft.com/office/drawing/2014/main" id="{3ACA3B38-75B3-4B42-9AE3-43B8FA6E6C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856" y="4387538"/>
              <a:ext cx="353317" cy="264988"/>
            </a:xfrm>
            <a:prstGeom prst="rect">
              <a:avLst/>
            </a:prstGeom>
          </p:spPr>
        </p:pic>
        <p:pic>
          <p:nvPicPr>
            <p:cNvPr id="59" name="Picture 87">
              <a:extLst>
                <a:ext uri="{FF2B5EF4-FFF2-40B4-BE49-F238E27FC236}">
                  <a16:creationId xmlns:a16="http://schemas.microsoft.com/office/drawing/2014/main" id="{7A25EBBD-CC1D-9C45-BA38-502EA83D8FA6}"/>
                </a:ext>
              </a:extLst>
            </p:cNvPr>
            <p:cNvPicPr>
              <a:picLocks noChangeAspect="1"/>
            </p:cNvPicPr>
            <p:nvPr/>
          </p:nvPicPr>
          <p:blipFill rotWithShape="1">
            <a:blip r:embed="rId5" cstate="screen">
              <a:duotone>
                <a:prstClr val="black"/>
                <a:srgbClr val="00B050">
                  <a:tint val="45000"/>
                  <a:satMod val="400000"/>
                </a:srgbClr>
              </a:duotone>
              <a:extLst>
                <a:ext uri="{28A0092B-C50C-407E-A947-70E740481C1C}">
                  <a14:useLocalDpi xmlns:a14="http://schemas.microsoft.com/office/drawing/2010/main"/>
                </a:ext>
              </a:extLst>
            </a:blip>
            <a:srcRect/>
            <a:stretch/>
          </p:blipFill>
          <p:spPr>
            <a:xfrm>
              <a:off x="5621272" y="3981872"/>
              <a:ext cx="382485" cy="278369"/>
            </a:xfrm>
            <a:prstGeom prst="rect">
              <a:avLst/>
            </a:prstGeom>
          </p:spPr>
        </p:pic>
        <p:sp>
          <p:nvSpPr>
            <p:cNvPr id="60" name="Rectangle 88">
              <a:extLst>
                <a:ext uri="{FF2B5EF4-FFF2-40B4-BE49-F238E27FC236}">
                  <a16:creationId xmlns:a16="http://schemas.microsoft.com/office/drawing/2014/main" id="{C68BE88C-93E7-954D-BB3F-7DBFFF142AE9}"/>
                </a:ext>
              </a:extLst>
            </p:cNvPr>
            <p:cNvSpPr/>
            <p:nvPr/>
          </p:nvSpPr>
          <p:spPr>
            <a:xfrm>
              <a:off x="5980109" y="3941278"/>
              <a:ext cx="1316594"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ea typeface="+mn-ea"/>
                  <a:cs typeface="+mn-cs"/>
                </a:rPr>
                <a:t>VIH Wild-type</a:t>
              </a:r>
              <a:br>
                <a:rPr kumimoji="0" lang="en-US" sz="1050" b="0" i="0" u="none" strike="noStrike" kern="1200" cap="none" spc="0" normalizeH="0" baseline="0" noProof="0" dirty="0">
                  <a:ln>
                    <a:noFill/>
                  </a:ln>
                  <a:solidFill>
                    <a:srgbClr val="000000"/>
                  </a:solidFill>
                  <a:effectLst/>
                  <a:uLnTx/>
                  <a:uFillTx/>
                  <a:ea typeface="+mn-ea"/>
                  <a:cs typeface="+mn-cs"/>
                </a:rPr>
              </a:br>
              <a:r>
                <a:rPr kumimoji="0" lang="en-US" sz="1050" b="0" i="0" u="none" strike="noStrike" kern="1200" cap="none" spc="0" normalizeH="0" baseline="0" noProof="0" dirty="0">
                  <a:ln>
                    <a:noFill/>
                  </a:ln>
                  <a:solidFill>
                    <a:srgbClr val="000000"/>
                  </a:solidFill>
                  <a:effectLst/>
                  <a:uLnTx/>
                  <a:uFillTx/>
                  <a:ea typeface="+mn-ea"/>
                  <a:cs typeface="+mn-cs"/>
                </a:rPr>
                <a:t>(</a:t>
              </a:r>
              <a:r>
                <a:rPr kumimoji="0" lang="en-US" sz="1050" b="0" i="0" u="none" strike="noStrike" kern="1200" cap="none" spc="0" normalizeH="0" baseline="0" noProof="0" dirty="0" err="1">
                  <a:ln>
                    <a:noFill/>
                  </a:ln>
                  <a:solidFill>
                    <a:srgbClr val="000000"/>
                  </a:solidFill>
                  <a:effectLst/>
                  <a:uLnTx/>
                  <a:uFillTx/>
                  <a:ea typeface="+mn-ea"/>
                  <a:cs typeface="+mn-cs"/>
                </a:rPr>
                <a:t>sensível</a:t>
              </a:r>
              <a:r>
                <a:rPr kumimoji="0" lang="en-US" sz="1050" b="0" i="0" u="none" strike="noStrike" kern="1200" cap="none" spc="0" normalizeH="0" baseline="0" noProof="0" dirty="0">
                  <a:ln>
                    <a:noFill/>
                  </a:ln>
                  <a:solidFill>
                    <a:srgbClr val="000000"/>
                  </a:solidFill>
                  <a:effectLst/>
                  <a:uLnTx/>
                  <a:uFillTx/>
                  <a:ea typeface="+mn-ea"/>
                  <a:cs typeface="+mn-cs"/>
                </a:rPr>
                <a:t> </a:t>
              </a:r>
              <a:r>
                <a:rPr kumimoji="0" lang="en-US" sz="1050" b="0" i="0" u="none" strike="noStrike" kern="1200" cap="none" spc="0" normalizeH="0" baseline="0" noProof="0" dirty="0" err="1">
                  <a:ln>
                    <a:noFill/>
                  </a:ln>
                  <a:solidFill>
                    <a:srgbClr val="000000"/>
                  </a:solidFill>
                  <a:effectLst/>
                  <a:uLnTx/>
                  <a:uFillTx/>
                  <a:ea typeface="+mn-ea"/>
                  <a:cs typeface="+mn-cs"/>
                </a:rPr>
                <a:t>ao</a:t>
              </a:r>
              <a:r>
                <a:rPr kumimoji="0" lang="en-US" sz="1050" b="0" i="0" u="none" strike="noStrike" kern="1200" cap="none" spc="0" normalizeH="0" baseline="0" noProof="0" dirty="0">
                  <a:ln>
                    <a:noFill/>
                  </a:ln>
                  <a:solidFill>
                    <a:srgbClr val="000000"/>
                  </a:solidFill>
                  <a:effectLst/>
                  <a:uLnTx/>
                  <a:uFillTx/>
                  <a:ea typeface="+mn-ea"/>
                  <a:cs typeface="+mn-cs"/>
                </a:rPr>
                <a:t> </a:t>
              </a:r>
              <a:r>
                <a:rPr kumimoji="0" lang="en-US" sz="1050" b="0" i="0" u="none" strike="noStrike" kern="1200" cap="none" spc="0" normalizeH="0" baseline="0" noProof="0" dirty="0" err="1">
                  <a:ln>
                    <a:noFill/>
                  </a:ln>
                  <a:solidFill>
                    <a:srgbClr val="000000"/>
                  </a:solidFill>
                  <a:effectLst/>
                  <a:uLnTx/>
                  <a:uFillTx/>
                  <a:ea typeface="+mn-ea"/>
                  <a:cs typeface="+mn-cs"/>
                </a:rPr>
                <a:t>fármaco</a:t>
              </a:r>
              <a:r>
                <a:rPr kumimoji="0" lang="en-US" sz="1050" b="0" i="0" u="none" strike="noStrike" kern="1200" cap="none" spc="0" normalizeH="0" baseline="0" noProof="0" dirty="0">
                  <a:ln>
                    <a:noFill/>
                  </a:ln>
                  <a:solidFill>
                    <a:srgbClr val="000000"/>
                  </a:solidFill>
                  <a:effectLst/>
                  <a:uLnTx/>
                  <a:uFillTx/>
                  <a:ea typeface="+mn-ea"/>
                  <a:cs typeface="+mn-cs"/>
                </a:rPr>
                <a:t>)</a:t>
              </a:r>
              <a:endParaRPr kumimoji="0" lang="en-US" sz="1050" b="0" i="0" u="none" strike="noStrike" kern="1200" cap="none" spc="0" normalizeH="0" baseline="0" noProof="0" dirty="0">
                <a:ln>
                  <a:noFill/>
                </a:ln>
                <a:solidFill>
                  <a:prstClr val="black"/>
                </a:solidFill>
                <a:effectLst/>
                <a:uLnTx/>
                <a:uFillTx/>
                <a:ea typeface="+mn-ea"/>
                <a:cs typeface="+mn-cs"/>
              </a:endParaRPr>
            </a:p>
          </p:txBody>
        </p:sp>
        <p:sp>
          <p:nvSpPr>
            <p:cNvPr id="61" name="Rectangle 89">
              <a:extLst>
                <a:ext uri="{FF2B5EF4-FFF2-40B4-BE49-F238E27FC236}">
                  <a16:creationId xmlns:a16="http://schemas.microsoft.com/office/drawing/2014/main" id="{CE01D980-5639-8941-99B6-5CF912DA1C7C}"/>
                </a:ext>
              </a:extLst>
            </p:cNvPr>
            <p:cNvSpPr/>
            <p:nvPr/>
          </p:nvSpPr>
          <p:spPr>
            <a:xfrm>
              <a:off x="5973881" y="4354946"/>
              <a:ext cx="1426415"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ea typeface="+mn-ea"/>
                  <a:cs typeface="+mn-cs"/>
                </a:rPr>
                <a:t>VIH </a:t>
              </a:r>
              <a:r>
                <a:rPr kumimoji="0" lang="en-US" sz="1050" b="0" i="0" u="none" strike="noStrike" kern="1200" cap="none" spc="0" normalizeH="0" baseline="0" noProof="0" dirty="0" err="1">
                  <a:ln>
                    <a:noFill/>
                  </a:ln>
                  <a:solidFill>
                    <a:srgbClr val="000000"/>
                  </a:solidFill>
                  <a:effectLst/>
                  <a:uLnTx/>
                  <a:uFillTx/>
                  <a:ea typeface="+mn-ea"/>
                  <a:cs typeface="+mn-cs"/>
                </a:rPr>
                <a:t>mutante</a:t>
              </a:r>
              <a:br>
                <a:rPr kumimoji="0" lang="en-US" sz="1050" b="0" i="0" u="none" strike="noStrike" kern="1200" cap="none" spc="0" normalizeH="0" baseline="0" noProof="0" dirty="0">
                  <a:ln>
                    <a:noFill/>
                  </a:ln>
                  <a:solidFill>
                    <a:srgbClr val="000000"/>
                  </a:solidFill>
                  <a:effectLst/>
                  <a:uLnTx/>
                  <a:uFillTx/>
                  <a:ea typeface="+mn-ea"/>
                  <a:cs typeface="+mn-cs"/>
                </a:rPr>
              </a:br>
              <a:r>
                <a:rPr kumimoji="0" lang="en-US" sz="1050" b="0" i="0" u="none" strike="noStrike" kern="1200" cap="none" spc="0" normalizeH="0" baseline="0" noProof="0" dirty="0">
                  <a:ln>
                    <a:noFill/>
                  </a:ln>
                  <a:solidFill>
                    <a:srgbClr val="000000"/>
                  </a:solidFill>
                  <a:effectLst/>
                  <a:uLnTx/>
                  <a:uFillTx/>
                  <a:ea typeface="+mn-ea"/>
                  <a:cs typeface="+mn-cs"/>
                </a:rPr>
                <a:t>(</a:t>
              </a:r>
              <a:r>
                <a:rPr kumimoji="0" lang="en-US" sz="1050" b="0" i="0" u="none" strike="noStrike" kern="1200" cap="none" spc="0" normalizeH="0" baseline="0" noProof="0" dirty="0" err="1">
                  <a:ln>
                    <a:noFill/>
                  </a:ln>
                  <a:solidFill>
                    <a:srgbClr val="000000"/>
                  </a:solidFill>
                  <a:effectLst/>
                  <a:uLnTx/>
                  <a:uFillTx/>
                  <a:ea typeface="+mn-ea"/>
                  <a:cs typeface="+mn-cs"/>
                </a:rPr>
                <a:t>resistente</a:t>
              </a:r>
              <a:r>
                <a:rPr kumimoji="0" lang="en-US" sz="1050" b="0" i="0" u="none" strike="noStrike" kern="1200" cap="none" spc="0" normalizeH="0" baseline="0" noProof="0" dirty="0">
                  <a:ln>
                    <a:noFill/>
                  </a:ln>
                  <a:solidFill>
                    <a:srgbClr val="000000"/>
                  </a:solidFill>
                  <a:effectLst/>
                  <a:uLnTx/>
                  <a:uFillTx/>
                  <a:ea typeface="+mn-ea"/>
                  <a:cs typeface="+mn-cs"/>
                </a:rPr>
                <a:t> </a:t>
              </a:r>
              <a:r>
                <a:rPr kumimoji="0" lang="en-US" sz="1050" b="0" i="0" u="none" strike="noStrike" kern="1200" cap="none" spc="0" normalizeH="0" baseline="0" noProof="0" dirty="0" err="1">
                  <a:ln>
                    <a:noFill/>
                  </a:ln>
                  <a:solidFill>
                    <a:srgbClr val="000000"/>
                  </a:solidFill>
                  <a:effectLst/>
                  <a:uLnTx/>
                  <a:uFillTx/>
                  <a:ea typeface="+mn-ea"/>
                  <a:cs typeface="+mn-cs"/>
                </a:rPr>
                <a:t>ao</a:t>
              </a:r>
              <a:r>
                <a:rPr kumimoji="0" lang="en-US" sz="1050" b="0" i="0" u="none" strike="noStrike" kern="1200" cap="none" spc="0" normalizeH="0" baseline="0" noProof="0" dirty="0">
                  <a:ln>
                    <a:noFill/>
                  </a:ln>
                  <a:solidFill>
                    <a:srgbClr val="000000"/>
                  </a:solidFill>
                  <a:effectLst/>
                  <a:uLnTx/>
                  <a:uFillTx/>
                  <a:ea typeface="+mn-ea"/>
                  <a:cs typeface="+mn-cs"/>
                </a:rPr>
                <a:t> </a:t>
              </a:r>
              <a:r>
                <a:rPr kumimoji="0" lang="en-US" sz="1050" b="0" i="0" u="none" strike="noStrike" kern="1200" cap="none" spc="0" normalizeH="0" baseline="0" noProof="0" dirty="0" err="1">
                  <a:ln>
                    <a:noFill/>
                  </a:ln>
                  <a:solidFill>
                    <a:srgbClr val="000000"/>
                  </a:solidFill>
                  <a:effectLst/>
                  <a:uLnTx/>
                  <a:uFillTx/>
                  <a:ea typeface="+mn-ea"/>
                  <a:cs typeface="+mn-cs"/>
                </a:rPr>
                <a:t>fármaco</a:t>
              </a:r>
              <a:r>
                <a:rPr kumimoji="0" lang="en-US" sz="1050" b="0" i="0" u="none" strike="noStrike" kern="1200" cap="none" spc="0" normalizeH="0" baseline="0" noProof="0" dirty="0">
                  <a:ln>
                    <a:noFill/>
                  </a:ln>
                  <a:solidFill>
                    <a:srgbClr val="000000"/>
                  </a:solidFill>
                  <a:effectLst/>
                  <a:uLnTx/>
                  <a:uFillTx/>
                  <a:ea typeface="+mn-ea"/>
                  <a:cs typeface="+mn-cs"/>
                </a:rPr>
                <a:t>)</a:t>
              </a:r>
              <a:endParaRPr kumimoji="0" lang="en-US" sz="1050" b="0" i="0" u="none" strike="noStrike" kern="1200" cap="none" spc="0" normalizeH="0" baseline="0" noProof="0" dirty="0">
                <a:ln>
                  <a:noFill/>
                </a:ln>
                <a:solidFill>
                  <a:prstClr val="black"/>
                </a:solidFill>
                <a:effectLst/>
                <a:uLnTx/>
                <a:uFillTx/>
                <a:ea typeface="+mn-ea"/>
                <a:cs typeface="+mn-cs"/>
              </a:endParaRPr>
            </a:p>
          </p:txBody>
        </p:sp>
        <p:sp>
          <p:nvSpPr>
            <p:cNvPr id="62" name="Rectangle 91">
              <a:extLst>
                <a:ext uri="{FF2B5EF4-FFF2-40B4-BE49-F238E27FC236}">
                  <a16:creationId xmlns:a16="http://schemas.microsoft.com/office/drawing/2014/main" id="{3A86A4A3-2614-5348-8E70-1C0839652488}"/>
                </a:ext>
              </a:extLst>
            </p:cNvPr>
            <p:cNvSpPr/>
            <p:nvPr/>
          </p:nvSpPr>
          <p:spPr>
            <a:xfrm>
              <a:off x="5576112" y="3938680"/>
              <a:ext cx="1812774" cy="816376"/>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 name="Rectangle 14">
            <a:extLst>
              <a:ext uri="{FF2B5EF4-FFF2-40B4-BE49-F238E27FC236}">
                <a16:creationId xmlns:a16="http://schemas.microsoft.com/office/drawing/2014/main" id="{2B315A71-5235-D542-9E28-6ED9B16B56A0}"/>
              </a:ext>
            </a:extLst>
          </p:cNvPr>
          <p:cNvSpPr/>
          <p:nvPr/>
        </p:nvSpPr>
        <p:spPr>
          <a:xfrm>
            <a:off x="981967" y="1924969"/>
            <a:ext cx="1851812" cy="880462"/>
          </a:xfrm>
          <a:prstGeom prst="rect">
            <a:avLst/>
          </a:prstGeom>
          <a:solidFill>
            <a:srgbClr val="38507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95">
            <a:extLst>
              <a:ext uri="{FF2B5EF4-FFF2-40B4-BE49-F238E27FC236}">
                <a16:creationId xmlns:a16="http://schemas.microsoft.com/office/drawing/2014/main" id="{34EDDC76-DC0B-7649-AD38-6A6DF9784F49}"/>
              </a:ext>
            </a:extLst>
          </p:cNvPr>
          <p:cNvSpPr/>
          <p:nvPr/>
        </p:nvSpPr>
        <p:spPr>
          <a:xfrm>
            <a:off x="2984172" y="1924969"/>
            <a:ext cx="2214820" cy="777941"/>
          </a:xfrm>
          <a:prstGeom prst="rect">
            <a:avLst/>
          </a:prstGeom>
          <a:solidFill>
            <a:srgbClr val="38507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96">
            <a:extLst>
              <a:ext uri="{FF2B5EF4-FFF2-40B4-BE49-F238E27FC236}">
                <a16:creationId xmlns:a16="http://schemas.microsoft.com/office/drawing/2014/main" id="{4D0C2495-1945-414D-8A03-8E7CAE1BEC8C}"/>
              </a:ext>
            </a:extLst>
          </p:cNvPr>
          <p:cNvSpPr/>
          <p:nvPr/>
        </p:nvSpPr>
        <p:spPr>
          <a:xfrm>
            <a:off x="5362191" y="1924969"/>
            <a:ext cx="2179740" cy="777941"/>
          </a:xfrm>
          <a:prstGeom prst="rect">
            <a:avLst/>
          </a:prstGeom>
          <a:solidFill>
            <a:srgbClr val="38507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tângulo 81">
            <a:extLst>
              <a:ext uri="{FF2B5EF4-FFF2-40B4-BE49-F238E27FC236}">
                <a16:creationId xmlns:a16="http://schemas.microsoft.com/office/drawing/2014/main" id="{B599971D-E9F7-6944-89D1-F93DC443C741}"/>
              </a:ext>
            </a:extLst>
          </p:cNvPr>
          <p:cNvSpPr/>
          <p:nvPr/>
        </p:nvSpPr>
        <p:spPr>
          <a:xfrm>
            <a:off x="7774324" y="1973079"/>
            <a:ext cx="4275965" cy="313932"/>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Emergente</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tratamento</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prstClr val="black"/>
                </a:solidFill>
                <a:effectLst/>
                <a:uLnTx/>
                <a:uFillTx/>
                <a:latin typeface="Calibri" panose="020F0502020204030204"/>
                <a:ea typeface="+mn-ea"/>
                <a:cs typeface="+mn-cs"/>
              </a:rPr>
              <a:t>Prevalência</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2-10%)</a:t>
            </a:r>
          </a:p>
        </p:txBody>
      </p:sp>
      <p:sp>
        <p:nvSpPr>
          <p:cNvPr id="83" name="TextBox 12">
            <a:extLst>
              <a:ext uri="{FF2B5EF4-FFF2-40B4-BE49-F238E27FC236}">
                <a16:creationId xmlns:a16="http://schemas.microsoft.com/office/drawing/2014/main" id="{3B102BA4-FCC9-3D44-BE6B-D3AE98ACCF25}"/>
              </a:ext>
            </a:extLst>
          </p:cNvPr>
          <p:cNvSpPr txBox="1"/>
          <p:nvPr/>
        </p:nvSpPr>
        <p:spPr>
          <a:xfrm>
            <a:off x="246549" y="6420758"/>
            <a:ext cx="2111155" cy="221599"/>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1">
                    <a:lumMod val="65000"/>
                    <a:lumOff val="35000"/>
                  </a:schemeClr>
                </a:solidFill>
              </a:rPr>
              <a:t>ARV, </a:t>
            </a:r>
            <a:r>
              <a:rPr lang="en-US" sz="800" dirty="0" err="1">
                <a:solidFill>
                  <a:schemeClr val="tx1">
                    <a:lumMod val="65000"/>
                    <a:lumOff val="35000"/>
                  </a:schemeClr>
                </a:solidFill>
              </a:rPr>
              <a:t>antirretrovírio</a:t>
            </a:r>
            <a:endParaRPr lang="en-US" sz="800" dirty="0">
              <a:solidFill>
                <a:schemeClr val="tx1">
                  <a:lumMod val="65000"/>
                  <a:lumOff val="35000"/>
                </a:schemeClr>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1">
                    <a:lumMod val="65000"/>
                    <a:lumOff val="35000"/>
                  </a:schemeClr>
                </a:solidFill>
              </a:rPr>
              <a:t>Clutter, D et al. Infect Genet </a:t>
            </a:r>
            <a:r>
              <a:rPr lang="en-US" sz="800" dirty="0" err="1">
                <a:solidFill>
                  <a:schemeClr val="tx1">
                    <a:lumMod val="65000"/>
                    <a:lumOff val="35000"/>
                  </a:schemeClr>
                </a:solidFill>
              </a:rPr>
              <a:t>Evol</a:t>
            </a:r>
            <a:r>
              <a:rPr lang="en-US" sz="800" dirty="0">
                <a:solidFill>
                  <a:schemeClr val="tx1">
                    <a:lumMod val="65000"/>
                    <a:lumOff val="35000"/>
                  </a:schemeClr>
                </a:solidFill>
              </a:rPr>
              <a:t> 2016; 46:292-307</a:t>
            </a:r>
          </a:p>
        </p:txBody>
      </p:sp>
      <p:sp>
        <p:nvSpPr>
          <p:cNvPr id="64" name="CaixaDeTexto 12">
            <a:extLst>
              <a:ext uri="{FF2B5EF4-FFF2-40B4-BE49-F238E27FC236}">
                <a16:creationId xmlns:a16="http://schemas.microsoft.com/office/drawing/2014/main" id="{9BFC4B91-1EE4-2B48-8113-C085A1B1DAAB}"/>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EMERGÊNCIA DE RESISTÊNCIAS </a:t>
            </a:r>
          </a:p>
        </p:txBody>
      </p:sp>
      <p:sp>
        <p:nvSpPr>
          <p:cNvPr id="13" name="Rectangle 45">
            <a:extLst>
              <a:ext uri="{FF2B5EF4-FFF2-40B4-BE49-F238E27FC236}">
                <a16:creationId xmlns:a16="http://schemas.microsoft.com/office/drawing/2014/main" id="{27632CAC-6356-6548-9413-954D7C031A66}"/>
              </a:ext>
            </a:extLst>
          </p:cNvPr>
          <p:cNvSpPr/>
          <p:nvPr/>
        </p:nvSpPr>
        <p:spPr>
          <a:xfrm>
            <a:off x="925462" y="1936820"/>
            <a:ext cx="1942859"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bg1"/>
                </a:solidFill>
                <a:effectLst/>
                <a:uLnTx/>
                <a:uFillTx/>
                <a:ea typeface="+mn-ea"/>
                <a:cs typeface="+mn-cs"/>
              </a:rPr>
              <a:t>Fármaco</a:t>
            </a:r>
            <a:r>
              <a:rPr kumimoji="0" lang="en-US" sz="1200" b="1" i="0" u="none" strike="noStrike" kern="1200" cap="none" spc="0" normalizeH="0" baseline="0" noProof="0" dirty="0">
                <a:ln>
                  <a:noFill/>
                </a:ln>
                <a:solidFill>
                  <a:schemeClr val="bg1"/>
                </a:solidFill>
                <a:effectLst/>
                <a:uLnTx/>
                <a:uFillTx/>
                <a:ea typeface="+mn-ea"/>
                <a:cs typeface="+mn-cs"/>
              </a:rPr>
              <a:t> </a:t>
            </a:r>
            <a:r>
              <a:rPr kumimoji="0" lang="en-US" sz="1200" b="1" i="0" u="none" strike="noStrike" kern="1200" cap="none" spc="0" normalizeH="0" baseline="0" noProof="0" dirty="0" err="1">
                <a:ln>
                  <a:noFill/>
                </a:ln>
                <a:solidFill>
                  <a:schemeClr val="bg1"/>
                </a:solidFill>
                <a:effectLst/>
                <a:uLnTx/>
                <a:uFillTx/>
                <a:ea typeface="+mn-ea"/>
                <a:cs typeface="+mn-cs"/>
              </a:rPr>
              <a:t>não</a:t>
            </a:r>
            <a:r>
              <a:rPr kumimoji="0" lang="en-US" sz="1200" b="1" i="0" u="none" strike="noStrike" kern="1200" cap="none" spc="0" normalizeH="0" baseline="0" noProof="0" dirty="0">
                <a:ln>
                  <a:noFill/>
                </a:ln>
                <a:solidFill>
                  <a:schemeClr val="bg1"/>
                </a:solidFill>
                <a:effectLst/>
                <a:uLnTx/>
                <a:uFillTx/>
                <a:ea typeface="+mn-ea"/>
                <a:cs typeface="+mn-cs"/>
              </a:rPr>
              <a:t> </a:t>
            </a:r>
            <a:r>
              <a:rPr kumimoji="0" lang="en-US" sz="1200" b="1" i="0" u="none" strike="noStrike" kern="1200" cap="none" spc="0" normalizeH="0" baseline="0" noProof="0" dirty="0" err="1">
                <a:ln>
                  <a:noFill/>
                </a:ln>
                <a:solidFill>
                  <a:schemeClr val="bg1"/>
                </a:solidFill>
                <a:effectLst/>
                <a:uLnTx/>
                <a:uFillTx/>
                <a:ea typeface="+mn-ea"/>
                <a:cs typeface="+mn-cs"/>
              </a:rPr>
              <a:t>detetável</a:t>
            </a:r>
            <a:endParaRPr kumimoji="0" lang="en-US" sz="1200" b="1" i="0" u="none" strike="noStrike" kern="120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chemeClr val="bg1"/>
                </a:solidFill>
                <a:effectLst/>
                <a:uLnTx/>
                <a:uFillTx/>
                <a:ea typeface="+mn-ea"/>
                <a:cs typeface="+mn-cs"/>
              </a:rPr>
              <a:t>Baixo</a:t>
            </a:r>
            <a:r>
              <a:rPr kumimoji="0" lang="en-US" sz="1300" b="1" i="0" u="none" strike="noStrike" kern="1200" cap="none" spc="0" normalizeH="0" baseline="0" noProof="0" dirty="0">
                <a:ln>
                  <a:noFill/>
                </a:ln>
                <a:solidFill>
                  <a:schemeClr val="bg1"/>
                </a:solidFill>
                <a:effectLst/>
                <a:uLnTx/>
                <a:uFillTx/>
                <a:ea typeface="+mn-ea"/>
                <a:cs typeface="+mn-cs"/>
              </a:rPr>
              <a:t> </a:t>
            </a:r>
            <a:r>
              <a:rPr kumimoji="0" lang="en-US" sz="1300" b="1" i="0" u="none" strike="noStrike" kern="1200" cap="none" spc="0" normalizeH="0" baseline="0" noProof="0" dirty="0" err="1">
                <a:ln>
                  <a:noFill/>
                </a:ln>
                <a:solidFill>
                  <a:schemeClr val="bg1"/>
                </a:solidFill>
                <a:effectLst/>
                <a:uLnTx/>
                <a:uFillTx/>
                <a:ea typeface="+mn-ea"/>
                <a:cs typeface="+mn-cs"/>
              </a:rPr>
              <a:t>risco</a:t>
            </a:r>
            <a:r>
              <a:rPr kumimoji="0" lang="en-US" sz="1300" b="1" i="0" u="none" strike="noStrike" kern="1200" cap="none" spc="0" normalizeH="0" baseline="0" noProof="0" dirty="0">
                <a:ln>
                  <a:noFill/>
                </a:ln>
                <a:solidFill>
                  <a:schemeClr val="bg1"/>
                </a:solidFill>
                <a:effectLst/>
                <a:uLnTx/>
                <a:uFillTx/>
                <a:ea typeface="+mn-ea"/>
                <a:cs typeface="+mn-cs"/>
              </a:rPr>
              <a:t> de </a:t>
            </a:r>
            <a:r>
              <a:rPr kumimoji="0" lang="en-US" sz="1300" b="1" i="0" u="none" strike="noStrike" kern="1200" cap="none" spc="0" normalizeH="0" baseline="0" noProof="0" dirty="0" err="1">
                <a:ln>
                  <a:noFill/>
                </a:ln>
                <a:solidFill>
                  <a:schemeClr val="bg1"/>
                </a:solidFill>
                <a:effectLst/>
                <a:uLnTx/>
                <a:uFillTx/>
                <a:ea typeface="+mn-ea"/>
                <a:cs typeface="+mn-cs"/>
              </a:rPr>
              <a:t>resistência</a:t>
            </a:r>
            <a:endParaRPr kumimoji="0" lang="en-US" sz="1300" b="1" i="0" u="none" strike="noStrike" kern="120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bg1"/>
                </a:solidFill>
              </a:rPr>
              <a:t>VIH </a:t>
            </a:r>
            <a:r>
              <a:rPr lang="en-US" sz="1300" b="1" dirty="0" err="1">
                <a:solidFill>
                  <a:schemeClr val="bg1"/>
                </a:solidFill>
              </a:rPr>
              <a:t>não</a:t>
            </a:r>
            <a:r>
              <a:rPr lang="en-US" sz="1300" b="1" dirty="0">
                <a:solidFill>
                  <a:schemeClr val="bg1"/>
                </a:solidFill>
              </a:rPr>
              <a:t> </a:t>
            </a:r>
            <a:r>
              <a:rPr lang="en-US" sz="1300" b="1" dirty="0" err="1">
                <a:solidFill>
                  <a:schemeClr val="bg1"/>
                </a:solidFill>
              </a:rPr>
              <a:t>suprimido</a:t>
            </a:r>
            <a:endParaRPr kumimoji="0" lang="en-US" sz="1300" b="1" i="0" u="none" strike="noStrike" kern="1200" cap="none" spc="0" normalizeH="0" baseline="0" noProof="0" dirty="0">
              <a:ln>
                <a:noFill/>
              </a:ln>
              <a:solidFill>
                <a:schemeClr val="bg1"/>
              </a:solidFill>
              <a:effectLst/>
              <a:uLnTx/>
              <a:uFillTx/>
              <a:ea typeface="+mn-ea"/>
              <a:cs typeface="+mn-cs"/>
            </a:endParaRPr>
          </a:p>
        </p:txBody>
      </p:sp>
      <p:sp>
        <p:nvSpPr>
          <p:cNvPr id="14" name="Rectangle 46">
            <a:extLst>
              <a:ext uri="{FF2B5EF4-FFF2-40B4-BE49-F238E27FC236}">
                <a16:creationId xmlns:a16="http://schemas.microsoft.com/office/drawing/2014/main" id="{CE9EB480-13DA-A343-832E-049132DC82C3}"/>
              </a:ext>
            </a:extLst>
          </p:cNvPr>
          <p:cNvSpPr/>
          <p:nvPr/>
        </p:nvSpPr>
        <p:spPr>
          <a:xfrm>
            <a:off x="2973692" y="1968141"/>
            <a:ext cx="2252342"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bg1"/>
                </a:solidFill>
                <a:effectLst/>
                <a:uLnTx/>
                <a:uFillTx/>
                <a:ea typeface="+mn-ea"/>
                <a:cs typeface="+mn-cs"/>
              </a:rPr>
              <a:t>Concentração</a:t>
            </a:r>
            <a:r>
              <a:rPr kumimoji="0" lang="en-US" sz="1200" b="1" i="0" u="none" strike="noStrike" kern="1200" cap="none" spc="0" normalizeH="0" baseline="0" noProof="0" dirty="0">
                <a:ln>
                  <a:noFill/>
                </a:ln>
                <a:solidFill>
                  <a:schemeClr val="bg1"/>
                </a:solidFill>
                <a:effectLst/>
                <a:uLnTx/>
                <a:uFillTx/>
                <a:ea typeface="+mn-ea"/>
                <a:cs typeface="+mn-cs"/>
              </a:rPr>
              <a:t> </a:t>
            </a:r>
            <a:r>
              <a:rPr kumimoji="0" lang="en-US" sz="1200" b="1" i="0" u="none" strike="noStrike" kern="1200" cap="none" spc="0" normalizeH="0" baseline="0" noProof="0" dirty="0" err="1">
                <a:ln>
                  <a:noFill/>
                </a:ln>
                <a:solidFill>
                  <a:schemeClr val="bg1"/>
                </a:solidFill>
                <a:effectLst/>
                <a:uLnTx/>
                <a:uFillTx/>
                <a:ea typeface="+mn-ea"/>
                <a:cs typeface="+mn-cs"/>
              </a:rPr>
              <a:t>subótima</a:t>
            </a:r>
            <a:r>
              <a:rPr kumimoji="0" lang="en-US" sz="1200" b="1" i="0" u="none" strike="noStrike" kern="1200" cap="none" spc="0" normalizeH="0" baseline="0" noProof="0" dirty="0">
                <a:ln>
                  <a:noFill/>
                </a:ln>
                <a:solidFill>
                  <a:schemeClr val="bg1"/>
                </a:solidFill>
                <a:effectLst/>
                <a:uLnTx/>
                <a:uFillTx/>
                <a:ea typeface="+mn-ea"/>
                <a:cs typeface="+mn-cs"/>
              </a:rPr>
              <a:t> </a:t>
            </a:r>
            <a:r>
              <a:rPr kumimoji="0" lang="en-US" sz="1300" b="1" i="0" u="none" strike="noStrike" kern="1200" cap="none" spc="0" normalizeH="0" baseline="0" noProof="0" dirty="0">
                <a:ln>
                  <a:noFill/>
                </a:ln>
                <a:solidFill>
                  <a:schemeClr val="bg1"/>
                </a:solidFill>
                <a:effectLst/>
                <a:uLnTx/>
                <a:uFillTx/>
                <a:ea typeface="+mn-ea"/>
                <a:cs typeface="+mn-cs"/>
              </a:rPr>
              <a:t>Elevado </a:t>
            </a:r>
            <a:r>
              <a:rPr kumimoji="0" lang="en-US" sz="1300" b="1" i="0" u="none" strike="noStrike" kern="1200" cap="none" spc="0" normalizeH="0" baseline="0" noProof="0" dirty="0" err="1">
                <a:ln>
                  <a:noFill/>
                </a:ln>
                <a:solidFill>
                  <a:schemeClr val="bg1"/>
                </a:solidFill>
                <a:effectLst/>
                <a:uLnTx/>
                <a:uFillTx/>
                <a:ea typeface="+mn-ea"/>
                <a:cs typeface="+mn-cs"/>
              </a:rPr>
              <a:t>risco</a:t>
            </a:r>
            <a:r>
              <a:rPr kumimoji="0" lang="en-US" sz="1300" b="1" i="0" u="none" strike="noStrike" kern="1200" cap="none" spc="0" normalizeH="0" baseline="0" noProof="0" dirty="0">
                <a:ln>
                  <a:noFill/>
                </a:ln>
                <a:solidFill>
                  <a:schemeClr val="bg1"/>
                </a:solidFill>
                <a:effectLst/>
                <a:uLnTx/>
                <a:uFillTx/>
                <a:ea typeface="+mn-ea"/>
                <a:cs typeface="+mn-cs"/>
              </a:rPr>
              <a:t> de </a:t>
            </a:r>
            <a:r>
              <a:rPr kumimoji="0" lang="en-US" sz="1300" b="1" i="0" u="none" strike="noStrike" kern="1200" cap="none" spc="0" normalizeH="0" baseline="0" noProof="0" dirty="0" err="1">
                <a:ln>
                  <a:noFill/>
                </a:ln>
                <a:solidFill>
                  <a:schemeClr val="bg1"/>
                </a:solidFill>
                <a:effectLst/>
                <a:uLnTx/>
                <a:uFillTx/>
                <a:ea typeface="+mn-ea"/>
                <a:cs typeface="+mn-cs"/>
              </a:rPr>
              <a:t>resistência</a:t>
            </a:r>
            <a:endParaRPr kumimoji="0" lang="en-US" sz="1300" b="1" i="0" u="none" strike="noStrike" kern="120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ea typeface="+mn-ea"/>
                <a:cs typeface="+mn-cs"/>
              </a:rPr>
              <a:t>VIH </a:t>
            </a:r>
            <a:r>
              <a:rPr kumimoji="0" lang="en-US" sz="1300" b="1" i="0" u="none" strike="noStrike" kern="1200" cap="none" spc="0" normalizeH="0" baseline="0" noProof="0" dirty="0" err="1">
                <a:ln>
                  <a:noFill/>
                </a:ln>
                <a:solidFill>
                  <a:schemeClr val="bg1"/>
                </a:solidFill>
                <a:effectLst/>
                <a:uLnTx/>
                <a:uFillTx/>
                <a:ea typeface="+mn-ea"/>
                <a:cs typeface="+mn-cs"/>
              </a:rPr>
              <a:t>parcialmente</a:t>
            </a:r>
            <a:r>
              <a:rPr kumimoji="0" lang="en-US" sz="1300" b="1" i="0" u="none" strike="noStrike" kern="1200" cap="none" spc="0" normalizeH="0" baseline="0" noProof="0" dirty="0">
                <a:ln>
                  <a:noFill/>
                </a:ln>
                <a:solidFill>
                  <a:schemeClr val="bg1"/>
                </a:solidFill>
                <a:effectLst/>
                <a:uLnTx/>
                <a:uFillTx/>
                <a:ea typeface="+mn-ea"/>
                <a:cs typeface="+mn-cs"/>
              </a:rPr>
              <a:t> </a:t>
            </a:r>
            <a:r>
              <a:rPr kumimoji="0" lang="en-US" sz="1300" b="1" i="0" u="none" strike="noStrike" kern="1200" cap="none" spc="0" normalizeH="0" baseline="0" noProof="0" dirty="0" err="1">
                <a:ln>
                  <a:noFill/>
                </a:ln>
                <a:solidFill>
                  <a:schemeClr val="bg1"/>
                </a:solidFill>
                <a:effectLst/>
                <a:uLnTx/>
                <a:uFillTx/>
                <a:ea typeface="+mn-ea"/>
                <a:cs typeface="+mn-cs"/>
              </a:rPr>
              <a:t>suprimido</a:t>
            </a:r>
            <a:endParaRPr kumimoji="0" lang="en-US" sz="1300" b="1" i="0" u="none" strike="noStrike" kern="1200" cap="none" spc="0" normalizeH="0" baseline="0" noProof="0" dirty="0">
              <a:ln>
                <a:noFill/>
              </a:ln>
              <a:solidFill>
                <a:schemeClr val="bg1"/>
              </a:solidFill>
              <a:effectLst/>
              <a:uLnTx/>
              <a:uFillTx/>
              <a:ea typeface="+mn-ea"/>
              <a:cs typeface="+mn-cs"/>
            </a:endParaRPr>
          </a:p>
        </p:txBody>
      </p:sp>
      <p:sp>
        <p:nvSpPr>
          <p:cNvPr id="15" name="Rectangle 47">
            <a:extLst>
              <a:ext uri="{FF2B5EF4-FFF2-40B4-BE49-F238E27FC236}">
                <a16:creationId xmlns:a16="http://schemas.microsoft.com/office/drawing/2014/main" id="{B0B9AA08-E909-CC49-B47A-A3A9FC8CCE4D}"/>
              </a:ext>
            </a:extLst>
          </p:cNvPr>
          <p:cNvSpPr/>
          <p:nvPr/>
        </p:nvSpPr>
        <p:spPr>
          <a:xfrm>
            <a:off x="5325917" y="1979811"/>
            <a:ext cx="221482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bg1"/>
                </a:solidFill>
                <a:effectLst/>
                <a:uLnTx/>
                <a:uFillTx/>
                <a:ea typeface="+mn-ea"/>
                <a:cs typeface="+mn-cs"/>
              </a:rPr>
              <a:t>Concentração</a:t>
            </a:r>
            <a:r>
              <a:rPr kumimoji="0" lang="en-US" sz="1200" b="1" i="0" u="none" strike="noStrike" kern="1200" cap="none" spc="0" normalizeH="0" baseline="0" noProof="0" dirty="0">
                <a:ln>
                  <a:noFill/>
                </a:ln>
                <a:solidFill>
                  <a:schemeClr val="bg1"/>
                </a:solidFill>
                <a:effectLst/>
                <a:uLnTx/>
                <a:uFillTx/>
                <a:ea typeface="+mn-ea"/>
                <a:cs typeface="+mn-cs"/>
              </a:rPr>
              <a:t> </a:t>
            </a:r>
            <a:r>
              <a:rPr kumimoji="0" lang="en-US" sz="1200" b="1" i="0" u="none" strike="noStrike" kern="1200" cap="none" spc="0" normalizeH="0" baseline="0" noProof="0" dirty="0" err="1">
                <a:ln>
                  <a:noFill/>
                </a:ln>
                <a:solidFill>
                  <a:schemeClr val="bg1"/>
                </a:solidFill>
                <a:effectLst/>
                <a:uLnTx/>
                <a:uFillTx/>
                <a:ea typeface="+mn-ea"/>
                <a:cs typeface="+mn-cs"/>
              </a:rPr>
              <a:t>terapêutica</a:t>
            </a:r>
            <a:r>
              <a:rPr kumimoji="0" lang="en-US" sz="1200" b="1" i="0" u="none" strike="noStrike" kern="1200" cap="none" spc="0" normalizeH="0" baseline="0" noProof="0" dirty="0">
                <a:ln>
                  <a:noFill/>
                </a:ln>
                <a:solidFill>
                  <a:schemeClr val="bg1"/>
                </a:solidFill>
                <a:effectLst/>
                <a:uLnTx/>
                <a:uFillTx/>
                <a:ea typeface="+mn-ea"/>
                <a:cs typeface="+mn-cs"/>
              </a:rPr>
              <a:t> </a:t>
            </a:r>
            <a:r>
              <a:rPr kumimoji="0" lang="en-US" sz="1300" b="1" i="0" u="none" strike="noStrike" kern="1200" cap="none" spc="0" normalizeH="0" baseline="0" noProof="0" dirty="0" err="1">
                <a:ln>
                  <a:noFill/>
                </a:ln>
                <a:solidFill>
                  <a:schemeClr val="bg1"/>
                </a:solidFill>
                <a:effectLst/>
                <a:uLnTx/>
                <a:uFillTx/>
                <a:ea typeface="+mn-ea"/>
                <a:cs typeface="+mn-cs"/>
              </a:rPr>
              <a:t>Baixo</a:t>
            </a:r>
            <a:r>
              <a:rPr kumimoji="0" lang="en-US" sz="1300" b="1" i="0" u="none" strike="noStrike" kern="1200" cap="none" spc="0" normalizeH="0" baseline="0" noProof="0" dirty="0">
                <a:ln>
                  <a:noFill/>
                </a:ln>
                <a:solidFill>
                  <a:schemeClr val="bg1"/>
                </a:solidFill>
                <a:effectLst/>
                <a:uLnTx/>
                <a:uFillTx/>
                <a:ea typeface="+mn-ea"/>
                <a:cs typeface="+mn-cs"/>
              </a:rPr>
              <a:t> </a:t>
            </a:r>
            <a:r>
              <a:rPr kumimoji="0" lang="en-US" sz="1300" b="1" i="0" u="none" strike="noStrike" kern="1200" cap="none" spc="0" normalizeH="0" baseline="0" noProof="0" dirty="0" err="1">
                <a:ln>
                  <a:noFill/>
                </a:ln>
                <a:solidFill>
                  <a:schemeClr val="bg1"/>
                </a:solidFill>
                <a:effectLst/>
                <a:uLnTx/>
                <a:uFillTx/>
                <a:ea typeface="+mn-ea"/>
                <a:cs typeface="+mn-cs"/>
              </a:rPr>
              <a:t>risco</a:t>
            </a:r>
            <a:r>
              <a:rPr kumimoji="0" lang="en-US" sz="1300" b="1" i="0" u="none" strike="noStrike" kern="1200" cap="none" spc="0" normalizeH="0" baseline="0" noProof="0" dirty="0">
                <a:ln>
                  <a:noFill/>
                </a:ln>
                <a:solidFill>
                  <a:schemeClr val="bg1"/>
                </a:solidFill>
                <a:effectLst/>
                <a:uLnTx/>
                <a:uFillTx/>
                <a:ea typeface="+mn-ea"/>
                <a:cs typeface="+mn-cs"/>
              </a:rPr>
              <a:t> de </a:t>
            </a:r>
            <a:r>
              <a:rPr kumimoji="0" lang="en-US" sz="1300" b="1" i="0" u="none" strike="noStrike" kern="1200" cap="none" spc="0" normalizeH="0" baseline="0" noProof="0" dirty="0" err="1">
                <a:ln>
                  <a:noFill/>
                </a:ln>
                <a:solidFill>
                  <a:schemeClr val="bg1"/>
                </a:solidFill>
                <a:effectLst/>
                <a:uLnTx/>
                <a:uFillTx/>
                <a:ea typeface="+mn-ea"/>
                <a:cs typeface="+mn-cs"/>
              </a:rPr>
              <a:t>resistência</a:t>
            </a:r>
            <a:endParaRPr kumimoji="0" lang="en-US" sz="1300" b="1" i="0" u="none" strike="noStrike" kern="120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bg1"/>
                </a:solidFill>
              </a:rPr>
              <a:t>VIH </a:t>
            </a:r>
            <a:r>
              <a:rPr lang="en-US" sz="1300" b="1" dirty="0" err="1">
                <a:solidFill>
                  <a:schemeClr val="bg1"/>
                </a:solidFill>
              </a:rPr>
              <a:t>suprimido</a:t>
            </a:r>
            <a:endParaRPr kumimoji="0" lang="en-US" sz="1300" b="1" i="0" u="none" strike="noStrike" kern="1200" cap="none" spc="0" normalizeH="0" baseline="0" noProof="0" dirty="0">
              <a:ln>
                <a:noFill/>
              </a:ln>
              <a:solidFill>
                <a:schemeClr val="bg1"/>
              </a:solidFill>
              <a:effectLst/>
              <a:uLnTx/>
              <a:uFillTx/>
              <a:ea typeface="+mn-ea"/>
              <a:cs typeface="+mn-cs"/>
            </a:endParaRPr>
          </a:p>
        </p:txBody>
      </p:sp>
      <p:pic>
        <p:nvPicPr>
          <p:cNvPr id="65" name="Graphic 64">
            <a:extLst>
              <a:ext uri="{FF2B5EF4-FFF2-40B4-BE49-F238E27FC236}">
                <a16:creationId xmlns:a16="http://schemas.microsoft.com/office/drawing/2014/main" id="{423958EB-5DFC-5041-A3F7-5B1F7B00EDE9}"/>
              </a:ext>
            </a:extLst>
          </p:cNvPr>
          <p:cNvPicPr>
            <a:picLocks noChangeAspect="1"/>
          </p:cNvPicPr>
          <p:nvPr/>
        </p:nvPicPr>
        <p:blipFill rotWithShape="1">
          <a:blip r:embed="rId6" cstate="screen">
            <a:alphaModFix amt="16000"/>
            <a:extLst>
              <a:ext uri="{28A0092B-C50C-407E-A947-70E740481C1C}">
                <a14:useLocalDpi xmlns:a14="http://schemas.microsoft.com/office/drawing/2010/main"/>
              </a:ext>
              <a:ext uri="{96DAC541-7B7A-43D3-8B79-37D633B846F1}">
                <asvg:svgBlip xmlns:asvg="http://schemas.microsoft.com/office/drawing/2016/SVG/main" r:embed="rId7"/>
              </a:ext>
            </a:extLst>
          </a:blip>
          <a:srcRect l="12229" t="17489" r="26029" b="30397"/>
          <a:stretch/>
        </p:blipFill>
        <p:spPr>
          <a:xfrm>
            <a:off x="9375197" y="2771098"/>
            <a:ext cx="2532603" cy="2320926"/>
          </a:xfrm>
          <a:prstGeom prst="rect">
            <a:avLst/>
          </a:prstGeom>
        </p:spPr>
      </p:pic>
    </p:spTree>
    <p:extLst>
      <p:ext uri="{BB962C8B-B14F-4D97-AF65-F5344CB8AC3E}">
        <p14:creationId xmlns:p14="http://schemas.microsoft.com/office/powerpoint/2010/main" val="3478920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0060C92-F140-7E4F-A3A6-D969A21E00A5}"/>
              </a:ext>
            </a:extLst>
          </p:cNvPr>
          <p:cNvSpPr/>
          <p:nvPr/>
        </p:nvSpPr>
        <p:spPr>
          <a:xfrm>
            <a:off x="247935" y="4225910"/>
            <a:ext cx="11696130" cy="212196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27" name="Graphic 26">
            <a:extLst>
              <a:ext uri="{FF2B5EF4-FFF2-40B4-BE49-F238E27FC236}">
                <a16:creationId xmlns:a16="http://schemas.microsoft.com/office/drawing/2014/main" id="{6DA942C1-9E62-9A4C-86F1-158439164C72}"/>
              </a:ext>
            </a:extLst>
          </p:cNvPr>
          <p:cNvPicPr>
            <a:picLocks noChangeAspect="1"/>
          </p:cNvPicPr>
          <p:nvPr/>
        </p:nvPicPr>
        <p:blipFill rotWithShape="1">
          <a:blip r:embed="rId2" cstate="screen">
            <a:alphaModFix amt="16000"/>
            <a:extLst>
              <a:ext uri="{28A0092B-C50C-407E-A947-70E740481C1C}">
                <a14:useLocalDpi xmlns:a14="http://schemas.microsoft.com/office/drawing/2010/main"/>
              </a:ext>
              <a:ext uri="{96DAC541-7B7A-43D3-8B79-37D633B846F1}">
                <asvg:svgBlip xmlns:asvg="http://schemas.microsoft.com/office/drawing/2016/SVG/main" r:embed="rId3"/>
              </a:ext>
            </a:extLst>
          </a:blip>
          <a:srcRect l="12229" t="17489" r="26029" b="30397"/>
          <a:stretch/>
        </p:blipFill>
        <p:spPr>
          <a:xfrm>
            <a:off x="9633917" y="4246164"/>
            <a:ext cx="2315498" cy="2121967"/>
          </a:xfrm>
          <a:prstGeom prst="rect">
            <a:avLst/>
          </a:prstGeom>
        </p:spPr>
      </p:pic>
      <p:sp>
        <p:nvSpPr>
          <p:cNvPr id="68" name="Rectangle: Rounded Corners 12">
            <a:extLst>
              <a:ext uri="{FF2B5EF4-FFF2-40B4-BE49-F238E27FC236}">
                <a16:creationId xmlns:a16="http://schemas.microsoft.com/office/drawing/2014/main" id="{F6684E56-D93A-E34A-AC04-3F6790E7D1F2}"/>
              </a:ext>
            </a:extLst>
          </p:cNvPr>
          <p:cNvSpPr/>
          <p:nvPr/>
        </p:nvSpPr>
        <p:spPr>
          <a:xfrm>
            <a:off x="1246905" y="2960464"/>
            <a:ext cx="2270957" cy="704193"/>
          </a:xfrm>
          <a:prstGeom prst="roundRect">
            <a:avLst/>
          </a:prstGeom>
          <a:solidFill>
            <a:srgbClr val="38507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Rounded Corners 13">
            <a:extLst>
              <a:ext uri="{FF2B5EF4-FFF2-40B4-BE49-F238E27FC236}">
                <a16:creationId xmlns:a16="http://schemas.microsoft.com/office/drawing/2014/main" id="{90FF9EAB-9543-6C45-8B6E-8F6B7EA255A4}"/>
              </a:ext>
            </a:extLst>
          </p:cNvPr>
          <p:cNvSpPr/>
          <p:nvPr/>
        </p:nvSpPr>
        <p:spPr>
          <a:xfrm>
            <a:off x="5037438" y="2960464"/>
            <a:ext cx="2270957" cy="704193"/>
          </a:xfrm>
          <a:prstGeom prst="roundRect">
            <a:avLst/>
          </a:prstGeom>
          <a:solidFill>
            <a:srgbClr val="38507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Rounded Corners 14">
            <a:extLst>
              <a:ext uri="{FF2B5EF4-FFF2-40B4-BE49-F238E27FC236}">
                <a16:creationId xmlns:a16="http://schemas.microsoft.com/office/drawing/2014/main" id="{921BAC1A-6F45-A845-BE3A-3B6F08BCF8BA}"/>
              </a:ext>
            </a:extLst>
          </p:cNvPr>
          <p:cNvSpPr/>
          <p:nvPr/>
        </p:nvSpPr>
        <p:spPr>
          <a:xfrm>
            <a:off x="8869272" y="2960464"/>
            <a:ext cx="2270957" cy="704193"/>
          </a:xfrm>
          <a:prstGeom prst="roundRect">
            <a:avLst/>
          </a:prstGeom>
          <a:solidFill>
            <a:srgbClr val="38507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6">
            <a:extLst>
              <a:ext uri="{FF2B5EF4-FFF2-40B4-BE49-F238E27FC236}">
                <a16:creationId xmlns:a16="http://schemas.microsoft.com/office/drawing/2014/main" id="{9E14CB03-7886-E544-866F-AC647A066B60}"/>
              </a:ext>
            </a:extLst>
          </p:cNvPr>
          <p:cNvSpPr/>
          <p:nvPr/>
        </p:nvSpPr>
        <p:spPr>
          <a:xfrm>
            <a:off x="5037438" y="2942815"/>
            <a:ext cx="2270957" cy="707886"/>
          </a:xfrm>
          <a:prstGeom prst="rect">
            <a:avLst/>
          </a:prstGeom>
        </p:spPr>
        <p:txBody>
          <a:bodyPr wrap="square">
            <a:spAutoFit/>
          </a:bodyPr>
          <a:lstStyle/>
          <a:p>
            <a:pPr marL="0" marR="0" lvl="0" indent="0" algn="ctr" defTabSz="1219170" rtl="0" eaLnBrk="1" fontAlgn="auto" latinLnBrk="0" hangingPunct="1">
              <a:lnSpc>
                <a:spcPct val="100000"/>
              </a:lnSpc>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ea typeface="+mn-ea"/>
                <a:cs typeface="+mn-cs"/>
              </a:rPr>
              <a:t>Barreira</a:t>
            </a:r>
            <a:endParaRPr lang="en-US" sz="2000" b="1" dirty="0">
              <a:solidFill>
                <a:schemeClr val="bg1"/>
              </a:solidFill>
            </a:endParaRPr>
          </a:p>
          <a:p>
            <a:pPr marL="0" marR="0" lvl="0" indent="0" algn="ctr" defTabSz="1219170" rtl="0" eaLnBrk="1" fontAlgn="auto" latinLnBrk="0" hangingPunct="1">
              <a:lnSpc>
                <a:spcPct val="100000"/>
              </a:lnSpc>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ea typeface="+mn-ea"/>
                <a:cs typeface="+mn-cs"/>
              </a:rPr>
              <a:t>à</a:t>
            </a:r>
            <a:r>
              <a:rPr kumimoji="0" lang="en-US" sz="2000" b="1" i="0" u="none" strike="noStrike" kern="1200" cap="none" spc="0" normalizeH="0" baseline="0" noProof="0" dirty="0">
                <a:ln>
                  <a:noFill/>
                </a:ln>
                <a:solidFill>
                  <a:schemeClr val="bg1"/>
                </a:solidFill>
                <a:effectLst/>
                <a:uLnTx/>
                <a:uFillTx/>
                <a:ea typeface="+mn-ea"/>
                <a:cs typeface="+mn-cs"/>
              </a:rPr>
              <a:t> </a:t>
            </a:r>
            <a:r>
              <a:rPr kumimoji="0" lang="en-US" sz="2000" b="1" i="0" u="none" strike="noStrike" kern="1200" cap="none" spc="0" normalizeH="0" baseline="0" noProof="0" dirty="0" err="1">
                <a:ln>
                  <a:noFill/>
                </a:ln>
                <a:solidFill>
                  <a:schemeClr val="bg1"/>
                </a:solidFill>
                <a:effectLst/>
                <a:uLnTx/>
                <a:uFillTx/>
                <a:ea typeface="+mn-ea"/>
                <a:cs typeface="+mn-cs"/>
              </a:rPr>
              <a:t>resistência</a:t>
            </a:r>
            <a:endParaRPr kumimoji="0" lang="en-US" sz="2000" b="1" i="0" u="none" strike="noStrike" kern="1200" cap="none" spc="0" normalizeH="0" baseline="30000" noProof="0" dirty="0">
              <a:ln>
                <a:noFill/>
              </a:ln>
              <a:solidFill>
                <a:schemeClr val="bg1"/>
              </a:solidFill>
              <a:effectLst/>
              <a:uLnTx/>
              <a:uFillTx/>
              <a:ea typeface="+mn-ea"/>
              <a:cs typeface="+mn-cs"/>
            </a:endParaRPr>
          </a:p>
        </p:txBody>
      </p:sp>
      <p:sp>
        <p:nvSpPr>
          <p:cNvPr id="74" name="Rectangle 11">
            <a:extLst>
              <a:ext uri="{FF2B5EF4-FFF2-40B4-BE49-F238E27FC236}">
                <a16:creationId xmlns:a16="http://schemas.microsoft.com/office/drawing/2014/main" id="{9DFABFFD-4778-0340-90F1-847F919252C9}"/>
              </a:ext>
            </a:extLst>
          </p:cNvPr>
          <p:cNvSpPr/>
          <p:nvPr/>
        </p:nvSpPr>
        <p:spPr>
          <a:xfrm>
            <a:off x="9320203" y="2951252"/>
            <a:ext cx="1369093" cy="707886"/>
          </a:xfrm>
          <a:prstGeom prst="rect">
            <a:avLst/>
          </a:prstGeom>
        </p:spPr>
        <p:txBody>
          <a:bodyPr wrap="none">
            <a:spAutoFit/>
          </a:bodyPr>
          <a:lstStyle/>
          <a:p>
            <a:pPr marL="0" marR="0" lvl="0" indent="0" algn="ctr" defTabSz="1219170" rtl="0" eaLnBrk="1" fontAlgn="auto" latinLnBrk="0" hangingPunct="1">
              <a:lnSpc>
                <a:spcPct val="100000"/>
              </a:lnSpc>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ea typeface="+mn-ea"/>
                <a:cs typeface="+mn-cs"/>
              </a:rPr>
              <a:t>Resistência</a:t>
            </a:r>
            <a:endParaRPr lang="en-US" sz="2000" b="1" dirty="0">
              <a:solidFill>
                <a:schemeClr val="bg1"/>
              </a:solidFill>
            </a:endParaRPr>
          </a:p>
          <a:p>
            <a:pPr marL="0" marR="0" lvl="0" indent="0" algn="ctr" defTabSz="1219170" rtl="0" eaLnBrk="1" fontAlgn="auto" latinLnBrk="0" hangingPunct="1">
              <a:lnSpc>
                <a:spcPct val="100000"/>
              </a:lnSpc>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ea typeface="+mn-ea"/>
                <a:cs typeface="+mn-cs"/>
              </a:rPr>
              <a:t>cruzada</a:t>
            </a:r>
            <a:endParaRPr kumimoji="0" lang="en-US" sz="2000" b="1" i="0" u="none" strike="noStrike" kern="1200" cap="none" spc="0" normalizeH="0" baseline="30000" noProof="0" dirty="0">
              <a:ln>
                <a:noFill/>
              </a:ln>
              <a:solidFill>
                <a:schemeClr val="bg1"/>
              </a:solidFill>
              <a:effectLst/>
              <a:uLnTx/>
              <a:uFillTx/>
              <a:ea typeface="+mn-ea"/>
              <a:cs typeface="+mn-cs"/>
            </a:endParaRPr>
          </a:p>
        </p:txBody>
      </p:sp>
      <p:sp>
        <p:nvSpPr>
          <p:cNvPr id="76" name="TextBox 22">
            <a:extLst>
              <a:ext uri="{FF2B5EF4-FFF2-40B4-BE49-F238E27FC236}">
                <a16:creationId xmlns:a16="http://schemas.microsoft.com/office/drawing/2014/main" id="{578A96DD-96CD-2649-9EB0-D128B96A18D9}"/>
              </a:ext>
            </a:extLst>
          </p:cNvPr>
          <p:cNvSpPr txBox="1"/>
          <p:nvPr/>
        </p:nvSpPr>
        <p:spPr>
          <a:xfrm>
            <a:off x="1267302" y="2942366"/>
            <a:ext cx="2250560" cy="707886"/>
          </a:xfrm>
          <a:prstGeom prst="rect">
            <a:avLst/>
          </a:prstGeom>
          <a:noFill/>
          <a:ln w="26416">
            <a:noFill/>
          </a:ln>
        </p:spPr>
        <p:txBody>
          <a:bodyPr wrap="square" rtlCol="0" anchor="ctr">
            <a:spAutoFit/>
          </a:bodyPr>
          <a:lstStyle/>
          <a:p>
            <a:pPr marL="0" marR="0" lvl="0" indent="0" algn="ctr" defTabSz="1219170" rtl="0" eaLnBrk="1" fontAlgn="auto" latinLnBrk="0" hangingPunct="1">
              <a:lnSpc>
                <a:spcPct val="100000"/>
              </a:lnSpc>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ea typeface="+mn-ea"/>
                <a:cs typeface="+mn-cs"/>
              </a:rPr>
              <a:t>Adesão</a:t>
            </a:r>
            <a:endParaRPr lang="en-US" sz="2000" b="1" dirty="0">
              <a:solidFill>
                <a:schemeClr val="bg1"/>
              </a:solidFill>
            </a:endParaRPr>
          </a:p>
          <a:p>
            <a:pPr marL="0" marR="0" lvl="0" indent="0" algn="ctr" defTabSz="1219170" rtl="0" eaLnBrk="1" fontAlgn="auto" latinLnBrk="0" hangingPunct="1">
              <a:lnSpc>
                <a:spcPct val="100000"/>
              </a:lnSpc>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ea typeface="+mn-ea"/>
                <a:cs typeface="+mn-cs"/>
              </a:rPr>
              <a:t>à</a:t>
            </a:r>
            <a:r>
              <a:rPr kumimoji="0" lang="en-US" sz="2000" b="1" i="0" u="none" strike="noStrike" kern="1200" cap="none" spc="0" normalizeH="0" baseline="0" noProof="0" dirty="0">
                <a:ln>
                  <a:noFill/>
                </a:ln>
                <a:solidFill>
                  <a:schemeClr val="bg1"/>
                </a:solidFill>
                <a:effectLst/>
                <a:uLnTx/>
                <a:uFillTx/>
                <a:ea typeface="+mn-ea"/>
                <a:cs typeface="+mn-cs"/>
              </a:rPr>
              <a:t> </a:t>
            </a:r>
            <a:r>
              <a:rPr kumimoji="0" lang="en-US" sz="2000" b="1" i="0" u="none" strike="noStrike" kern="1200" cap="none" spc="0" normalizeH="0" baseline="0" noProof="0" dirty="0" err="1">
                <a:ln>
                  <a:noFill/>
                </a:ln>
                <a:solidFill>
                  <a:schemeClr val="bg1"/>
                </a:solidFill>
                <a:effectLst/>
                <a:uLnTx/>
                <a:uFillTx/>
                <a:ea typeface="+mn-ea"/>
                <a:cs typeface="+mn-cs"/>
              </a:rPr>
              <a:t>terapêutica</a:t>
            </a:r>
            <a:endParaRPr kumimoji="0" lang="en-US" altLang="en-US" sz="2000" b="1" i="0" u="none" strike="noStrike" kern="1200" cap="none" spc="0" normalizeH="0" baseline="0" noProof="0" dirty="0">
              <a:ln>
                <a:noFill/>
              </a:ln>
              <a:solidFill>
                <a:schemeClr val="bg1"/>
              </a:solidFill>
              <a:effectLst/>
              <a:uLnTx/>
              <a:uFillTx/>
              <a:ea typeface="+mn-ea"/>
              <a:cs typeface="+mn-cs"/>
            </a:endParaRPr>
          </a:p>
        </p:txBody>
      </p:sp>
      <p:sp>
        <p:nvSpPr>
          <p:cNvPr id="77" name="Retângulo 76">
            <a:extLst>
              <a:ext uri="{FF2B5EF4-FFF2-40B4-BE49-F238E27FC236}">
                <a16:creationId xmlns:a16="http://schemas.microsoft.com/office/drawing/2014/main" id="{110BC373-5FFF-4C44-8FDE-A73E8E18E18C}"/>
              </a:ext>
            </a:extLst>
          </p:cNvPr>
          <p:cNvSpPr/>
          <p:nvPr/>
        </p:nvSpPr>
        <p:spPr>
          <a:xfrm>
            <a:off x="469725" y="4405618"/>
            <a:ext cx="11373634" cy="18030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900"/>
            </a:pPr>
            <a:r>
              <a:rPr kumimoji="0" lang="pt-PT" sz="2400" b="1" i="0" u="none" strike="noStrike" kern="1200" cap="none" spc="0" normalizeH="0" baseline="0" noProof="0" dirty="0">
                <a:ln>
                  <a:noFill/>
                </a:ln>
                <a:solidFill>
                  <a:schemeClr val="bg1"/>
                </a:solidFill>
                <a:effectLst/>
                <a:uLnTx/>
                <a:uFillTx/>
                <a:latin typeface="Calibri" panose="020F0502020204030204"/>
                <a:ea typeface="+mn-ea"/>
                <a:cs typeface="+mn-cs"/>
              </a:rPr>
              <a:t>Adesão à TARV como um dos pilares essenciais na gestão da infeção por VIH</a:t>
            </a:r>
          </a:p>
          <a:p>
            <a:pPr marL="361800" marR="0" lvl="1" algn="l" defTabSz="914400" rtl="0" eaLnBrk="1" fontAlgn="auto" latinLnBrk="0" hangingPunct="1">
              <a:lnSpc>
                <a:spcPct val="100000"/>
              </a:lnSpc>
              <a:spcAft>
                <a:spcPts val="0"/>
              </a:spcAft>
              <a:buClrTx/>
              <a:buSzTx/>
              <a:buFontTx/>
              <a:buNone/>
              <a:tabLst/>
              <a:defRPr sz="2400"/>
            </a:pPr>
            <a:r>
              <a:rPr lang="pt-PT" sz="1900" dirty="0">
                <a:solidFill>
                  <a:schemeClr val="bg1"/>
                </a:solidFill>
                <a:latin typeface="Calibri" panose="020F0502020204030204"/>
              </a:rPr>
              <a:t>Elevada adesão é essencial para maximizar a probabilidade da supressão virológica sustentada e duradoura</a:t>
            </a:r>
          </a:p>
          <a:p>
            <a:pPr marL="228600" indent="-228600">
              <a:spcBef>
                <a:spcPts val="500"/>
              </a:spcBef>
              <a:defRPr sz="2400"/>
            </a:pPr>
            <a:r>
              <a:rPr kumimoji="0" lang="pt-PT" sz="2400" b="1" i="1" u="none" strike="noStrike" kern="1200" cap="none" spc="0" normalizeH="0" baseline="0" noProof="0" dirty="0">
                <a:ln>
                  <a:noFill/>
                </a:ln>
                <a:solidFill>
                  <a:schemeClr val="bg1"/>
                </a:solidFill>
                <a:effectLst/>
                <a:uLnTx/>
                <a:uFillTx/>
                <a:latin typeface="Calibri" panose="020F0502020204030204"/>
                <a:ea typeface="+mn-ea"/>
                <a:cs typeface="+mn-cs"/>
              </a:rPr>
              <a:t>Forgiveness</a:t>
            </a:r>
            <a:r>
              <a:rPr kumimoji="0" lang="pt-PT" sz="2400" b="1" i="0" u="none" strike="noStrike" kern="1200" cap="none" spc="0" normalizeH="0" baseline="30000" noProof="0" dirty="0">
                <a:ln>
                  <a:noFill/>
                </a:ln>
                <a:solidFill>
                  <a:schemeClr val="bg1"/>
                </a:solidFill>
                <a:effectLst/>
                <a:uLnTx/>
                <a:uFillTx/>
                <a:latin typeface="Calibri" panose="020F0502020204030204"/>
                <a:ea typeface="+mn-ea"/>
                <a:cs typeface="+mn-cs"/>
              </a:rPr>
              <a:t>1</a:t>
            </a:r>
            <a:r>
              <a:rPr kumimoji="0" lang="pt-PT" sz="2400" b="1"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363600" lvl="1">
              <a:defRPr sz="2400" i="1"/>
            </a:pPr>
            <a:r>
              <a:rPr lang="pt-PT" sz="1900" dirty="0">
                <a:solidFill>
                  <a:schemeClr val="bg1"/>
                </a:solidFill>
                <a:latin typeface="Calibri" panose="020F0502020204030204"/>
              </a:rPr>
              <a:t>Habilidade de um regime para alcançar e manter a supressão virológica, no contexto de adesão </a:t>
            </a:r>
            <a:r>
              <a:rPr lang="pt-PT" sz="1900" dirty="0" err="1">
                <a:solidFill>
                  <a:schemeClr val="bg1"/>
                </a:solidFill>
                <a:latin typeface="Calibri" panose="020F0502020204030204"/>
              </a:rPr>
              <a:t>subótima</a:t>
            </a:r>
            <a:r>
              <a:rPr lang="pt-PT" sz="1900" dirty="0">
                <a:solidFill>
                  <a:schemeClr val="bg1"/>
                </a:solidFill>
                <a:latin typeface="Calibri" panose="020F0502020204030204"/>
              </a:rPr>
              <a:t> à terapêutica</a:t>
            </a:r>
            <a:endParaRPr kumimoji="0" lang="pt-PT" sz="1900" b="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8" name="CaixaDeTexto 77">
            <a:extLst>
              <a:ext uri="{FF2B5EF4-FFF2-40B4-BE49-F238E27FC236}">
                <a16:creationId xmlns:a16="http://schemas.microsoft.com/office/drawing/2014/main" id="{6D361DE9-C488-B048-8056-2D0239B47DA6}"/>
              </a:ext>
            </a:extLst>
          </p:cNvPr>
          <p:cNvSpPr txBox="1"/>
          <p:nvPr/>
        </p:nvSpPr>
        <p:spPr>
          <a:xfrm>
            <a:off x="247935" y="6421664"/>
            <a:ext cx="9206630" cy="313932"/>
          </a:xfrm>
          <a:prstGeom prst="rect">
            <a:avLst/>
          </a:prstGeom>
          <a:noFill/>
        </p:spPr>
        <p:txBody>
          <a:bodyPr wrap="square" rtlCol="0">
            <a:spAutoFit/>
          </a:bodyPr>
          <a:lstStyle/>
          <a:p>
            <a:pPr>
              <a:lnSpc>
                <a:spcPct val="90000"/>
              </a:lnSpc>
              <a:defRPr/>
            </a:pPr>
            <a:r>
              <a:rPr lang="pt-PT" sz="800" dirty="0">
                <a:solidFill>
                  <a:schemeClr val="tx1">
                    <a:lumMod val="65000"/>
                    <a:lumOff val="35000"/>
                  </a:schemeClr>
                </a:solidFill>
              </a:rPr>
              <a:t>TARV, terapêutica </a:t>
            </a:r>
            <a:r>
              <a:rPr lang="pt-PT" sz="800" dirty="0" err="1">
                <a:solidFill>
                  <a:schemeClr val="tx1">
                    <a:lumMod val="65000"/>
                    <a:lumOff val="35000"/>
                  </a:schemeClr>
                </a:solidFill>
              </a:rPr>
              <a:t>antirretrovírica</a:t>
            </a:r>
            <a:endParaRPr lang="pt-PT" sz="800" dirty="0">
              <a:solidFill>
                <a:schemeClr val="tx1">
                  <a:lumMod val="65000"/>
                  <a:lumOff val="35000"/>
                </a:schemeClr>
              </a:solidFill>
            </a:endParaRPr>
          </a:p>
          <a:p>
            <a:pPr>
              <a:lnSpc>
                <a:spcPct val="90000"/>
              </a:lnSpc>
              <a:defRPr/>
            </a:pPr>
            <a:r>
              <a:rPr lang="pt-PT" sz="800" dirty="0">
                <a:solidFill>
                  <a:schemeClr val="tx1">
                    <a:lumMod val="65000"/>
                    <a:lumOff val="35000"/>
                  </a:schemeClr>
                </a:solidFill>
              </a:rPr>
              <a:t>1 –  </a:t>
            </a:r>
            <a:r>
              <a:rPr lang="pt-PT" sz="800" dirty="0" err="1">
                <a:solidFill>
                  <a:schemeClr val="tx1">
                    <a:lumMod val="65000"/>
                    <a:lumOff val="35000"/>
                  </a:schemeClr>
                </a:solidFill>
              </a:rPr>
              <a:t>Shuter</a:t>
            </a:r>
            <a:r>
              <a:rPr lang="pt-PT" sz="800" dirty="0">
                <a:solidFill>
                  <a:schemeClr val="tx1">
                    <a:lumMod val="65000"/>
                    <a:lumOff val="35000"/>
                  </a:schemeClr>
                </a:solidFill>
              </a:rPr>
              <a:t> J. </a:t>
            </a:r>
            <a:r>
              <a:rPr lang="pt-PT" sz="800" dirty="0" err="1">
                <a:solidFill>
                  <a:schemeClr val="tx1">
                    <a:lumMod val="65000"/>
                    <a:lumOff val="35000"/>
                  </a:schemeClr>
                </a:solidFill>
              </a:rPr>
              <a:t>et</a:t>
            </a:r>
            <a:r>
              <a:rPr lang="pt-PT" sz="800" dirty="0">
                <a:solidFill>
                  <a:schemeClr val="tx1">
                    <a:lumMod val="65000"/>
                    <a:lumOff val="35000"/>
                  </a:schemeClr>
                </a:solidFill>
              </a:rPr>
              <a:t> al (2008). J </a:t>
            </a:r>
            <a:r>
              <a:rPr lang="pt-PT" sz="800" dirty="0" err="1">
                <a:solidFill>
                  <a:schemeClr val="tx1">
                    <a:lumMod val="65000"/>
                    <a:lumOff val="35000"/>
                  </a:schemeClr>
                </a:solidFill>
              </a:rPr>
              <a:t>Antimicrob</a:t>
            </a:r>
            <a:r>
              <a:rPr lang="pt-PT" sz="800" dirty="0">
                <a:solidFill>
                  <a:schemeClr val="tx1">
                    <a:lumMod val="65000"/>
                    <a:lumOff val="35000"/>
                  </a:schemeClr>
                </a:solidFill>
              </a:rPr>
              <a:t> </a:t>
            </a:r>
            <a:r>
              <a:rPr lang="pt-PT" sz="800" dirty="0" err="1">
                <a:solidFill>
                  <a:schemeClr val="tx1">
                    <a:lumMod val="65000"/>
                    <a:lumOff val="35000"/>
                  </a:schemeClr>
                </a:solidFill>
              </a:rPr>
              <a:t>Chemother</a:t>
            </a:r>
            <a:r>
              <a:rPr lang="pt-PT" sz="800" dirty="0">
                <a:solidFill>
                  <a:schemeClr val="tx1">
                    <a:lumMod val="65000"/>
                    <a:lumOff val="35000"/>
                  </a:schemeClr>
                </a:solidFill>
              </a:rPr>
              <a:t>. 61(4):769-7. </a:t>
            </a:r>
          </a:p>
        </p:txBody>
      </p:sp>
      <p:sp>
        <p:nvSpPr>
          <p:cNvPr id="15" name="CaixaDeTexto 12">
            <a:extLst>
              <a:ext uri="{FF2B5EF4-FFF2-40B4-BE49-F238E27FC236}">
                <a16:creationId xmlns:a16="http://schemas.microsoft.com/office/drawing/2014/main" id="{CE3B9B49-3D50-224C-BDCC-A38404A1024D}"/>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EMERGÊNCIA DE RESISTÊNCIAS </a:t>
            </a:r>
          </a:p>
        </p:txBody>
      </p:sp>
      <p:sp>
        <p:nvSpPr>
          <p:cNvPr id="7" name="Oval 6">
            <a:extLst>
              <a:ext uri="{FF2B5EF4-FFF2-40B4-BE49-F238E27FC236}">
                <a16:creationId xmlns:a16="http://schemas.microsoft.com/office/drawing/2014/main" id="{5DF8322F-5A4C-A045-B6B8-F3E8AF522CED}"/>
              </a:ext>
            </a:extLst>
          </p:cNvPr>
          <p:cNvSpPr/>
          <p:nvPr/>
        </p:nvSpPr>
        <p:spPr>
          <a:xfrm>
            <a:off x="1699714" y="1263613"/>
            <a:ext cx="1365337" cy="1365337"/>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8" name="Picture 7">
            <a:extLst>
              <a:ext uri="{FF2B5EF4-FFF2-40B4-BE49-F238E27FC236}">
                <a16:creationId xmlns:a16="http://schemas.microsoft.com/office/drawing/2014/main" id="{E8ECA5A0-605D-BE4B-8962-6AB8129F048D}"/>
              </a:ext>
            </a:extLst>
          </p:cNvPr>
          <p:cNvPicPr>
            <a:picLocks noChangeAspect="1"/>
          </p:cNvPicPr>
          <p:nvPr/>
        </p:nvPicPr>
        <p:blipFill>
          <a:blip r:embed="rId4"/>
          <a:stretch>
            <a:fillRect/>
          </a:stretch>
        </p:blipFill>
        <p:spPr>
          <a:xfrm>
            <a:off x="2017039" y="1581899"/>
            <a:ext cx="740034" cy="740034"/>
          </a:xfrm>
          <a:prstGeom prst="rect">
            <a:avLst/>
          </a:prstGeom>
        </p:spPr>
      </p:pic>
      <p:sp>
        <p:nvSpPr>
          <p:cNvPr id="22" name="Oval 21">
            <a:extLst>
              <a:ext uri="{FF2B5EF4-FFF2-40B4-BE49-F238E27FC236}">
                <a16:creationId xmlns:a16="http://schemas.microsoft.com/office/drawing/2014/main" id="{E6FF266B-B761-4F4C-9933-772A521A23E3}"/>
              </a:ext>
            </a:extLst>
          </p:cNvPr>
          <p:cNvSpPr/>
          <p:nvPr/>
        </p:nvSpPr>
        <p:spPr>
          <a:xfrm>
            <a:off x="5513890" y="1263613"/>
            <a:ext cx="1365337" cy="1365337"/>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3" name="Oval 22">
            <a:extLst>
              <a:ext uri="{FF2B5EF4-FFF2-40B4-BE49-F238E27FC236}">
                <a16:creationId xmlns:a16="http://schemas.microsoft.com/office/drawing/2014/main" id="{C48C2B9D-8455-AF4B-976D-9502EE8C16BF}"/>
              </a:ext>
            </a:extLst>
          </p:cNvPr>
          <p:cNvSpPr/>
          <p:nvPr/>
        </p:nvSpPr>
        <p:spPr>
          <a:xfrm>
            <a:off x="9284224" y="1263613"/>
            <a:ext cx="1365337" cy="1365337"/>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9" name="Picture 8">
            <a:extLst>
              <a:ext uri="{FF2B5EF4-FFF2-40B4-BE49-F238E27FC236}">
                <a16:creationId xmlns:a16="http://schemas.microsoft.com/office/drawing/2014/main" id="{64C3804E-41DD-5540-9E9F-77C05DDF3481}"/>
              </a:ext>
            </a:extLst>
          </p:cNvPr>
          <p:cNvPicPr>
            <a:picLocks noChangeAspect="1"/>
          </p:cNvPicPr>
          <p:nvPr/>
        </p:nvPicPr>
        <p:blipFill>
          <a:blip r:embed="rId5"/>
          <a:stretch>
            <a:fillRect/>
          </a:stretch>
        </p:blipFill>
        <p:spPr>
          <a:xfrm>
            <a:off x="9542965" y="1517920"/>
            <a:ext cx="847854" cy="847854"/>
          </a:xfrm>
          <a:prstGeom prst="rect">
            <a:avLst/>
          </a:prstGeom>
        </p:spPr>
      </p:pic>
      <p:pic>
        <p:nvPicPr>
          <p:cNvPr id="10" name="Picture 9">
            <a:extLst>
              <a:ext uri="{FF2B5EF4-FFF2-40B4-BE49-F238E27FC236}">
                <a16:creationId xmlns:a16="http://schemas.microsoft.com/office/drawing/2014/main" id="{7D113AFB-F298-294F-91DE-EB12E20A6C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5450" y="1695962"/>
            <a:ext cx="886442" cy="561993"/>
          </a:xfrm>
          <a:prstGeom prst="rect">
            <a:avLst/>
          </a:prstGeom>
        </p:spPr>
      </p:pic>
    </p:spTree>
    <p:extLst>
      <p:ext uri="{BB962C8B-B14F-4D97-AF65-F5344CB8AC3E}">
        <p14:creationId xmlns:p14="http://schemas.microsoft.com/office/powerpoint/2010/main" val="212580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Posição de Conteúdo 4">
            <a:extLst>
              <a:ext uri="{FF2B5EF4-FFF2-40B4-BE49-F238E27FC236}">
                <a16:creationId xmlns:a16="http://schemas.microsoft.com/office/drawing/2014/main" id="{0BBF9E9F-0BEB-C049-A010-D226B500B474}"/>
              </a:ext>
            </a:extLst>
          </p:cNvPr>
          <p:cNvGraphicFramePr>
            <a:graphicFrameLocks noGrp="1"/>
          </p:cNvGraphicFramePr>
          <p:nvPr>
            <p:ph idx="4294967295"/>
            <p:extLst>
              <p:ext uri="{D42A27DB-BD31-4B8C-83A1-F6EECF244321}">
                <p14:modId xmlns:p14="http://schemas.microsoft.com/office/powerpoint/2010/main" val="3324420705"/>
              </p:ext>
            </p:extLst>
          </p:nvPr>
        </p:nvGraphicFramePr>
        <p:xfrm>
          <a:off x="1337607" y="1762687"/>
          <a:ext cx="9516786" cy="4351340"/>
        </p:xfrm>
        <a:graphic>
          <a:graphicData uri="http://schemas.openxmlformats.org/drawingml/2006/table">
            <a:tbl>
              <a:tblPr firstRow="1" bandRow="1"/>
              <a:tblGrid>
                <a:gridCol w="1486434">
                  <a:extLst>
                    <a:ext uri="{9D8B030D-6E8A-4147-A177-3AD203B41FA5}">
                      <a16:colId xmlns:a16="http://schemas.microsoft.com/office/drawing/2014/main" val="3697431124"/>
                    </a:ext>
                  </a:extLst>
                </a:gridCol>
                <a:gridCol w="3270839">
                  <a:extLst>
                    <a:ext uri="{9D8B030D-6E8A-4147-A177-3AD203B41FA5}">
                      <a16:colId xmlns:a16="http://schemas.microsoft.com/office/drawing/2014/main" val="2203727155"/>
                    </a:ext>
                  </a:extLst>
                </a:gridCol>
                <a:gridCol w="4759513">
                  <a:extLst>
                    <a:ext uri="{9D8B030D-6E8A-4147-A177-3AD203B41FA5}">
                      <a16:colId xmlns:a16="http://schemas.microsoft.com/office/drawing/2014/main" val="1646236426"/>
                    </a:ext>
                  </a:extLst>
                </a:gridCol>
              </a:tblGrid>
              <a:tr h="310810">
                <a:tc>
                  <a:txBody>
                    <a:bodyPr/>
                    <a:lstStyle/>
                    <a:p>
                      <a:pPr algn="ctr" fontAlgn="b"/>
                      <a:r>
                        <a:rPr lang="pt-PT" sz="1700" b="1" i="0" u="none" strike="noStrike" dirty="0">
                          <a:solidFill>
                            <a:srgbClr val="FFFFFF"/>
                          </a:solidFill>
                          <a:effectLst/>
                          <a:latin typeface="Calibri" panose="020F0502020204030204" pitchFamily="34" charset="0"/>
                        </a:rPr>
                        <a:t>Fármaco</a:t>
                      </a:r>
                    </a:p>
                  </a:txBody>
                  <a:tcPr marL="11410" marR="11410" marT="1141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pt-PT" sz="1700" b="1" i="0" u="none" strike="noStrike" dirty="0">
                          <a:solidFill>
                            <a:srgbClr val="FFFFFF"/>
                          </a:solidFill>
                          <a:effectLst/>
                          <a:latin typeface="Calibri" panose="020F0502020204030204" pitchFamily="34" charset="0"/>
                        </a:rPr>
                        <a:t>Ensaio clínico de fase 3</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pt-PT" sz="1700" b="1" i="0" u="none" strike="noStrike" dirty="0">
                          <a:solidFill>
                            <a:srgbClr val="FFFFFF"/>
                          </a:solidFill>
                          <a:effectLst/>
                          <a:latin typeface="Calibri" panose="020F0502020204030204" pitchFamily="34" charset="0"/>
                        </a:rPr>
                        <a:t>Taxa de emergência de resistências</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459863331"/>
                  </a:ext>
                </a:extLst>
              </a:tr>
              <a:tr h="310810">
                <a:tc>
                  <a:txBody>
                    <a:bodyPr/>
                    <a:lstStyle/>
                    <a:p>
                      <a:pPr algn="ctr" fontAlgn="ctr"/>
                      <a:r>
                        <a:rPr lang="pt-PT" sz="1700" b="0" i="0" u="none" strike="noStrike">
                          <a:solidFill>
                            <a:srgbClr val="000000"/>
                          </a:solidFill>
                          <a:effectLst/>
                          <a:latin typeface="Calibri" panose="020F0502020204030204" pitchFamily="34" charset="0"/>
                        </a:rPr>
                        <a:t>RPV</a:t>
                      </a: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ECHO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7.5%</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33949155"/>
                  </a:ext>
                </a:extLst>
              </a:tr>
              <a:tr h="310810">
                <a:tc>
                  <a:txBody>
                    <a:bodyPr/>
                    <a:lstStyle/>
                    <a:p>
                      <a:pPr algn="ctr" fontAlgn="ctr"/>
                      <a:endParaRPr lang="pt-PT" sz="1700" b="0" i="0" u="none" strike="noStrike">
                        <a:solidFill>
                          <a:srgbClr val="000000"/>
                        </a:solidFill>
                        <a:effectLst/>
                        <a:latin typeface="Calibri" panose="020F0502020204030204" pitchFamily="34" charset="0"/>
                      </a:endParaRP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dirty="0">
                          <a:solidFill>
                            <a:srgbClr val="000000"/>
                          </a:solidFill>
                          <a:effectLst/>
                          <a:latin typeface="Calibri" panose="020F0502020204030204" pitchFamily="34" charset="0"/>
                        </a:rPr>
                        <a:t>THRIVE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3.8%</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41345245"/>
                  </a:ext>
                </a:extLst>
              </a:tr>
              <a:tr h="310810">
                <a:tc>
                  <a:txBody>
                    <a:bodyPr/>
                    <a:lstStyle/>
                    <a:p>
                      <a:pPr algn="ctr" fontAlgn="ctr"/>
                      <a:r>
                        <a:rPr lang="pt-PT" sz="1700" b="0" i="0" u="none" strike="noStrike" dirty="0">
                          <a:solidFill>
                            <a:srgbClr val="000000"/>
                          </a:solidFill>
                          <a:effectLst/>
                          <a:latin typeface="Calibri" panose="020F0502020204030204" pitchFamily="34" charset="0"/>
                        </a:rPr>
                        <a:t>DOR</a:t>
                      </a: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DRIVE-AHEAD</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1.6%</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99797568"/>
                  </a:ext>
                </a:extLst>
              </a:tr>
              <a:tr h="310810">
                <a:tc>
                  <a:txBody>
                    <a:bodyPr/>
                    <a:lstStyle/>
                    <a:p>
                      <a:pPr algn="ctr" fontAlgn="ctr"/>
                      <a:endParaRPr lang="pt-PT" sz="1700" b="0" i="0" u="none" strike="noStrike">
                        <a:solidFill>
                          <a:srgbClr val="000000"/>
                        </a:solidFill>
                        <a:effectLst/>
                        <a:latin typeface="Calibri" panose="020F0502020204030204" pitchFamily="34" charset="0"/>
                      </a:endParaRP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DRIVE-FORWARD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0.3%</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54400076"/>
                  </a:ext>
                </a:extLst>
              </a:tr>
              <a:tr h="310810">
                <a:tc>
                  <a:txBody>
                    <a:bodyPr/>
                    <a:lstStyle/>
                    <a:p>
                      <a:pPr algn="ctr" fontAlgn="ctr"/>
                      <a:r>
                        <a:rPr lang="pt-PT" sz="1700" b="0" i="0" u="none" strike="noStrike" dirty="0">
                          <a:solidFill>
                            <a:srgbClr val="000000"/>
                          </a:solidFill>
                          <a:effectLst/>
                          <a:latin typeface="Calibri" panose="020F0502020204030204" pitchFamily="34" charset="0"/>
                        </a:rPr>
                        <a:t>DRV</a:t>
                      </a: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FLAMINGO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dirty="0">
                          <a:solidFill>
                            <a:srgbClr val="000000"/>
                          </a:solidFill>
                          <a:effectLst/>
                          <a:latin typeface="Calibri" panose="020F0502020204030204" pitchFamily="34" charset="0"/>
                        </a:rPr>
                        <a:t>0,0%</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57981574"/>
                  </a:ext>
                </a:extLst>
              </a:tr>
              <a:tr h="310810">
                <a:tc>
                  <a:txBody>
                    <a:bodyPr/>
                    <a:lstStyle/>
                    <a:p>
                      <a:pPr algn="ctr" fontAlgn="ctr"/>
                      <a:endParaRPr lang="pt-PT" sz="1700" b="0" i="0" u="none" strike="noStrike">
                        <a:solidFill>
                          <a:srgbClr val="000000"/>
                        </a:solidFill>
                        <a:effectLst/>
                        <a:latin typeface="Calibri" panose="020F0502020204030204" pitchFamily="34" charset="0"/>
                      </a:endParaRP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dirty="0">
                          <a:solidFill>
                            <a:srgbClr val="000000"/>
                          </a:solidFill>
                          <a:effectLst/>
                          <a:latin typeface="Calibri" panose="020F0502020204030204" pitchFamily="34" charset="0"/>
                        </a:rPr>
                        <a:t>AMBER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dirty="0">
                          <a:solidFill>
                            <a:srgbClr val="000000"/>
                          </a:solidFill>
                          <a:effectLst/>
                          <a:latin typeface="Calibri" panose="020F0502020204030204" pitchFamily="34" charset="0"/>
                        </a:rPr>
                        <a:t>0,0%</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63502949"/>
                  </a:ext>
                </a:extLst>
              </a:tr>
              <a:tr h="310810">
                <a:tc>
                  <a:txBody>
                    <a:bodyPr/>
                    <a:lstStyle/>
                    <a:p>
                      <a:pPr algn="ctr" fontAlgn="ctr"/>
                      <a:r>
                        <a:rPr lang="pt-PT" sz="1700" b="0" i="0" u="none" strike="noStrike">
                          <a:solidFill>
                            <a:srgbClr val="000000"/>
                          </a:solidFill>
                          <a:effectLst/>
                          <a:latin typeface="Calibri" panose="020F0502020204030204" pitchFamily="34" charset="0"/>
                        </a:rPr>
                        <a:t>RAL</a:t>
                      </a: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dirty="0">
                          <a:solidFill>
                            <a:srgbClr val="000000"/>
                          </a:solidFill>
                          <a:effectLst/>
                          <a:latin typeface="Calibri" panose="020F0502020204030204" pitchFamily="34" charset="0"/>
                        </a:rPr>
                        <a:t>STARTMRK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1.4%</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3192895"/>
                  </a:ext>
                </a:extLst>
              </a:tr>
              <a:tr h="310810">
                <a:tc>
                  <a:txBody>
                    <a:bodyPr/>
                    <a:lstStyle/>
                    <a:p>
                      <a:pPr algn="ctr" fontAlgn="ctr"/>
                      <a:endParaRPr lang="pt-PT" sz="1700" b="0" i="0" u="none" strike="noStrike">
                        <a:solidFill>
                          <a:srgbClr val="000000"/>
                        </a:solidFill>
                        <a:effectLst/>
                        <a:latin typeface="Calibri" panose="020F0502020204030204" pitchFamily="34" charset="0"/>
                      </a:endParaRP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dirty="0">
                          <a:solidFill>
                            <a:srgbClr val="000000"/>
                          </a:solidFill>
                          <a:effectLst/>
                          <a:latin typeface="Calibri" panose="020F0502020204030204" pitchFamily="34" charset="0"/>
                        </a:rPr>
                        <a:t>ACTG A5257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1.8%</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97228402"/>
                  </a:ext>
                </a:extLst>
              </a:tr>
              <a:tr h="310810">
                <a:tc>
                  <a:txBody>
                    <a:bodyPr/>
                    <a:lstStyle/>
                    <a:p>
                      <a:pPr algn="ctr" fontAlgn="ctr"/>
                      <a:r>
                        <a:rPr lang="pt-PT" sz="1700" b="0" i="0" u="none" strike="noStrike">
                          <a:solidFill>
                            <a:srgbClr val="000000"/>
                          </a:solidFill>
                          <a:effectLst/>
                          <a:latin typeface="Calibri" panose="020F0502020204030204" pitchFamily="34" charset="0"/>
                        </a:rPr>
                        <a:t>DTG</a:t>
                      </a: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SINGLE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0,0%</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29762444"/>
                  </a:ext>
                </a:extLst>
              </a:tr>
              <a:tr h="310810">
                <a:tc>
                  <a:txBody>
                    <a:bodyPr/>
                    <a:lstStyle/>
                    <a:p>
                      <a:pPr algn="ctr" fontAlgn="ctr"/>
                      <a:endParaRPr lang="pt-PT" sz="1700" b="0" i="0" u="none" strike="noStrike">
                        <a:solidFill>
                          <a:srgbClr val="000000"/>
                        </a:solidFill>
                        <a:effectLst/>
                        <a:latin typeface="Calibri" panose="020F0502020204030204" pitchFamily="34" charset="0"/>
                      </a:endParaRP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SPRING-2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0,0%</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23668049"/>
                  </a:ext>
                </a:extLst>
              </a:tr>
              <a:tr h="310810">
                <a:tc>
                  <a:txBody>
                    <a:bodyPr/>
                    <a:lstStyle/>
                    <a:p>
                      <a:pPr algn="ctr" fontAlgn="ctr"/>
                      <a:endParaRPr lang="pt-PT" sz="1700" b="0" i="0" u="none" strike="noStrike">
                        <a:solidFill>
                          <a:srgbClr val="000000"/>
                        </a:solidFill>
                        <a:effectLst/>
                        <a:latin typeface="Calibri" panose="020F0502020204030204" pitchFamily="34" charset="0"/>
                      </a:endParaRPr>
                    </a:p>
                  </a:txBody>
                  <a:tcPr marL="11410" marR="11410" marT="1141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FLAMINGO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a:solidFill>
                            <a:srgbClr val="000000"/>
                          </a:solidFill>
                          <a:effectLst/>
                          <a:latin typeface="Calibri" panose="020F0502020204030204" pitchFamily="34" charset="0"/>
                        </a:rPr>
                        <a:t>0,0%</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16121062"/>
                  </a:ext>
                </a:extLst>
              </a:tr>
              <a:tr h="310810">
                <a:tc>
                  <a:txBody>
                    <a:bodyPr/>
                    <a:lstStyle/>
                    <a:p>
                      <a:pPr algn="ctr" fontAlgn="b"/>
                      <a:r>
                        <a:rPr lang="pt-PT" sz="1700" b="0" i="0" u="none" strike="noStrike">
                          <a:solidFill>
                            <a:srgbClr val="000000"/>
                          </a:solidFill>
                          <a:effectLst/>
                          <a:latin typeface="Calibri" panose="020F0502020204030204" pitchFamily="34" charset="0"/>
                        </a:rPr>
                        <a:t>3TC + DTG</a:t>
                      </a:r>
                    </a:p>
                  </a:txBody>
                  <a:tcPr marL="11410" marR="11410" marT="1141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a:solidFill>
                            <a:srgbClr val="000000"/>
                          </a:solidFill>
                          <a:effectLst/>
                          <a:latin typeface="Calibri" panose="020F0502020204030204" pitchFamily="34" charset="0"/>
                        </a:rPr>
                        <a:t>GEMINI 1 &amp; 2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dirty="0">
                          <a:solidFill>
                            <a:srgbClr val="000000"/>
                          </a:solidFill>
                          <a:effectLst/>
                          <a:latin typeface="Calibri" panose="020F0502020204030204" pitchFamily="34" charset="0"/>
                        </a:rPr>
                        <a:t>0,0%</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67805174"/>
                  </a:ext>
                </a:extLst>
              </a:tr>
              <a:tr h="310810">
                <a:tc>
                  <a:txBody>
                    <a:bodyPr/>
                    <a:lstStyle/>
                    <a:p>
                      <a:pPr algn="ctr" fontAlgn="b"/>
                      <a:r>
                        <a:rPr lang="pt-PT" sz="1700" b="0" i="0" u="none" strike="noStrike">
                          <a:solidFill>
                            <a:srgbClr val="000000"/>
                          </a:solidFill>
                          <a:effectLst/>
                          <a:latin typeface="Calibri" panose="020F0502020204030204" pitchFamily="34" charset="0"/>
                        </a:rPr>
                        <a:t>B/F/TAF</a:t>
                      </a:r>
                    </a:p>
                  </a:txBody>
                  <a:tcPr marL="11410" marR="11410" marT="1141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pt-PT" sz="1700" b="0" i="0" u="none" strike="noStrike" dirty="0">
                          <a:solidFill>
                            <a:srgbClr val="000000"/>
                          </a:solidFill>
                          <a:effectLst/>
                          <a:latin typeface="Calibri" panose="020F0502020204030204" pitchFamily="34" charset="0"/>
                        </a:rPr>
                        <a:t>GS-US-380-1489 &amp; 1490 </a:t>
                      </a:r>
                    </a:p>
                  </a:txBody>
                  <a:tcPr marL="11410" marR="11410" marT="1141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pt-PT" sz="1700" b="0" i="0" u="none" strike="noStrike" dirty="0">
                          <a:solidFill>
                            <a:srgbClr val="000000"/>
                          </a:solidFill>
                          <a:effectLst/>
                          <a:latin typeface="Calibri" panose="020F0502020204030204" pitchFamily="34" charset="0"/>
                        </a:rPr>
                        <a:t>0,0%</a:t>
                      </a:r>
                    </a:p>
                  </a:txBody>
                  <a:tcPr marL="11410" marR="11410" marT="1141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80878998"/>
                  </a:ext>
                </a:extLst>
              </a:tr>
            </a:tbl>
          </a:graphicData>
        </a:graphic>
      </p:graphicFrame>
      <p:sp>
        <p:nvSpPr>
          <p:cNvPr id="6" name="Retângulo 5">
            <a:extLst>
              <a:ext uri="{FF2B5EF4-FFF2-40B4-BE49-F238E27FC236}">
                <a16:creationId xmlns:a16="http://schemas.microsoft.com/office/drawing/2014/main" id="{AF2A8764-3A10-354F-8469-EB9439E65E8E}"/>
              </a:ext>
            </a:extLst>
          </p:cNvPr>
          <p:cNvSpPr/>
          <p:nvPr/>
        </p:nvSpPr>
        <p:spPr>
          <a:xfrm>
            <a:off x="141808" y="743973"/>
            <a:ext cx="10515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Frequência de emergência de resistências nas primeiras 48 semanas de alguns dos principais fármacos </a:t>
            </a:r>
            <a:b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(em combinação com </a:t>
            </a:r>
            <a:r>
              <a:rPr kumimoji="0" lang="pt-PT" sz="1800" b="0" i="0" u="none" strike="noStrike" kern="1200" cap="none" spc="0" normalizeH="0" baseline="0" noProof="0" dirty="0" err="1">
                <a:ln>
                  <a:noFill/>
                </a:ln>
                <a:solidFill>
                  <a:prstClr val="black"/>
                </a:solidFill>
                <a:effectLst/>
                <a:uLnTx/>
                <a:uFillTx/>
                <a:latin typeface="Calibri" panose="020F0502020204030204"/>
                <a:ea typeface="+mn-ea"/>
                <a:cs typeface="+mn-cs"/>
              </a:rPr>
              <a:t>backbone</a:t>
            </a: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de 2 </a:t>
            </a:r>
            <a:r>
              <a:rPr kumimoji="0" lang="pt-PT" sz="1800" b="0" i="0" u="none" strike="noStrike" kern="1200" cap="none" spc="0" normalizeH="0" baseline="0" noProof="0" dirty="0" err="1">
                <a:ln>
                  <a:noFill/>
                </a:ln>
                <a:solidFill>
                  <a:prstClr val="black"/>
                </a:solidFill>
                <a:effectLst/>
                <a:uLnTx/>
                <a:uFillTx/>
                <a:latin typeface="Calibri" panose="020F0502020204030204"/>
                <a:ea typeface="+mn-ea"/>
                <a:cs typeface="+mn-cs"/>
              </a:rPr>
              <a:t>INTRs</a:t>
            </a: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PT" sz="1800" b="0" i="0" u="none" strike="noStrike" kern="1200" cap="none" spc="0" normalizeH="0" baseline="0" noProof="0" dirty="0" err="1">
                <a:ln>
                  <a:noFill/>
                </a:ln>
                <a:solidFill>
                  <a:prstClr val="black"/>
                </a:solidFill>
                <a:effectLst/>
                <a:uLnTx/>
                <a:uFillTx/>
                <a:latin typeface="Calibri" panose="020F0502020204030204"/>
                <a:ea typeface="+mn-ea"/>
                <a:cs typeface="+mn-cs"/>
              </a:rPr>
              <a:t>excepto</a:t>
            </a: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para o regime de </a:t>
            </a:r>
            <a:r>
              <a:rPr kumimoji="0" lang="pt-PT" sz="1800" b="0" i="0" u="none" strike="noStrike" kern="1200" cap="none" spc="0" normalizeH="0" baseline="0" noProof="0" dirty="0" err="1">
                <a:ln>
                  <a:noFill/>
                </a:ln>
                <a:solidFill>
                  <a:prstClr val="black"/>
                </a:solidFill>
                <a:effectLst/>
                <a:uLnTx/>
                <a:uFillTx/>
                <a:latin typeface="Calibri" panose="020F0502020204030204"/>
                <a:ea typeface="+mn-ea"/>
                <a:cs typeface="+mn-cs"/>
              </a:rPr>
              <a:t>biterapia</a:t>
            </a:r>
            <a:r>
              <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rPr>
              <a:t> com 3TC+DTG)</a:t>
            </a:r>
          </a:p>
        </p:txBody>
      </p:sp>
      <p:sp>
        <p:nvSpPr>
          <p:cNvPr id="8" name="TextBox 7">
            <a:extLst>
              <a:ext uri="{FF2B5EF4-FFF2-40B4-BE49-F238E27FC236}">
                <a16:creationId xmlns:a16="http://schemas.microsoft.com/office/drawing/2014/main" id="{96E2EE53-1C25-4431-B356-D645ED9442AB}"/>
              </a:ext>
            </a:extLst>
          </p:cNvPr>
          <p:cNvSpPr txBox="1"/>
          <p:nvPr/>
        </p:nvSpPr>
        <p:spPr>
          <a:xfrm>
            <a:off x="169396" y="6366799"/>
            <a:ext cx="11853207" cy="338554"/>
          </a:xfrm>
          <a:prstGeom prst="rect">
            <a:avLst/>
          </a:prstGeom>
          <a:noFill/>
        </p:spPr>
        <p:txBody>
          <a:bodyPr wrap="square">
            <a:spAutoFit/>
          </a:bodyPr>
          <a:lstStyle/>
          <a:p>
            <a:pPr defTabSz="914400"/>
            <a:r>
              <a:rPr lang="en-GB" altLang="fr-FR" sz="800" dirty="0">
                <a:solidFill>
                  <a:schemeClr val="tx1">
                    <a:lumMod val="65000"/>
                    <a:lumOff val="35000"/>
                  </a:schemeClr>
                </a:solidFill>
              </a:rPr>
              <a:t>Molina JM. Lancet 2011;378:238:46; Cohen CJ. Lancet 2011;378:229-37; Orkin C. Clin Infect Dis. 2019 ;68:535-44; Molina JM, Lancet HIV 2018;5:e211-20</a:t>
            </a:r>
            <a:r>
              <a:rPr lang="it-IT" sz="800" dirty="0">
                <a:solidFill>
                  <a:schemeClr val="tx1">
                    <a:lumMod val="65000"/>
                    <a:lumOff val="35000"/>
                  </a:schemeClr>
                </a:solidFill>
              </a:rPr>
              <a:t>; Clotet B. Lancet 2014;383;2222-31; </a:t>
            </a:r>
            <a:r>
              <a:rPr lang="fi-FI" sz="800" dirty="0">
                <a:solidFill>
                  <a:schemeClr val="tx1">
                    <a:lumMod val="65000"/>
                    <a:lumOff val="35000"/>
                  </a:schemeClr>
                </a:solidFill>
              </a:rPr>
              <a:t>Eron J. AIDS 2018 ;32:1431-42; </a:t>
            </a:r>
            <a:r>
              <a:rPr lang="en-GB" altLang="fr-FR" sz="800" dirty="0">
                <a:solidFill>
                  <a:schemeClr val="tx1">
                    <a:lumMod val="65000"/>
                    <a:lumOff val="35000"/>
                  </a:schemeClr>
                </a:solidFill>
              </a:rPr>
              <a:t>Lennox JL. Lancet 2009;374:796-806; </a:t>
            </a:r>
            <a:r>
              <a:rPr lang="en-GB" sz="800" dirty="0">
                <a:solidFill>
                  <a:schemeClr val="tx1">
                    <a:lumMod val="65000"/>
                    <a:lumOff val="35000"/>
                  </a:schemeClr>
                </a:solidFill>
              </a:rPr>
              <a:t>Lennox JL. Ann Intern Med 2014;161:461-71; </a:t>
            </a:r>
            <a:r>
              <a:rPr lang="fi-FI" sz="800" dirty="0">
                <a:solidFill>
                  <a:schemeClr val="tx1">
                    <a:lumMod val="65000"/>
                    <a:lumOff val="35000"/>
                  </a:schemeClr>
                </a:solidFill>
              </a:rPr>
              <a:t>Walmsley S. NEJM 2013;369:1807-18; Raffi F. Lancet 2013;381:735-43; </a:t>
            </a:r>
            <a:r>
              <a:rPr lang="fr-FR" sz="800" dirty="0">
                <a:solidFill>
                  <a:schemeClr val="tx1">
                    <a:lumMod val="65000"/>
                    <a:lumOff val="35000"/>
                  </a:schemeClr>
                </a:solidFill>
              </a:rPr>
              <a:t>Cahn P. Lancet. 2019; 393(10167):143-155; Gallant J. Lancet. 2017 </a:t>
            </a:r>
            <a:r>
              <a:rPr lang="fr-FR" sz="800" dirty="0" err="1">
                <a:solidFill>
                  <a:schemeClr val="tx1">
                    <a:lumMod val="65000"/>
                    <a:lumOff val="35000"/>
                  </a:schemeClr>
                </a:solidFill>
              </a:rPr>
              <a:t>Nov</a:t>
            </a:r>
            <a:r>
              <a:rPr lang="fr-FR" sz="800" dirty="0">
                <a:solidFill>
                  <a:schemeClr val="tx1">
                    <a:lumMod val="65000"/>
                    <a:lumOff val="35000"/>
                  </a:schemeClr>
                </a:solidFill>
              </a:rPr>
              <a:t> 4;390(10107):2063-2072; Sax PE. Lancet. 2017 ;390:2073-82</a:t>
            </a:r>
          </a:p>
        </p:txBody>
      </p:sp>
      <p:sp>
        <p:nvSpPr>
          <p:cNvPr id="7" name="CaixaDeTexto 12">
            <a:extLst>
              <a:ext uri="{FF2B5EF4-FFF2-40B4-BE49-F238E27FC236}">
                <a16:creationId xmlns:a16="http://schemas.microsoft.com/office/drawing/2014/main" id="{05E7D62A-5415-3D4E-B911-70D7FBFA1FA0}"/>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EMERGÊNCIA DE RESISTÊNCIAS </a:t>
            </a:r>
          </a:p>
        </p:txBody>
      </p:sp>
    </p:spTree>
    <p:extLst>
      <p:ext uri="{BB962C8B-B14F-4D97-AF65-F5344CB8AC3E}">
        <p14:creationId xmlns:p14="http://schemas.microsoft.com/office/powerpoint/2010/main" val="166149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4B4B33B5-EAD8-4A93-8586-FAA2657252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61463" y="689638"/>
            <a:ext cx="5568098" cy="5478723"/>
          </a:xfrm>
          <a:prstGeom prst="rect">
            <a:avLst/>
          </a:prstGeom>
        </p:spPr>
      </p:pic>
      <p:sp>
        <p:nvSpPr>
          <p:cNvPr id="4" name="Oval 3">
            <a:extLst>
              <a:ext uri="{FF2B5EF4-FFF2-40B4-BE49-F238E27FC236}">
                <a16:creationId xmlns:a16="http://schemas.microsoft.com/office/drawing/2014/main" id="{7C3A05BC-7D6E-46F4-A03F-6CA4F5E74217}"/>
              </a:ext>
            </a:extLst>
          </p:cNvPr>
          <p:cNvSpPr/>
          <p:nvPr/>
        </p:nvSpPr>
        <p:spPr>
          <a:xfrm rot="19694149">
            <a:off x="3849938" y="1536440"/>
            <a:ext cx="1653363" cy="65390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ext Placeholder 13">
            <a:extLst>
              <a:ext uri="{FF2B5EF4-FFF2-40B4-BE49-F238E27FC236}">
                <a16:creationId xmlns:a16="http://schemas.microsoft.com/office/drawing/2014/main" id="{789C2048-D0A0-4539-904F-1328E267A45E}"/>
              </a:ext>
            </a:extLst>
          </p:cNvPr>
          <p:cNvSpPr txBox="1">
            <a:spLocks/>
          </p:cNvSpPr>
          <p:nvPr/>
        </p:nvSpPr>
        <p:spPr>
          <a:xfrm>
            <a:off x="247471" y="6460215"/>
            <a:ext cx="11196082" cy="257226"/>
          </a:xfrm>
          <a:prstGeom prst="rect">
            <a:avLst/>
          </a:prstGeom>
        </p:spPr>
        <p:txBody>
          <a:bodyPr vert="horz" lIns="0" tIns="0" rIns="0" bIns="0" rtlCol="0" anchor="b">
            <a:noAutofit/>
          </a:bodyPr>
          <a:lstStyle>
            <a:lvl1pPr marL="0" indent="0" algn="l" defTabSz="18288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857250" indent="-400050" algn="l" defTabSz="1828800" rtl="0" eaLnBrk="1" latinLnBrk="0" hangingPunct="1">
              <a:lnSpc>
                <a:spcPct val="90000"/>
              </a:lnSpc>
              <a:spcBef>
                <a:spcPts val="1000"/>
              </a:spcBef>
              <a:buFont typeface="Calibri" panose="020F0502020204030204" pitchFamily="34" charset="0"/>
              <a:buChar char="–"/>
              <a:defRPr sz="3600" kern="1200">
                <a:solidFill>
                  <a:schemeClr val="accent2"/>
                </a:solidFill>
                <a:latin typeface="+mn-lt"/>
                <a:ea typeface="+mn-ea"/>
                <a:cs typeface="+mn-cs"/>
              </a:defRPr>
            </a:lvl2pPr>
            <a:lvl3pPr marL="1333500" indent="-457200" algn="l" defTabSz="1828800" rtl="0" eaLnBrk="1" latinLnBrk="0" hangingPunct="1">
              <a:lnSpc>
                <a:spcPct val="90000"/>
              </a:lnSpc>
              <a:spcBef>
                <a:spcPts val="1000"/>
              </a:spcBef>
              <a:buFont typeface="Arial" panose="020B0604020202020204" pitchFamily="34" charset="0"/>
              <a:buChar char="•"/>
              <a:defRPr sz="3600" kern="1200">
                <a:solidFill>
                  <a:schemeClr val="accent2"/>
                </a:solidFill>
                <a:latin typeface="+mn-lt"/>
                <a:ea typeface="+mn-ea"/>
                <a:cs typeface="+mn-cs"/>
              </a:defRPr>
            </a:lvl3pPr>
            <a:lvl4pPr marL="1809750" indent="-476250" algn="l" defTabSz="1828800" rtl="0" eaLnBrk="1" latinLnBrk="0" hangingPunct="1">
              <a:lnSpc>
                <a:spcPct val="90000"/>
              </a:lnSpc>
              <a:spcBef>
                <a:spcPts val="1000"/>
              </a:spcBef>
              <a:buFont typeface="Arial" panose="020B0604020202020204" pitchFamily="34" charset="0"/>
              <a:buChar char="•"/>
              <a:defRPr sz="3600" kern="1200">
                <a:solidFill>
                  <a:schemeClr val="accent2"/>
                </a:solidFill>
                <a:latin typeface="+mn-lt"/>
                <a:ea typeface="+mn-ea"/>
                <a:cs typeface="+mn-cs"/>
              </a:defRPr>
            </a:lvl4pPr>
            <a:lvl5pPr marL="2305050" indent="-495300" algn="l" defTabSz="1828800" rtl="0" eaLnBrk="1" latinLnBrk="0" hangingPunct="1">
              <a:lnSpc>
                <a:spcPct val="90000"/>
              </a:lnSpc>
              <a:spcBef>
                <a:spcPts val="1000"/>
              </a:spcBef>
              <a:buFont typeface="Arial" panose="020B0604020202020204" pitchFamily="34" charset="0"/>
              <a:buChar char="•"/>
              <a:defRPr sz="3600" kern="1200">
                <a:solidFill>
                  <a:schemeClr val="accent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800" dirty="0" err="1">
                <a:solidFill>
                  <a:schemeClr val="tx1">
                    <a:lumMod val="65000"/>
                    <a:lumOff val="35000"/>
                  </a:schemeClr>
                </a:solidFill>
              </a:rPr>
              <a:t>Adaptado</a:t>
            </a:r>
            <a:r>
              <a:rPr lang="en-US" sz="800" dirty="0">
                <a:solidFill>
                  <a:schemeClr val="tx1">
                    <a:lumMod val="65000"/>
                    <a:lumOff val="35000"/>
                  </a:schemeClr>
                </a:solidFill>
              </a:rPr>
              <a:t> de: </a:t>
            </a:r>
            <a:r>
              <a:rPr lang="pt-PT" sz="800" dirty="0">
                <a:solidFill>
                  <a:schemeClr val="tx1">
                    <a:lumMod val="65000"/>
                    <a:lumOff val="35000"/>
                  </a:schemeClr>
                </a:solidFill>
              </a:rPr>
              <a:t>Antela A </a:t>
            </a:r>
            <a:r>
              <a:rPr lang="pt-PT" sz="800" dirty="0" err="1">
                <a:solidFill>
                  <a:schemeClr val="tx1">
                    <a:lumMod val="65000"/>
                    <a:lumOff val="35000"/>
                  </a:schemeClr>
                </a:solidFill>
              </a:rPr>
              <a:t>et</a:t>
            </a:r>
            <a:r>
              <a:rPr lang="pt-PT" sz="800" dirty="0">
                <a:solidFill>
                  <a:schemeClr val="tx1">
                    <a:lumMod val="65000"/>
                    <a:lumOff val="35000"/>
                  </a:schemeClr>
                </a:solidFill>
              </a:rPr>
              <a:t> al. </a:t>
            </a:r>
            <a:r>
              <a:rPr lang="pt-PT" sz="800" dirty="0" err="1">
                <a:solidFill>
                  <a:schemeClr val="tx1">
                    <a:lumMod val="65000"/>
                    <a:lumOff val="35000"/>
                  </a:schemeClr>
                </a:solidFill>
              </a:rPr>
              <a:t>Redefining</a:t>
            </a:r>
            <a:r>
              <a:rPr lang="pt-PT" sz="800" dirty="0">
                <a:solidFill>
                  <a:schemeClr val="tx1">
                    <a:lumMod val="65000"/>
                    <a:lumOff val="35000"/>
                  </a:schemeClr>
                </a:solidFill>
              </a:rPr>
              <a:t> </a:t>
            </a:r>
            <a:r>
              <a:rPr lang="pt-PT" sz="800" dirty="0" err="1">
                <a:solidFill>
                  <a:schemeClr val="tx1">
                    <a:lumMod val="65000"/>
                    <a:lumOff val="35000"/>
                  </a:schemeClr>
                </a:solidFill>
              </a:rPr>
              <a:t>therapeutic</a:t>
            </a:r>
            <a:r>
              <a:rPr lang="pt-PT" sz="800" dirty="0">
                <a:solidFill>
                  <a:schemeClr val="tx1">
                    <a:lumMod val="65000"/>
                    <a:lumOff val="35000"/>
                  </a:schemeClr>
                </a:solidFill>
              </a:rPr>
              <a:t> </a:t>
            </a:r>
            <a:r>
              <a:rPr lang="pt-PT" sz="800" dirty="0" err="1">
                <a:solidFill>
                  <a:schemeClr val="tx1">
                    <a:lumMod val="65000"/>
                    <a:lumOff val="35000"/>
                  </a:schemeClr>
                </a:solidFill>
              </a:rPr>
              <a:t>success</a:t>
            </a:r>
            <a:r>
              <a:rPr lang="pt-PT" sz="800" dirty="0">
                <a:solidFill>
                  <a:schemeClr val="tx1">
                    <a:lumMod val="65000"/>
                    <a:lumOff val="35000"/>
                  </a:schemeClr>
                </a:solidFill>
              </a:rPr>
              <a:t> in HIV </a:t>
            </a:r>
            <a:r>
              <a:rPr lang="pt-PT" sz="800" dirty="0" err="1">
                <a:solidFill>
                  <a:schemeClr val="tx1">
                    <a:lumMod val="65000"/>
                    <a:lumOff val="35000"/>
                  </a:schemeClr>
                </a:solidFill>
              </a:rPr>
              <a:t>patients</a:t>
            </a:r>
            <a:r>
              <a:rPr lang="pt-PT" sz="800" dirty="0">
                <a:solidFill>
                  <a:schemeClr val="tx1">
                    <a:lumMod val="65000"/>
                    <a:lumOff val="35000"/>
                  </a:schemeClr>
                </a:solidFill>
              </a:rPr>
              <a:t>: </a:t>
            </a:r>
            <a:r>
              <a:rPr lang="pt-PT" sz="800" dirty="0" err="1">
                <a:solidFill>
                  <a:schemeClr val="tx1">
                    <a:lumMod val="65000"/>
                    <a:lumOff val="35000"/>
                  </a:schemeClr>
                </a:solidFill>
              </a:rPr>
              <a:t>an</a:t>
            </a:r>
            <a:r>
              <a:rPr lang="pt-PT" sz="800" dirty="0">
                <a:solidFill>
                  <a:schemeClr val="tx1">
                    <a:lumMod val="65000"/>
                    <a:lumOff val="35000"/>
                  </a:schemeClr>
                </a:solidFill>
              </a:rPr>
              <a:t> expert </a:t>
            </a:r>
            <a:r>
              <a:rPr lang="pt-PT" sz="800" dirty="0" err="1">
                <a:solidFill>
                  <a:schemeClr val="tx1">
                    <a:lumMod val="65000"/>
                    <a:lumOff val="35000"/>
                  </a:schemeClr>
                </a:solidFill>
              </a:rPr>
              <a:t>view</a:t>
            </a:r>
            <a:r>
              <a:rPr lang="en-US" sz="800" dirty="0">
                <a:solidFill>
                  <a:schemeClr val="tx1">
                    <a:lumMod val="65000"/>
                    <a:lumOff val="35000"/>
                  </a:schemeClr>
                </a:solidFill>
              </a:rPr>
              <a:t>. J </a:t>
            </a:r>
            <a:r>
              <a:rPr lang="en-US" sz="800" dirty="0" err="1">
                <a:solidFill>
                  <a:schemeClr val="tx1">
                    <a:lumMod val="65000"/>
                    <a:lumOff val="35000"/>
                  </a:schemeClr>
                </a:solidFill>
              </a:rPr>
              <a:t>Antimicrob</a:t>
            </a:r>
            <a:r>
              <a:rPr lang="en-US" sz="800" dirty="0">
                <a:solidFill>
                  <a:schemeClr val="tx1">
                    <a:lumMod val="65000"/>
                    <a:lumOff val="35000"/>
                  </a:schemeClr>
                </a:solidFill>
              </a:rPr>
              <a:t> Chemother (2021) doi:10.1093/</a:t>
            </a:r>
            <a:r>
              <a:rPr lang="en-US" sz="800" dirty="0" err="1">
                <a:solidFill>
                  <a:schemeClr val="tx1">
                    <a:lumMod val="65000"/>
                    <a:lumOff val="35000"/>
                  </a:schemeClr>
                </a:solidFill>
              </a:rPr>
              <a:t>jac</a:t>
            </a:r>
            <a:r>
              <a:rPr lang="en-US" sz="800" dirty="0">
                <a:solidFill>
                  <a:schemeClr val="tx1">
                    <a:lumMod val="65000"/>
                    <a:lumOff val="35000"/>
                  </a:schemeClr>
                </a:solidFill>
              </a:rPr>
              <a:t>/dkab168 </a:t>
            </a:r>
          </a:p>
        </p:txBody>
      </p:sp>
      <p:sp>
        <p:nvSpPr>
          <p:cNvPr id="6" name="CaixaDeTexto 5">
            <a:extLst>
              <a:ext uri="{FF2B5EF4-FFF2-40B4-BE49-F238E27FC236}">
                <a16:creationId xmlns:a16="http://schemas.microsoft.com/office/drawing/2014/main" id="{FC3BA8EB-AF67-4327-BB00-356632BB6876}"/>
              </a:ext>
            </a:extLst>
          </p:cNvPr>
          <p:cNvSpPr txBox="1"/>
          <p:nvPr/>
        </p:nvSpPr>
        <p:spPr>
          <a:xfrm>
            <a:off x="186239" y="213118"/>
            <a:ext cx="6102220" cy="461665"/>
          </a:xfrm>
          <a:prstGeom prst="rect">
            <a:avLst/>
          </a:prstGeom>
          <a:noFill/>
        </p:spPr>
        <p:txBody>
          <a:bodyPr wrap="square">
            <a:spAutoFit/>
          </a:bodyPr>
          <a:lstStyle/>
          <a:p>
            <a:r>
              <a:rPr lang="pt-PT" sz="2400" b="1" dirty="0">
                <a:solidFill>
                  <a:srgbClr val="C00000"/>
                </a:solidFill>
              </a:rPr>
              <a:t>EFICÁCIA</a:t>
            </a:r>
            <a:endParaRPr lang="pt-PT" sz="2400" dirty="0"/>
          </a:p>
        </p:txBody>
      </p:sp>
    </p:spTree>
    <p:extLst>
      <p:ext uri="{BB962C8B-B14F-4D97-AF65-F5344CB8AC3E}">
        <p14:creationId xmlns:p14="http://schemas.microsoft.com/office/powerpoint/2010/main" val="2962377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380E3B7-D776-4E26-9E16-B430C3400CDE}"/>
              </a:ext>
            </a:extLst>
          </p:cNvPr>
          <p:cNvGrpSpPr/>
          <p:nvPr/>
        </p:nvGrpSpPr>
        <p:grpSpPr>
          <a:xfrm>
            <a:off x="3626119" y="945292"/>
            <a:ext cx="1318243" cy="253916"/>
            <a:chOff x="6796772" y="757909"/>
            <a:chExt cx="1318243" cy="253916"/>
          </a:xfrm>
        </p:grpSpPr>
        <p:sp>
          <p:nvSpPr>
            <p:cNvPr id="31" name="TextBox 30">
              <a:extLst>
                <a:ext uri="{FF2B5EF4-FFF2-40B4-BE49-F238E27FC236}">
                  <a16:creationId xmlns:a16="http://schemas.microsoft.com/office/drawing/2014/main" id="{15EC8820-7A68-4EDD-9044-56CD41018F86}"/>
                </a:ext>
              </a:extLst>
            </p:cNvPr>
            <p:cNvSpPr txBox="1"/>
            <p:nvPr/>
          </p:nvSpPr>
          <p:spPr>
            <a:xfrm>
              <a:off x="6886794" y="757909"/>
              <a:ext cx="1228221" cy="25391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BIC + FTC + TAF</a:t>
              </a:r>
            </a:p>
          </p:txBody>
        </p:sp>
        <p:sp>
          <p:nvSpPr>
            <p:cNvPr id="32" name="Rectangle 31">
              <a:extLst>
                <a:ext uri="{FF2B5EF4-FFF2-40B4-BE49-F238E27FC236}">
                  <a16:creationId xmlns:a16="http://schemas.microsoft.com/office/drawing/2014/main" id="{DBAF16AF-ACE9-4CE3-B9D4-B4A39FEBEB0B}"/>
                </a:ext>
              </a:extLst>
            </p:cNvPr>
            <p:cNvSpPr/>
            <p:nvPr/>
          </p:nvSpPr>
          <p:spPr bwMode="auto">
            <a:xfrm>
              <a:off x="6796772" y="830072"/>
              <a:ext cx="109590" cy="109590"/>
            </a:xfrm>
            <a:prstGeom prst="rect">
              <a:avLst/>
            </a:prstGeom>
            <a:solidFill>
              <a:srgbClr val="00C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2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33" name="Group 32">
            <a:extLst>
              <a:ext uri="{FF2B5EF4-FFF2-40B4-BE49-F238E27FC236}">
                <a16:creationId xmlns:a16="http://schemas.microsoft.com/office/drawing/2014/main" id="{D42B91C5-AA12-4CF7-AA45-96176EAA1451}"/>
              </a:ext>
            </a:extLst>
          </p:cNvPr>
          <p:cNvGrpSpPr/>
          <p:nvPr/>
        </p:nvGrpSpPr>
        <p:grpSpPr>
          <a:xfrm>
            <a:off x="5007955" y="946194"/>
            <a:ext cx="1361643" cy="253916"/>
            <a:chOff x="8121166" y="757909"/>
            <a:chExt cx="1361643" cy="253916"/>
          </a:xfrm>
        </p:grpSpPr>
        <p:sp>
          <p:nvSpPr>
            <p:cNvPr id="34" name="TextBox 33">
              <a:extLst>
                <a:ext uri="{FF2B5EF4-FFF2-40B4-BE49-F238E27FC236}">
                  <a16:creationId xmlns:a16="http://schemas.microsoft.com/office/drawing/2014/main" id="{0241E8D2-208F-4EE6-955C-D973D0630232}"/>
                </a:ext>
              </a:extLst>
            </p:cNvPr>
            <p:cNvSpPr txBox="1"/>
            <p:nvPr/>
          </p:nvSpPr>
          <p:spPr>
            <a:xfrm>
              <a:off x="8195277" y="757909"/>
              <a:ext cx="1287532" cy="25391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DTG + FTC + TAF</a:t>
              </a:r>
            </a:p>
          </p:txBody>
        </p:sp>
        <p:sp>
          <p:nvSpPr>
            <p:cNvPr id="35" name="Rectangle 34">
              <a:extLst>
                <a:ext uri="{FF2B5EF4-FFF2-40B4-BE49-F238E27FC236}">
                  <a16:creationId xmlns:a16="http://schemas.microsoft.com/office/drawing/2014/main" id="{1E9E29D8-C236-4134-AC38-A884C96DFBD3}"/>
                </a:ext>
              </a:extLst>
            </p:cNvPr>
            <p:cNvSpPr/>
            <p:nvPr/>
          </p:nvSpPr>
          <p:spPr bwMode="auto">
            <a:xfrm>
              <a:off x="8121166" y="830072"/>
              <a:ext cx="109590" cy="109590"/>
            </a:xfrm>
            <a:prstGeom prst="rect">
              <a:avLst/>
            </a:prstGeom>
            <a:solidFill>
              <a:srgbClr val="0B5A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2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36" name="Group 35">
            <a:extLst>
              <a:ext uri="{FF2B5EF4-FFF2-40B4-BE49-F238E27FC236}">
                <a16:creationId xmlns:a16="http://schemas.microsoft.com/office/drawing/2014/main" id="{257D7EC0-6231-4949-B798-904B2E754441}"/>
              </a:ext>
            </a:extLst>
          </p:cNvPr>
          <p:cNvGrpSpPr/>
          <p:nvPr/>
        </p:nvGrpSpPr>
        <p:grpSpPr>
          <a:xfrm>
            <a:off x="6490969" y="945292"/>
            <a:ext cx="978083" cy="253916"/>
            <a:chOff x="9512407" y="757909"/>
            <a:chExt cx="978083" cy="253916"/>
          </a:xfrm>
        </p:grpSpPr>
        <p:sp>
          <p:nvSpPr>
            <p:cNvPr id="37" name="TextBox 36">
              <a:extLst>
                <a:ext uri="{FF2B5EF4-FFF2-40B4-BE49-F238E27FC236}">
                  <a16:creationId xmlns:a16="http://schemas.microsoft.com/office/drawing/2014/main" id="{1550E5E2-3494-4415-8C52-5DDEBFDBB369}"/>
                </a:ext>
              </a:extLst>
            </p:cNvPr>
            <p:cNvSpPr txBox="1"/>
            <p:nvPr/>
          </p:nvSpPr>
          <p:spPr>
            <a:xfrm>
              <a:off x="9586678" y="757909"/>
              <a:ext cx="903812" cy="25391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DTG + 3TC</a:t>
              </a:r>
            </a:p>
          </p:txBody>
        </p:sp>
        <p:sp>
          <p:nvSpPr>
            <p:cNvPr id="38" name="Rectangle 37">
              <a:extLst>
                <a:ext uri="{FF2B5EF4-FFF2-40B4-BE49-F238E27FC236}">
                  <a16:creationId xmlns:a16="http://schemas.microsoft.com/office/drawing/2014/main" id="{542139F4-CF26-4B4B-8EED-96DC9E56F662}"/>
                </a:ext>
              </a:extLst>
            </p:cNvPr>
            <p:cNvSpPr/>
            <p:nvPr/>
          </p:nvSpPr>
          <p:spPr bwMode="auto">
            <a:xfrm>
              <a:off x="9512407" y="830072"/>
              <a:ext cx="109590" cy="10959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2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39" name="Group 38">
            <a:extLst>
              <a:ext uri="{FF2B5EF4-FFF2-40B4-BE49-F238E27FC236}">
                <a16:creationId xmlns:a16="http://schemas.microsoft.com/office/drawing/2014/main" id="{D223778E-B777-4B86-8750-829D6A49BF31}"/>
              </a:ext>
            </a:extLst>
          </p:cNvPr>
          <p:cNvGrpSpPr/>
          <p:nvPr/>
        </p:nvGrpSpPr>
        <p:grpSpPr>
          <a:xfrm>
            <a:off x="7620126" y="864501"/>
            <a:ext cx="1098341" cy="415498"/>
            <a:chOff x="10603545" y="677118"/>
            <a:chExt cx="951793" cy="415498"/>
          </a:xfrm>
        </p:grpSpPr>
        <p:sp>
          <p:nvSpPr>
            <p:cNvPr id="40" name="TextBox 39">
              <a:extLst>
                <a:ext uri="{FF2B5EF4-FFF2-40B4-BE49-F238E27FC236}">
                  <a16:creationId xmlns:a16="http://schemas.microsoft.com/office/drawing/2014/main" id="{0DFB665A-CB99-437B-BF41-7C33D370C556}"/>
                </a:ext>
              </a:extLst>
            </p:cNvPr>
            <p:cNvSpPr txBox="1"/>
            <p:nvPr/>
          </p:nvSpPr>
          <p:spPr>
            <a:xfrm>
              <a:off x="10678407" y="677118"/>
              <a:ext cx="876931" cy="4154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DTG + RPV</a:t>
              </a:r>
            </a:p>
          </p:txBody>
        </p:sp>
        <p:sp>
          <p:nvSpPr>
            <p:cNvPr id="41" name="Rectangle 40">
              <a:extLst>
                <a:ext uri="{FF2B5EF4-FFF2-40B4-BE49-F238E27FC236}">
                  <a16:creationId xmlns:a16="http://schemas.microsoft.com/office/drawing/2014/main" id="{63068D60-3312-4D8B-8D9F-C5F4C287F39C}"/>
                </a:ext>
              </a:extLst>
            </p:cNvPr>
            <p:cNvSpPr/>
            <p:nvPr/>
          </p:nvSpPr>
          <p:spPr bwMode="auto">
            <a:xfrm>
              <a:off x="10603545" y="830072"/>
              <a:ext cx="109590" cy="109590"/>
            </a:xfrm>
            <a:prstGeom prst="rect">
              <a:avLst/>
            </a:prstGeom>
            <a:solidFill>
              <a:srgbClr val="C96B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2500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42" name="Rectangle 41">
            <a:extLst>
              <a:ext uri="{FF2B5EF4-FFF2-40B4-BE49-F238E27FC236}">
                <a16:creationId xmlns:a16="http://schemas.microsoft.com/office/drawing/2014/main" id="{0F288A18-FF88-4A17-BE35-A7FA6B574A9C}"/>
              </a:ext>
            </a:extLst>
          </p:cNvPr>
          <p:cNvSpPr/>
          <p:nvPr/>
        </p:nvSpPr>
        <p:spPr bwMode="auto">
          <a:xfrm>
            <a:off x="415128" y="4818221"/>
            <a:ext cx="11683112" cy="420624"/>
          </a:xfrm>
          <a:prstGeom prst="rect">
            <a:avLst/>
          </a:prstGeom>
          <a:solidFill>
            <a:srgbClr val="F8F3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250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Rectangle 42">
            <a:extLst>
              <a:ext uri="{FF2B5EF4-FFF2-40B4-BE49-F238E27FC236}">
                <a16:creationId xmlns:a16="http://schemas.microsoft.com/office/drawing/2014/main" id="{26A88A75-6F06-42B3-A126-5FAEB6AFF5A9}"/>
              </a:ext>
            </a:extLst>
          </p:cNvPr>
          <p:cNvSpPr/>
          <p:nvPr/>
        </p:nvSpPr>
        <p:spPr bwMode="auto">
          <a:xfrm>
            <a:off x="415128" y="3784491"/>
            <a:ext cx="11683112" cy="612648"/>
          </a:xfrm>
          <a:prstGeom prst="rect">
            <a:avLst/>
          </a:prstGeom>
          <a:solidFill>
            <a:srgbClr val="F8F3EA">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250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Rectangle 43">
            <a:extLst>
              <a:ext uri="{FF2B5EF4-FFF2-40B4-BE49-F238E27FC236}">
                <a16:creationId xmlns:a16="http://schemas.microsoft.com/office/drawing/2014/main" id="{7F9DDDAE-1866-4235-B409-69D14F33DB77}"/>
              </a:ext>
            </a:extLst>
          </p:cNvPr>
          <p:cNvSpPr/>
          <p:nvPr/>
        </p:nvSpPr>
        <p:spPr bwMode="auto">
          <a:xfrm>
            <a:off x="415128" y="4397597"/>
            <a:ext cx="11683112" cy="420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250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45" name="Table 31">
            <a:extLst>
              <a:ext uri="{FF2B5EF4-FFF2-40B4-BE49-F238E27FC236}">
                <a16:creationId xmlns:a16="http://schemas.microsoft.com/office/drawing/2014/main" id="{710CE731-6B82-4A89-BFC2-95418315743D}"/>
              </a:ext>
            </a:extLst>
          </p:cNvPr>
          <p:cNvGraphicFramePr>
            <a:graphicFrameLocks noGrp="1"/>
          </p:cNvGraphicFramePr>
          <p:nvPr>
            <p:extLst>
              <p:ext uri="{D42A27DB-BD31-4B8C-83A1-F6EECF244321}">
                <p14:modId xmlns:p14="http://schemas.microsoft.com/office/powerpoint/2010/main" val="3629464974"/>
              </p:ext>
            </p:extLst>
          </p:nvPr>
        </p:nvGraphicFramePr>
        <p:xfrm>
          <a:off x="6113017" y="3813751"/>
          <a:ext cx="377952" cy="193422"/>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304800">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chemeClr val="tx1">
                              <a:lumMod val="50000"/>
                              <a:lumOff val="50000"/>
                            </a:schemeClr>
                          </a:solidFill>
                        </a:rPr>
                        <a:t>4</a:t>
                      </a:r>
                    </a:p>
                  </a:txBody>
                  <a:tcPr marL="0" marR="0" marT="9144" marB="9144"/>
                </a:tc>
                <a:tc>
                  <a:txBody>
                    <a:bodyPr/>
                    <a:lstStyle/>
                    <a:p>
                      <a:pPr marL="0" marR="0" lvl="0" indent="0" algn="l" defTabSz="822960" rtl="0" eaLnBrk="1" fontAlgn="auto" latinLnBrk="0" hangingPunct="1">
                        <a:lnSpc>
                          <a:spcPct val="85000"/>
                        </a:lnSpc>
                        <a:spcBef>
                          <a:spcPts val="0"/>
                        </a:spcBef>
                        <a:spcAft>
                          <a:spcPts val="0"/>
                        </a:spcAft>
                        <a:buClrTx/>
                        <a:buSzTx/>
                        <a:buFontTx/>
                        <a:buNone/>
                        <a:tabLst/>
                        <a:defRPr/>
                      </a:pPr>
                      <a:r>
                        <a:rPr lang="en-US" sz="600" b="1">
                          <a:solidFill>
                            <a:schemeClr val="tx1">
                              <a:lumMod val="50000"/>
                              <a:lumOff val="50000"/>
                            </a:schemeClr>
                          </a:solidFill>
                        </a:rPr>
                        <a:t>M184V/I</a:t>
                      </a:r>
                    </a:p>
                  </a:txBody>
                  <a:tcPr marL="0" marR="0" marT="9144" marB="9144"/>
                </a:tc>
                <a:extLst>
                  <a:ext uri="{0D108BD9-81ED-4DB2-BD59-A6C34878D82A}">
                    <a16:rowId xmlns:a16="http://schemas.microsoft.com/office/drawing/2014/main" val="3298565655"/>
                  </a:ext>
                </a:extLst>
              </a:tr>
              <a:tr h="0">
                <a:tc>
                  <a:txBody>
                    <a:bodyPr/>
                    <a:lstStyle/>
                    <a:p>
                      <a:pPr algn="l">
                        <a:lnSpc>
                          <a:spcPct val="85000"/>
                        </a:lnSpc>
                      </a:pPr>
                      <a:r>
                        <a:rPr lang="en-US" sz="600" b="1">
                          <a:solidFill>
                            <a:schemeClr val="tx1">
                              <a:lumMod val="50000"/>
                              <a:lumOff val="50000"/>
                            </a:schemeClr>
                          </a:solidFill>
                        </a:rPr>
                        <a:t>3</a:t>
                      </a:r>
                    </a:p>
                  </a:txBody>
                  <a:tcPr marL="0" marR="0" marT="9144" marB="9144"/>
                </a:tc>
                <a:tc>
                  <a:txBody>
                    <a:bodyPr/>
                    <a:lstStyle/>
                    <a:p>
                      <a:pPr algn="l">
                        <a:lnSpc>
                          <a:spcPct val="85000"/>
                        </a:lnSpc>
                      </a:pPr>
                      <a:r>
                        <a:rPr lang="en-US" sz="600" b="1" dirty="0">
                          <a:solidFill>
                            <a:schemeClr val="tx1">
                              <a:lumMod val="50000"/>
                              <a:lumOff val="50000"/>
                            </a:schemeClr>
                          </a:solidFill>
                        </a:rPr>
                        <a:t>V75I</a:t>
                      </a:r>
                    </a:p>
                  </a:txBody>
                  <a:tcPr marL="0" marR="0" marT="9144" marB="9144"/>
                </a:tc>
                <a:extLst>
                  <a:ext uri="{0D108BD9-81ED-4DB2-BD59-A6C34878D82A}">
                    <a16:rowId xmlns:a16="http://schemas.microsoft.com/office/drawing/2014/main" val="577479890"/>
                  </a:ext>
                </a:extLst>
              </a:tr>
            </a:tbl>
          </a:graphicData>
        </a:graphic>
      </p:graphicFrame>
      <p:graphicFrame>
        <p:nvGraphicFramePr>
          <p:cNvPr id="46" name="Table 31">
            <a:extLst>
              <a:ext uri="{FF2B5EF4-FFF2-40B4-BE49-F238E27FC236}">
                <a16:creationId xmlns:a16="http://schemas.microsoft.com/office/drawing/2014/main" id="{EBF57B60-2C95-4FCE-963A-923C7B252B04}"/>
              </a:ext>
            </a:extLst>
          </p:cNvPr>
          <p:cNvGraphicFramePr>
            <a:graphicFrameLocks noGrp="1"/>
          </p:cNvGraphicFramePr>
          <p:nvPr>
            <p:extLst>
              <p:ext uri="{D42A27DB-BD31-4B8C-83A1-F6EECF244321}">
                <p14:modId xmlns:p14="http://schemas.microsoft.com/office/powerpoint/2010/main" val="2218434393"/>
              </p:ext>
            </p:extLst>
          </p:nvPr>
        </p:nvGraphicFramePr>
        <p:xfrm>
          <a:off x="8464935" y="4422237"/>
          <a:ext cx="576390" cy="290133"/>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503238">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chemeClr val="tx1">
                              <a:lumMod val="50000"/>
                              <a:lumOff val="50000"/>
                            </a:schemeClr>
                          </a:solidFill>
                        </a:rPr>
                        <a:t>1</a:t>
                      </a:r>
                    </a:p>
                  </a:txBody>
                  <a:tcPr marL="0" marR="0" marT="9144" marB="9144"/>
                </a:tc>
                <a:tc>
                  <a:txBody>
                    <a:bodyPr/>
                    <a:lstStyle/>
                    <a:p>
                      <a:pPr algn="l">
                        <a:lnSpc>
                          <a:spcPct val="85000"/>
                        </a:lnSpc>
                      </a:pPr>
                      <a:r>
                        <a:rPr lang="en-US" sz="600" b="1">
                          <a:solidFill>
                            <a:schemeClr val="tx1">
                              <a:lumMod val="50000"/>
                              <a:lumOff val="50000"/>
                            </a:schemeClr>
                          </a:solidFill>
                        </a:rPr>
                        <a:t>V72A</a:t>
                      </a:r>
                    </a:p>
                  </a:txBody>
                  <a:tcPr marL="0" marR="0" marT="9144" marB="9144"/>
                </a:tc>
                <a:extLst>
                  <a:ext uri="{0D108BD9-81ED-4DB2-BD59-A6C34878D82A}">
                    <a16:rowId xmlns:a16="http://schemas.microsoft.com/office/drawing/2014/main" val="368551140"/>
                  </a:ext>
                </a:extLst>
              </a:tr>
              <a:tr h="0">
                <a:tc>
                  <a:txBody>
                    <a:bodyPr/>
                    <a:lstStyle/>
                    <a:p>
                      <a:pPr algn="l">
                        <a:lnSpc>
                          <a:spcPct val="85000"/>
                        </a:lnSpc>
                      </a:pPr>
                      <a:r>
                        <a:rPr lang="en-US" sz="600" b="1">
                          <a:solidFill>
                            <a:schemeClr val="tx1">
                              <a:lumMod val="50000"/>
                              <a:lumOff val="50000"/>
                            </a:schemeClr>
                          </a:solidFill>
                        </a:rPr>
                        <a:t>1</a:t>
                      </a:r>
                    </a:p>
                  </a:txBody>
                  <a:tcPr marL="0" marR="0" marT="9144" marB="9144"/>
                </a:tc>
                <a:tc>
                  <a:txBody>
                    <a:bodyPr/>
                    <a:lstStyle/>
                    <a:p>
                      <a:pPr algn="l">
                        <a:lnSpc>
                          <a:spcPct val="85000"/>
                        </a:lnSpc>
                      </a:pPr>
                      <a:r>
                        <a:rPr lang="en-US" sz="600" b="1">
                          <a:solidFill>
                            <a:schemeClr val="tx1">
                              <a:lumMod val="50000"/>
                              <a:lumOff val="50000"/>
                            </a:schemeClr>
                          </a:solidFill>
                        </a:rPr>
                        <a:t>L74M</a:t>
                      </a:r>
                    </a:p>
                  </a:txBody>
                  <a:tcPr marL="0" marR="0" marT="9144" marB="9144"/>
                </a:tc>
                <a:extLst>
                  <a:ext uri="{0D108BD9-81ED-4DB2-BD59-A6C34878D82A}">
                    <a16:rowId xmlns:a16="http://schemas.microsoft.com/office/drawing/2014/main" val="276053392"/>
                  </a:ext>
                </a:extLst>
              </a:tr>
              <a:tr h="0">
                <a:tc>
                  <a:txBody>
                    <a:bodyPr/>
                    <a:lstStyle/>
                    <a:p>
                      <a:pPr algn="l">
                        <a:lnSpc>
                          <a:spcPct val="85000"/>
                        </a:lnSpc>
                      </a:pPr>
                      <a:r>
                        <a:rPr lang="en-US" sz="600" b="1">
                          <a:solidFill>
                            <a:schemeClr val="tx1">
                              <a:lumMod val="50000"/>
                              <a:lumOff val="50000"/>
                            </a:schemeClr>
                          </a:solidFill>
                        </a:rPr>
                        <a:t>1</a:t>
                      </a:r>
                    </a:p>
                  </a:txBody>
                  <a:tcPr marL="0" marR="0" marT="9144" marB="9144"/>
                </a:tc>
                <a:tc>
                  <a:txBody>
                    <a:bodyPr/>
                    <a:lstStyle/>
                    <a:p>
                      <a:pPr algn="l">
                        <a:lnSpc>
                          <a:spcPct val="85000"/>
                        </a:lnSpc>
                      </a:pPr>
                      <a:r>
                        <a:rPr lang="en-US" sz="600" b="1">
                          <a:solidFill>
                            <a:schemeClr val="tx1">
                              <a:lumMod val="50000"/>
                              <a:lumOff val="50000"/>
                            </a:schemeClr>
                          </a:solidFill>
                        </a:rPr>
                        <a:t>L74M+S153F </a:t>
                      </a:r>
                    </a:p>
                  </a:txBody>
                  <a:tcPr marL="0" marR="0" marT="9144" marB="9144"/>
                </a:tc>
                <a:extLst>
                  <a:ext uri="{0D108BD9-81ED-4DB2-BD59-A6C34878D82A}">
                    <a16:rowId xmlns:a16="http://schemas.microsoft.com/office/drawing/2014/main" val="3016382260"/>
                  </a:ext>
                </a:extLst>
              </a:tr>
            </a:tbl>
          </a:graphicData>
        </a:graphic>
      </p:graphicFrame>
      <p:graphicFrame>
        <p:nvGraphicFramePr>
          <p:cNvPr id="47" name="Table 31">
            <a:extLst>
              <a:ext uri="{FF2B5EF4-FFF2-40B4-BE49-F238E27FC236}">
                <a16:creationId xmlns:a16="http://schemas.microsoft.com/office/drawing/2014/main" id="{B47ABAD0-A0B5-4DF1-92A1-DB3A9E62A3D4}"/>
              </a:ext>
            </a:extLst>
          </p:cNvPr>
          <p:cNvGraphicFramePr>
            <a:graphicFrameLocks noGrp="1"/>
          </p:cNvGraphicFramePr>
          <p:nvPr>
            <p:extLst>
              <p:ext uri="{D42A27DB-BD31-4B8C-83A1-F6EECF244321}">
                <p14:modId xmlns:p14="http://schemas.microsoft.com/office/powerpoint/2010/main" val="3410251205"/>
              </p:ext>
            </p:extLst>
          </p:nvPr>
        </p:nvGraphicFramePr>
        <p:xfrm>
          <a:off x="8452127" y="3813751"/>
          <a:ext cx="306515" cy="96711"/>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233363">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dirty="0">
                          <a:solidFill>
                            <a:srgbClr val="C96BB4"/>
                          </a:solidFill>
                        </a:rPr>
                        <a:t>M230I</a:t>
                      </a:r>
                    </a:p>
                  </a:txBody>
                  <a:tcPr marL="0" marR="0" marT="9144" marB="9144"/>
                </a:tc>
                <a:extLst>
                  <a:ext uri="{0D108BD9-81ED-4DB2-BD59-A6C34878D82A}">
                    <a16:rowId xmlns:a16="http://schemas.microsoft.com/office/drawing/2014/main" val="368551140"/>
                  </a:ext>
                </a:extLst>
              </a:tr>
            </a:tbl>
          </a:graphicData>
        </a:graphic>
      </p:graphicFrame>
      <p:graphicFrame>
        <p:nvGraphicFramePr>
          <p:cNvPr id="48" name="Table 31">
            <a:extLst>
              <a:ext uri="{FF2B5EF4-FFF2-40B4-BE49-F238E27FC236}">
                <a16:creationId xmlns:a16="http://schemas.microsoft.com/office/drawing/2014/main" id="{FD33890B-9DB8-4593-B6F8-1567382BB98A}"/>
              </a:ext>
            </a:extLst>
          </p:cNvPr>
          <p:cNvGraphicFramePr>
            <a:graphicFrameLocks noGrp="1"/>
          </p:cNvGraphicFramePr>
          <p:nvPr>
            <p:extLst>
              <p:ext uri="{D42A27DB-BD31-4B8C-83A1-F6EECF244321}">
                <p14:modId xmlns:p14="http://schemas.microsoft.com/office/powerpoint/2010/main" val="1238507877"/>
              </p:ext>
            </p:extLst>
          </p:nvPr>
        </p:nvGraphicFramePr>
        <p:xfrm>
          <a:off x="11234934" y="3813751"/>
          <a:ext cx="790702" cy="580266"/>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717550">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rgbClr val="C96BB4"/>
                          </a:solidFill>
                        </a:rPr>
                        <a:t>2</a:t>
                      </a:r>
                    </a:p>
                  </a:txBody>
                  <a:tcPr marL="0" marR="0" marT="9144" marB="9144"/>
                </a:tc>
                <a:tc>
                  <a:txBody>
                    <a:bodyPr/>
                    <a:lstStyle/>
                    <a:p>
                      <a:pPr marL="0" marR="0" lvl="0" indent="0" algn="l" defTabSz="822960" rtl="0" eaLnBrk="1" fontAlgn="auto" latinLnBrk="0" hangingPunct="1">
                        <a:lnSpc>
                          <a:spcPct val="85000"/>
                        </a:lnSpc>
                        <a:spcBef>
                          <a:spcPts val="0"/>
                        </a:spcBef>
                        <a:spcAft>
                          <a:spcPts val="0"/>
                        </a:spcAft>
                        <a:buClrTx/>
                        <a:buSzTx/>
                        <a:buFontTx/>
                        <a:buNone/>
                        <a:tabLst/>
                        <a:defRPr/>
                      </a:pPr>
                      <a:r>
                        <a:rPr lang="en-US" sz="600" b="1">
                          <a:solidFill>
                            <a:srgbClr val="C96BB4"/>
                          </a:solidFill>
                        </a:rPr>
                        <a:t>M230I</a:t>
                      </a:r>
                    </a:p>
                  </a:txBody>
                  <a:tcPr marL="0" marR="0" marT="9144" marB="9144"/>
                </a:tc>
                <a:extLst>
                  <a:ext uri="{0D108BD9-81ED-4DB2-BD59-A6C34878D82A}">
                    <a16:rowId xmlns:a16="http://schemas.microsoft.com/office/drawing/2014/main" val="3298565655"/>
                  </a:ext>
                </a:extLst>
              </a:tr>
              <a:tr h="0">
                <a:tc>
                  <a:txBody>
                    <a:bodyPr/>
                    <a:lstStyle/>
                    <a:p>
                      <a:pPr algn="l">
                        <a:lnSpc>
                          <a:spcPct val="85000"/>
                        </a:lnSpc>
                      </a:pPr>
                      <a:r>
                        <a:rPr lang="en-US" sz="600" b="1">
                          <a:solidFill>
                            <a:srgbClr val="C96BB4"/>
                          </a:solidFill>
                        </a:rPr>
                        <a:t>3</a:t>
                      </a:r>
                    </a:p>
                  </a:txBody>
                  <a:tcPr marL="0" marR="0" marT="9144" marB="9144"/>
                </a:tc>
                <a:tc>
                  <a:txBody>
                    <a:bodyPr/>
                    <a:lstStyle/>
                    <a:p>
                      <a:pPr algn="l">
                        <a:lnSpc>
                          <a:spcPct val="85000"/>
                        </a:lnSpc>
                      </a:pPr>
                      <a:r>
                        <a:rPr lang="en-US" sz="600" b="1">
                          <a:solidFill>
                            <a:srgbClr val="C96BB4"/>
                          </a:solidFill>
                        </a:rPr>
                        <a:t>K101E</a:t>
                      </a:r>
                    </a:p>
                  </a:txBody>
                  <a:tcPr marL="0" marR="0" marT="9144" marB="9144"/>
                </a:tc>
                <a:extLst>
                  <a:ext uri="{0D108BD9-81ED-4DB2-BD59-A6C34878D82A}">
                    <a16:rowId xmlns:a16="http://schemas.microsoft.com/office/drawing/2014/main" val="577479890"/>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H221Y</a:t>
                      </a:r>
                    </a:p>
                  </a:txBody>
                  <a:tcPr marL="0" marR="0" marT="9144" marB="9144"/>
                </a:tc>
                <a:extLst>
                  <a:ext uri="{0D108BD9-81ED-4DB2-BD59-A6C34878D82A}">
                    <a16:rowId xmlns:a16="http://schemas.microsoft.com/office/drawing/2014/main" val="1306704403"/>
                  </a:ext>
                </a:extLst>
              </a:tr>
              <a:tr h="0">
                <a:tc>
                  <a:txBody>
                    <a:bodyPr/>
                    <a:lstStyle/>
                    <a:p>
                      <a:pPr algn="l">
                        <a:lnSpc>
                          <a:spcPct val="85000"/>
                        </a:lnSpc>
                      </a:pPr>
                      <a:r>
                        <a:rPr lang="en-US" sz="600" b="1">
                          <a:solidFill>
                            <a:srgbClr val="C96BB4"/>
                          </a:solidFill>
                        </a:rPr>
                        <a:t>4</a:t>
                      </a:r>
                    </a:p>
                  </a:txBody>
                  <a:tcPr marL="0" marR="0" marT="9144" marB="9144"/>
                </a:tc>
                <a:tc>
                  <a:txBody>
                    <a:bodyPr/>
                    <a:lstStyle/>
                    <a:p>
                      <a:pPr algn="l">
                        <a:lnSpc>
                          <a:spcPct val="85000"/>
                        </a:lnSpc>
                      </a:pPr>
                      <a:r>
                        <a:rPr lang="en-US" sz="600" b="1">
                          <a:solidFill>
                            <a:srgbClr val="C96BB4"/>
                          </a:solidFill>
                        </a:rPr>
                        <a:t>E138K</a:t>
                      </a:r>
                    </a:p>
                  </a:txBody>
                  <a:tcPr marL="0" marR="0" marT="9144" marB="9144"/>
                </a:tc>
                <a:extLst>
                  <a:ext uri="{0D108BD9-81ED-4DB2-BD59-A6C34878D82A}">
                    <a16:rowId xmlns:a16="http://schemas.microsoft.com/office/drawing/2014/main" val="1885641289"/>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V90I</a:t>
                      </a:r>
                    </a:p>
                  </a:txBody>
                  <a:tcPr marL="0" marR="0" marT="9144" marB="9144"/>
                </a:tc>
                <a:extLst>
                  <a:ext uri="{0D108BD9-81ED-4DB2-BD59-A6C34878D82A}">
                    <a16:rowId xmlns:a16="http://schemas.microsoft.com/office/drawing/2014/main" val="796713410"/>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dirty="0">
                          <a:solidFill>
                            <a:srgbClr val="C96BB4"/>
                          </a:solidFill>
                        </a:rPr>
                        <a:t>V90I+V106I+E138K </a:t>
                      </a:r>
                    </a:p>
                  </a:txBody>
                  <a:tcPr marL="0" marR="0" marT="9144" marB="9144"/>
                </a:tc>
                <a:extLst>
                  <a:ext uri="{0D108BD9-81ED-4DB2-BD59-A6C34878D82A}">
                    <a16:rowId xmlns:a16="http://schemas.microsoft.com/office/drawing/2014/main" val="1655692002"/>
                  </a:ext>
                </a:extLst>
              </a:tr>
            </a:tbl>
          </a:graphicData>
        </a:graphic>
      </p:graphicFrame>
      <p:graphicFrame>
        <p:nvGraphicFramePr>
          <p:cNvPr id="49" name="Table 31">
            <a:extLst>
              <a:ext uri="{FF2B5EF4-FFF2-40B4-BE49-F238E27FC236}">
                <a16:creationId xmlns:a16="http://schemas.microsoft.com/office/drawing/2014/main" id="{A92D4C1B-8C31-4997-AC56-B5A392027480}"/>
              </a:ext>
            </a:extLst>
          </p:cNvPr>
          <p:cNvGraphicFramePr>
            <a:graphicFrameLocks noGrp="1"/>
          </p:cNvGraphicFramePr>
          <p:nvPr>
            <p:extLst>
              <p:ext uri="{D42A27DB-BD31-4B8C-83A1-F6EECF244321}">
                <p14:modId xmlns:p14="http://schemas.microsoft.com/office/powerpoint/2010/main" val="3218072941"/>
              </p:ext>
            </p:extLst>
          </p:nvPr>
        </p:nvGraphicFramePr>
        <p:xfrm>
          <a:off x="9917839" y="3813751"/>
          <a:ext cx="357315" cy="292651"/>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284163">
                  <a:extLst>
                    <a:ext uri="{9D8B030D-6E8A-4147-A177-3AD203B41FA5}">
                      <a16:colId xmlns:a16="http://schemas.microsoft.com/office/drawing/2014/main" val="1382060379"/>
                    </a:ext>
                  </a:extLst>
                </a:gridCol>
              </a:tblGrid>
              <a:tr h="292651">
                <a:tc>
                  <a:txBody>
                    <a:bodyPr/>
                    <a:lstStyle/>
                    <a:p>
                      <a:pPr algn="l">
                        <a:lnSpc>
                          <a:spcPct val="85000"/>
                        </a:lnSpc>
                      </a:pPr>
                      <a:r>
                        <a:rPr lang="en-US" sz="600" b="1">
                          <a:solidFill>
                            <a:srgbClr val="00C0A0"/>
                          </a:solidFill>
                        </a:rPr>
                        <a:t>2</a:t>
                      </a:r>
                    </a:p>
                  </a:txBody>
                  <a:tcPr marL="0" marR="0" marT="9144" marB="9144"/>
                </a:tc>
                <a:tc>
                  <a:txBody>
                    <a:bodyPr/>
                    <a:lstStyle/>
                    <a:p>
                      <a:pPr algn="l">
                        <a:lnSpc>
                          <a:spcPct val="85000"/>
                        </a:lnSpc>
                      </a:pPr>
                      <a:r>
                        <a:rPr lang="en-US" sz="600" b="1" dirty="0">
                          <a:solidFill>
                            <a:srgbClr val="00C0A0"/>
                          </a:solidFill>
                        </a:rPr>
                        <a:t>M184I</a:t>
                      </a:r>
                    </a:p>
                  </a:txBody>
                  <a:tcPr marL="0" marR="0" marT="9144" marB="9144"/>
                </a:tc>
                <a:extLst>
                  <a:ext uri="{0D108BD9-81ED-4DB2-BD59-A6C34878D82A}">
                    <a16:rowId xmlns:a16="http://schemas.microsoft.com/office/drawing/2014/main" val="368551140"/>
                  </a:ext>
                </a:extLst>
              </a:tr>
            </a:tbl>
          </a:graphicData>
        </a:graphic>
      </p:graphicFrame>
      <p:graphicFrame>
        <p:nvGraphicFramePr>
          <p:cNvPr id="50" name="Table 31">
            <a:extLst>
              <a:ext uri="{FF2B5EF4-FFF2-40B4-BE49-F238E27FC236}">
                <a16:creationId xmlns:a16="http://schemas.microsoft.com/office/drawing/2014/main" id="{321B4A37-E170-4D15-8666-C5A973FCA7E0}"/>
              </a:ext>
            </a:extLst>
          </p:cNvPr>
          <p:cNvGraphicFramePr>
            <a:graphicFrameLocks noGrp="1"/>
          </p:cNvGraphicFramePr>
          <p:nvPr>
            <p:extLst>
              <p:ext uri="{D42A27DB-BD31-4B8C-83A1-F6EECF244321}">
                <p14:modId xmlns:p14="http://schemas.microsoft.com/office/powerpoint/2010/main" val="3522239366"/>
              </p:ext>
            </p:extLst>
          </p:nvPr>
        </p:nvGraphicFramePr>
        <p:xfrm>
          <a:off x="10359162" y="3813751"/>
          <a:ext cx="357315" cy="96711"/>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284163">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rgbClr val="0B5A86"/>
                          </a:solidFill>
                        </a:rPr>
                        <a:t>1</a:t>
                      </a:r>
                    </a:p>
                  </a:txBody>
                  <a:tcPr marL="0" marR="0" marT="9144" marB="9144"/>
                </a:tc>
                <a:tc>
                  <a:txBody>
                    <a:bodyPr/>
                    <a:lstStyle/>
                    <a:p>
                      <a:pPr algn="l">
                        <a:lnSpc>
                          <a:spcPct val="85000"/>
                        </a:lnSpc>
                      </a:pPr>
                      <a:r>
                        <a:rPr lang="en-US" sz="600" b="1">
                          <a:solidFill>
                            <a:srgbClr val="0B5A86"/>
                          </a:solidFill>
                        </a:rPr>
                        <a:t>K219R</a:t>
                      </a:r>
                    </a:p>
                  </a:txBody>
                  <a:tcPr marL="0" marR="0" marT="9144" marB="9144"/>
                </a:tc>
                <a:extLst>
                  <a:ext uri="{0D108BD9-81ED-4DB2-BD59-A6C34878D82A}">
                    <a16:rowId xmlns:a16="http://schemas.microsoft.com/office/drawing/2014/main" val="368551140"/>
                  </a:ext>
                </a:extLst>
              </a:tr>
            </a:tbl>
          </a:graphicData>
        </a:graphic>
      </p:graphicFrame>
      <p:sp>
        <p:nvSpPr>
          <p:cNvPr id="51" name="TextBox 50">
            <a:extLst>
              <a:ext uri="{FF2B5EF4-FFF2-40B4-BE49-F238E27FC236}">
                <a16:creationId xmlns:a16="http://schemas.microsoft.com/office/drawing/2014/main" id="{93F6511E-E869-4708-88D5-7571D4B11D53}"/>
              </a:ext>
            </a:extLst>
          </p:cNvPr>
          <p:cNvSpPr txBox="1"/>
          <p:nvPr/>
        </p:nvSpPr>
        <p:spPr>
          <a:xfrm>
            <a:off x="450695" y="3952259"/>
            <a:ext cx="908903" cy="246221"/>
          </a:xfrm>
          <a:prstGeom prst="rect">
            <a:avLst/>
          </a:prstGeom>
          <a:noFill/>
        </p:spPr>
        <p:txBody>
          <a:bodyPr wrap="non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Reverse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Transcriptase (RT)</a:t>
            </a: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52" name="Table 31">
            <a:extLst>
              <a:ext uri="{FF2B5EF4-FFF2-40B4-BE49-F238E27FC236}">
                <a16:creationId xmlns:a16="http://schemas.microsoft.com/office/drawing/2014/main" id="{B7916E68-59E0-467E-ADB0-E6456AA12C5C}"/>
              </a:ext>
            </a:extLst>
          </p:cNvPr>
          <p:cNvGraphicFramePr>
            <a:graphicFrameLocks noGrp="1"/>
          </p:cNvGraphicFramePr>
          <p:nvPr>
            <p:extLst>
              <p:ext uri="{D42A27DB-BD31-4B8C-83A1-F6EECF244321}">
                <p14:modId xmlns:p14="http://schemas.microsoft.com/office/powerpoint/2010/main" val="2632056988"/>
              </p:ext>
            </p:extLst>
          </p:nvPr>
        </p:nvGraphicFramePr>
        <p:xfrm>
          <a:off x="6113017" y="4422237"/>
          <a:ext cx="408115" cy="386844"/>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334963">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chemeClr val="tx1">
                              <a:lumMod val="50000"/>
                              <a:lumOff val="50000"/>
                            </a:schemeClr>
                          </a:solidFill>
                        </a:rPr>
                        <a:t>1</a:t>
                      </a:r>
                    </a:p>
                  </a:txBody>
                  <a:tcPr marL="0" marR="0" marT="9144" marB="9144"/>
                </a:tc>
                <a:tc>
                  <a:txBody>
                    <a:bodyPr/>
                    <a:lstStyle/>
                    <a:p>
                      <a:pPr algn="l">
                        <a:lnSpc>
                          <a:spcPct val="85000"/>
                        </a:lnSpc>
                      </a:pPr>
                      <a:r>
                        <a:rPr lang="en-US" sz="600" b="1">
                          <a:solidFill>
                            <a:schemeClr val="tx1">
                              <a:lumMod val="50000"/>
                              <a:lumOff val="50000"/>
                            </a:schemeClr>
                          </a:solidFill>
                        </a:rPr>
                        <a:t>L74M</a:t>
                      </a:r>
                    </a:p>
                  </a:txBody>
                  <a:tcPr marL="0" marR="0" marT="9144" marB="9144"/>
                </a:tc>
                <a:extLst>
                  <a:ext uri="{0D108BD9-81ED-4DB2-BD59-A6C34878D82A}">
                    <a16:rowId xmlns:a16="http://schemas.microsoft.com/office/drawing/2014/main" val="368551140"/>
                  </a:ext>
                </a:extLst>
              </a:tr>
              <a:tr h="0">
                <a:tc>
                  <a:txBody>
                    <a:bodyPr/>
                    <a:lstStyle/>
                    <a:p>
                      <a:pPr algn="l">
                        <a:lnSpc>
                          <a:spcPct val="85000"/>
                        </a:lnSpc>
                      </a:pPr>
                      <a:r>
                        <a:rPr lang="en-US" sz="600" b="1">
                          <a:solidFill>
                            <a:schemeClr val="tx1">
                              <a:lumMod val="50000"/>
                              <a:lumOff val="50000"/>
                            </a:schemeClr>
                          </a:solidFill>
                        </a:rPr>
                        <a:t>2</a:t>
                      </a:r>
                    </a:p>
                  </a:txBody>
                  <a:tcPr marL="0" marR="0" marT="9144" marB="9144"/>
                </a:tc>
                <a:tc>
                  <a:txBody>
                    <a:bodyPr/>
                    <a:lstStyle/>
                    <a:p>
                      <a:pPr algn="l">
                        <a:lnSpc>
                          <a:spcPct val="85000"/>
                        </a:lnSpc>
                      </a:pPr>
                      <a:r>
                        <a:rPr lang="en-US" sz="600" b="1">
                          <a:solidFill>
                            <a:schemeClr val="tx1">
                              <a:lumMod val="50000"/>
                              <a:lumOff val="50000"/>
                            </a:schemeClr>
                          </a:solidFill>
                        </a:rPr>
                        <a:t>G140E/R</a:t>
                      </a:r>
                    </a:p>
                  </a:txBody>
                  <a:tcPr marL="0" marR="0" marT="9144" marB="9144"/>
                </a:tc>
                <a:extLst>
                  <a:ext uri="{0D108BD9-81ED-4DB2-BD59-A6C34878D82A}">
                    <a16:rowId xmlns:a16="http://schemas.microsoft.com/office/drawing/2014/main" val="4060098644"/>
                  </a:ext>
                </a:extLst>
              </a:tr>
              <a:tr h="0">
                <a:tc>
                  <a:txBody>
                    <a:bodyPr/>
                    <a:lstStyle/>
                    <a:p>
                      <a:pPr algn="l">
                        <a:lnSpc>
                          <a:spcPct val="85000"/>
                        </a:lnSpc>
                      </a:pPr>
                      <a:r>
                        <a:rPr lang="en-US" sz="600" b="1">
                          <a:solidFill>
                            <a:schemeClr val="tx1">
                              <a:lumMod val="50000"/>
                              <a:lumOff val="50000"/>
                            </a:schemeClr>
                          </a:solidFill>
                        </a:rPr>
                        <a:t>1</a:t>
                      </a:r>
                    </a:p>
                  </a:txBody>
                  <a:tcPr marL="0" marR="0" marT="9144" marB="9144"/>
                </a:tc>
                <a:tc>
                  <a:txBody>
                    <a:bodyPr/>
                    <a:lstStyle/>
                    <a:p>
                      <a:pPr algn="l">
                        <a:lnSpc>
                          <a:spcPct val="85000"/>
                        </a:lnSpc>
                      </a:pPr>
                      <a:r>
                        <a:rPr lang="en-US" sz="600" b="1">
                          <a:solidFill>
                            <a:schemeClr val="tx1">
                              <a:lumMod val="50000"/>
                              <a:lumOff val="50000"/>
                            </a:schemeClr>
                          </a:solidFill>
                        </a:rPr>
                        <a:t>S153F</a:t>
                      </a:r>
                    </a:p>
                  </a:txBody>
                  <a:tcPr marL="0" marR="0" marT="9144" marB="9144"/>
                </a:tc>
                <a:extLst>
                  <a:ext uri="{0D108BD9-81ED-4DB2-BD59-A6C34878D82A}">
                    <a16:rowId xmlns:a16="http://schemas.microsoft.com/office/drawing/2014/main" val="276053392"/>
                  </a:ext>
                </a:extLst>
              </a:tr>
              <a:tr h="0">
                <a:tc>
                  <a:txBody>
                    <a:bodyPr/>
                    <a:lstStyle/>
                    <a:p>
                      <a:pPr algn="l">
                        <a:lnSpc>
                          <a:spcPct val="85000"/>
                        </a:lnSpc>
                      </a:pPr>
                      <a:r>
                        <a:rPr lang="en-US" sz="600" b="1">
                          <a:solidFill>
                            <a:schemeClr val="tx1">
                              <a:lumMod val="50000"/>
                              <a:lumOff val="50000"/>
                            </a:schemeClr>
                          </a:solidFill>
                        </a:rPr>
                        <a:t>2</a:t>
                      </a:r>
                    </a:p>
                  </a:txBody>
                  <a:tcPr marL="0" marR="0" marT="9144" marB="9144"/>
                </a:tc>
                <a:tc>
                  <a:txBody>
                    <a:bodyPr/>
                    <a:lstStyle/>
                    <a:p>
                      <a:pPr algn="l">
                        <a:lnSpc>
                          <a:spcPct val="85000"/>
                        </a:lnSpc>
                      </a:pPr>
                      <a:r>
                        <a:rPr lang="en-US" sz="600" b="1">
                          <a:solidFill>
                            <a:schemeClr val="tx1">
                              <a:lumMod val="50000"/>
                              <a:lumOff val="50000"/>
                            </a:schemeClr>
                          </a:solidFill>
                        </a:rPr>
                        <a:t>E157K</a:t>
                      </a:r>
                    </a:p>
                  </a:txBody>
                  <a:tcPr marL="0" marR="0" marT="9144" marB="9144"/>
                </a:tc>
                <a:extLst>
                  <a:ext uri="{0D108BD9-81ED-4DB2-BD59-A6C34878D82A}">
                    <a16:rowId xmlns:a16="http://schemas.microsoft.com/office/drawing/2014/main" val="3016382260"/>
                  </a:ext>
                </a:extLst>
              </a:tr>
            </a:tbl>
          </a:graphicData>
        </a:graphic>
      </p:graphicFrame>
      <p:sp>
        <p:nvSpPr>
          <p:cNvPr id="53" name="TextBox 52">
            <a:extLst>
              <a:ext uri="{FF2B5EF4-FFF2-40B4-BE49-F238E27FC236}">
                <a16:creationId xmlns:a16="http://schemas.microsoft.com/office/drawing/2014/main" id="{00AE364C-1F18-4DB7-A73C-C579F1A371DB}"/>
              </a:ext>
            </a:extLst>
          </p:cNvPr>
          <p:cNvSpPr txBox="1"/>
          <p:nvPr/>
        </p:nvSpPr>
        <p:spPr>
          <a:xfrm>
            <a:off x="450695" y="4546354"/>
            <a:ext cx="657231" cy="123111"/>
          </a:xfrm>
          <a:prstGeom prst="rect">
            <a:avLst/>
          </a:prstGeom>
          <a:noFill/>
        </p:spPr>
        <p:txBody>
          <a:bodyPr wrap="non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Integrase (IN)</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54" name="TextBox 53">
            <a:extLst>
              <a:ext uri="{FF2B5EF4-FFF2-40B4-BE49-F238E27FC236}">
                <a16:creationId xmlns:a16="http://schemas.microsoft.com/office/drawing/2014/main" id="{2C2F0026-5266-4E3E-B778-8849CD3BDCFF}"/>
              </a:ext>
            </a:extLst>
          </p:cNvPr>
          <p:cNvSpPr txBox="1"/>
          <p:nvPr/>
        </p:nvSpPr>
        <p:spPr>
          <a:xfrm>
            <a:off x="450695" y="4966978"/>
            <a:ext cx="298159" cy="123111"/>
          </a:xfrm>
          <a:prstGeom prst="rect">
            <a:avLst/>
          </a:prstGeom>
          <a:noFill/>
        </p:spPr>
        <p:txBody>
          <a:bodyPr wrap="non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RT+IN</a:t>
            </a: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55" name="Table 31">
            <a:extLst>
              <a:ext uri="{FF2B5EF4-FFF2-40B4-BE49-F238E27FC236}">
                <a16:creationId xmlns:a16="http://schemas.microsoft.com/office/drawing/2014/main" id="{6287EE98-9B0F-42F1-AC58-8CD9063C62EB}"/>
              </a:ext>
            </a:extLst>
          </p:cNvPr>
          <p:cNvGraphicFramePr>
            <a:graphicFrameLocks noGrp="1"/>
          </p:cNvGraphicFramePr>
          <p:nvPr>
            <p:extLst>
              <p:ext uri="{D42A27DB-BD31-4B8C-83A1-F6EECF244321}">
                <p14:modId xmlns:p14="http://schemas.microsoft.com/office/powerpoint/2010/main" val="533822739"/>
              </p:ext>
            </p:extLst>
          </p:nvPr>
        </p:nvGraphicFramePr>
        <p:xfrm>
          <a:off x="9917839" y="4422237"/>
          <a:ext cx="357315" cy="253837"/>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284163">
                  <a:extLst>
                    <a:ext uri="{9D8B030D-6E8A-4147-A177-3AD203B41FA5}">
                      <a16:colId xmlns:a16="http://schemas.microsoft.com/office/drawing/2014/main" val="1382060379"/>
                    </a:ext>
                  </a:extLst>
                </a:gridCol>
              </a:tblGrid>
              <a:tr h="253837">
                <a:tc>
                  <a:txBody>
                    <a:bodyPr/>
                    <a:lstStyle/>
                    <a:p>
                      <a:pPr algn="l">
                        <a:lnSpc>
                          <a:spcPct val="85000"/>
                        </a:lnSpc>
                      </a:pPr>
                      <a:r>
                        <a:rPr lang="en-US" sz="600" b="1">
                          <a:solidFill>
                            <a:srgbClr val="5AD7C0"/>
                          </a:solidFill>
                        </a:rPr>
                        <a:t>1</a:t>
                      </a:r>
                    </a:p>
                  </a:txBody>
                  <a:tcPr marL="0" marR="0" marT="9144" marB="9144"/>
                </a:tc>
                <a:tc>
                  <a:txBody>
                    <a:bodyPr/>
                    <a:lstStyle/>
                    <a:p>
                      <a:pPr algn="l">
                        <a:lnSpc>
                          <a:spcPct val="85000"/>
                        </a:lnSpc>
                      </a:pPr>
                      <a:r>
                        <a:rPr lang="en-US" sz="600" b="1" dirty="0">
                          <a:solidFill>
                            <a:srgbClr val="5AD7C0"/>
                          </a:solidFill>
                        </a:rPr>
                        <a:t>G163R </a:t>
                      </a:r>
                    </a:p>
                  </a:txBody>
                  <a:tcPr marL="0" marR="0" marT="9144" marB="9144"/>
                </a:tc>
                <a:extLst>
                  <a:ext uri="{0D108BD9-81ED-4DB2-BD59-A6C34878D82A}">
                    <a16:rowId xmlns:a16="http://schemas.microsoft.com/office/drawing/2014/main" val="3016382260"/>
                  </a:ext>
                </a:extLst>
              </a:tr>
            </a:tbl>
          </a:graphicData>
        </a:graphic>
      </p:graphicFrame>
      <p:graphicFrame>
        <p:nvGraphicFramePr>
          <p:cNvPr id="56" name="Table 31">
            <a:extLst>
              <a:ext uri="{FF2B5EF4-FFF2-40B4-BE49-F238E27FC236}">
                <a16:creationId xmlns:a16="http://schemas.microsoft.com/office/drawing/2014/main" id="{0FBE2F42-6EBA-477D-94F9-2572435EDB15}"/>
              </a:ext>
            </a:extLst>
          </p:cNvPr>
          <p:cNvGraphicFramePr>
            <a:graphicFrameLocks noGrp="1"/>
          </p:cNvGraphicFramePr>
          <p:nvPr>
            <p:extLst>
              <p:ext uri="{D42A27DB-BD31-4B8C-83A1-F6EECF244321}">
                <p14:modId xmlns:p14="http://schemas.microsoft.com/office/powerpoint/2010/main" val="2125572466"/>
              </p:ext>
            </p:extLst>
          </p:nvPr>
        </p:nvGraphicFramePr>
        <p:xfrm>
          <a:off x="10359162" y="4422237"/>
          <a:ext cx="357315" cy="290133"/>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284163">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rgbClr val="0B5A86"/>
                          </a:solidFill>
                        </a:rPr>
                        <a:t>1</a:t>
                      </a:r>
                    </a:p>
                  </a:txBody>
                  <a:tcPr marL="0" marR="0" marT="9144" marB="9144"/>
                </a:tc>
                <a:tc>
                  <a:txBody>
                    <a:bodyPr/>
                    <a:lstStyle/>
                    <a:p>
                      <a:pPr algn="l">
                        <a:lnSpc>
                          <a:spcPct val="85000"/>
                        </a:lnSpc>
                      </a:pPr>
                      <a:r>
                        <a:rPr lang="en-US" sz="600" b="1">
                          <a:solidFill>
                            <a:srgbClr val="0B5A86"/>
                          </a:solidFill>
                        </a:rPr>
                        <a:t>H51Y </a:t>
                      </a:r>
                    </a:p>
                  </a:txBody>
                  <a:tcPr marL="0" marR="0" marT="9144" marB="9144"/>
                </a:tc>
                <a:extLst>
                  <a:ext uri="{0D108BD9-81ED-4DB2-BD59-A6C34878D82A}">
                    <a16:rowId xmlns:a16="http://schemas.microsoft.com/office/drawing/2014/main" val="3016382260"/>
                  </a:ext>
                </a:extLst>
              </a:tr>
              <a:tr h="0">
                <a:tc>
                  <a:txBody>
                    <a:bodyPr/>
                    <a:lstStyle/>
                    <a:p>
                      <a:pPr algn="l">
                        <a:lnSpc>
                          <a:spcPct val="85000"/>
                        </a:lnSpc>
                      </a:pPr>
                      <a:r>
                        <a:rPr lang="en-US" sz="600" b="1">
                          <a:solidFill>
                            <a:srgbClr val="0B5A86"/>
                          </a:solidFill>
                        </a:rPr>
                        <a:t>1</a:t>
                      </a:r>
                    </a:p>
                  </a:txBody>
                  <a:tcPr marL="0" marR="0" marT="9144" marB="9144"/>
                </a:tc>
                <a:tc>
                  <a:txBody>
                    <a:bodyPr/>
                    <a:lstStyle/>
                    <a:p>
                      <a:pPr algn="l">
                        <a:lnSpc>
                          <a:spcPct val="85000"/>
                        </a:lnSpc>
                      </a:pPr>
                      <a:r>
                        <a:rPr lang="en-US" sz="600" b="1">
                          <a:solidFill>
                            <a:srgbClr val="0B5A86"/>
                          </a:solidFill>
                        </a:rPr>
                        <a:t>S153F</a:t>
                      </a:r>
                    </a:p>
                  </a:txBody>
                  <a:tcPr marL="0" marR="0" marT="9144" marB="9144"/>
                </a:tc>
                <a:extLst>
                  <a:ext uri="{0D108BD9-81ED-4DB2-BD59-A6C34878D82A}">
                    <a16:rowId xmlns:a16="http://schemas.microsoft.com/office/drawing/2014/main" val="644369787"/>
                  </a:ext>
                </a:extLst>
              </a:tr>
              <a:tr h="0">
                <a:tc>
                  <a:txBody>
                    <a:bodyPr/>
                    <a:lstStyle/>
                    <a:p>
                      <a:pPr algn="l">
                        <a:lnSpc>
                          <a:spcPct val="85000"/>
                        </a:lnSpc>
                      </a:pPr>
                      <a:r>
                        <a:rPr lang="en-US" sz="600" b="1">
                          <a:solidFill>
                            <a:srgbClr val="0B5A86"/>
                          </a:solidFill>
                        </a:rPr>
                        <a:t>2</a:t>
                      </a:r>
                    </a:p>
                  </a:txBody>
                  <a:tcPr marL="0" marR="0" marT="9144" marB="9144"/>
                </a:tc>
                <a:tc>
                  <a:txBody>
                    <a:bodyPr/>
                    <a:lstStyle/>
                    <a:p>
                      <a:pPr algn="l">
                        <a:lnSpc>
                          <a:spcPct val="85000"/>
                        </a:lnSpc>
                      </a:pPr>
                      <a:r>
                        <a:rPr lang="en-US" sz="600" b="1">
                          <a:solidFill>
                            <a:srgbClr val="0B5A86"/>
                          </a:solidFill>
                        </a:rPr>
                        <a:t>Q148R</a:t>
                      </a:r>
                    </a:p>
                  </a:txBody>
                  <a:tcPr marL="0" marR="0" marT="9144" marB="9144"/>
                </a:tc>
                <a:extLst>
                  <a:ext uri="{0D108BD9-81ED-4DB2-BD59-A6C34878D82A}">
                    <a16:rowId xmlns:a16="http://schemas.microsoft.com/office/drawing/2014/main" val="3005257357"/>
                  </a:ext>
                </a:extLst>
              </a:tr>
            </a:tbl>
          </a:graphicData>
        </a:graphic>
      </p:graphicFrame>
      <p:graphicFrame>
        <p:nvGraphicFramePr>
          <p:cNvPr id="57" name="Table 31">
            <a:extLst>
              <a:ext uri="{FF2B5EF4-FFF2-40B4-BE49-F238E27FC236}">
                <a16:creationId xmlns:a16="http://schemas.microsoft.com/office/drawing/2014/main" id="{BD37D27A-BA41-4858-9B83-E8696797D16B}"/>
              </a:ext>
            </a:extLst>
          </p:cNvPr>
          <p:cNvGraphicFramePr>
            <a:graphicFrameLocks noGrp="1"/>
          </p:cNvGraphicFramePr>
          <p:nvPr>
            <p:extLst>
              <p:ext uri="{D42A27DB-BD31-4B8C-83A1-F6EECF244321}">
                <p14:modId xmlns:p14="http://schemas.microsoft.com/office/powerpoint/2010/main" val="553334212"/>
              </p:ext>
            </p:extLst>
          </p:nvPr>
        </p:nvGraphicFramePr>
        <p:xfrm>
          <a:off x="11234934" y="4422237"/>
          <a:ext cx="336677" cy="386844"/>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263525">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R263K</a:t>
                      </a:r>
                    </a:p>
                  </a:txBody>
                  <a:tcPr marL="0" marR="0" marT="9144" marB="9144"/>
                </a:tc>
                <a:extLst>
                  <a:ext uri="{0D108BD9-81ED-4DB2-BD59-A6C34878D82A}">
                    <a16:rowId xmlns:a16="http://schemas.microsoft.com/office/drawing/2014/main" val="368551140"/>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M50I</a:t>
                      </a:r>
                    </a:p>
                  </a:txBody>
                  <a:tcPr marL="0" marR="0" marT="9144" marB="9144"/>
                </a:tc>
                <a:extLst>
                  <a:ext uri="{0D108BD9-81ED-4DB2-BD59-A6C34878D82A}">
                    <a16:rowId xmlns:a16="http://schemas.microsoft.com/office/drawing/2014/main" val="4060098644"/>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S153F</a:t>
                      </a:r>
                    </a:p>
                  </a:txBody>
                  <a:tcPr marL="0" marR="0" marT="9144" marB="9144"/>
                </a:tc>
                <a:extLst>
                  <a:ext uri="{0D108BD9-81ED-4DB2-BD59-A6C34878D82A}">
                    <a16:rowId xmlns:a16="http://schemas.microsoft.com/office/drawing/2014/main" val="276053392"/>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G163R</a:t>
                      </a:r>
                    </a:p>
                  </a:txBody>
                  <a:tcPr marL="0" marR="0" marT="9144" marB="9144"/>
                </a:tc>
                <a:extLst>
                  <a:ext uri="{0D108BD9-81ED-4DB2-BD59-A6C34878D82A}">
                    <a16:rowId xmlns:a16="http://schemas.microsoft.com/office/drawing/2014/main" val="3016382260"/>
                  </a:ext>
                </a:extLst>
              </a:tr>
            </a:tbl>
          </a:graphicData>
        </a:graphic>
      </p:graphicFrame>
      <p:graphicFrame>
        <p:nvGraphicFramePr>
          <p:cNvPr id="58" name="Table 31">
            <a:extLst>
              <a:ext uri="{FF2B5EF4-FFF2-40B4-BE49-F238E27FC236}">
                <a16:creationId xmlns:a16="http://schemas.microsoft.com/office/drawing/2014/main" id="{C45BDAEA-3D86-45E7-B0DB-E713E19C0A84}"/>
              </a:ext>
            </a:extLst>
          </p:cNvPr>
          <p:cNvGraphicFramePr>
            <a:graphicFrameLocks noGrp="1"/>
          </p:cNvGraphicFramePr>
          <p:nvPr>
            <p:extLst>
              <p:ext uri="{D42A27DB-BD31-4B8C-83A1-F6EECF244321}">
                <p14:modId xmlns:p14="http://schemas.microsoft.com/office/powerpoint/2010/main" val="1194729889"/>
              </p:ext>
            </p:extLst>
          </p:nvPr>
        </p:nvGraphicFramePr>
        <p:xfrm>
          <a:off x="11234934" y="4842338"/>
          <a:ext cx="914527" cy="386844"/>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841375">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Y181C(RT)+H51Y(IN)</a:t>
                      </a:r>
                    </a:p>
                  </a:txBody>
                  <a:tcPr marL="0" marR="0" marT="9144" marB="9144"/>
                </a:tc>
                <a:extLst>
                  <a:ext uri="{0D108BD9-81ED-4DB2-BD59-A6C34878D82A}">
                    <a16:rowId xmlns:a16="http://schemas.microsoft.com/office/drawing/2014/main" val="3039703676"/>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E138K(RT)+H51Y(IN)</a:t>
                      </a:r>
                    </a:p>
                  </a:txBody>
                  <a:tcPr marL="0" marR="0" marT="9144" marB="9144"/>
                </a:tc>
                <a:extLst>
                  <a:ext uri="{0D108BD9-81ED-4DB2-BD59-A6C34878D82A}">
                    <a16:rowId xmlns:a16="http://schemas.microsoft.com/office/drawing/2014/main" val="323598963"/>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a:solidFill>
                            <a:srgbClr val="C96BB4"/>
                          </a:solidFill>
                        </a:rPr>
                        <a:t>E138K(RT)+Q95R(IN)</a:t>
                      </a:r>
                    </a:p>
                  </a:txBody>
                  <a:tcPr marL="0" marR="0" marT="9144" marB="9144"/>
                </a:tc>
                <a:extLst>
                  <a:ext uri="{0D108BD9-81ED-4DB2-BD59-A6C34878D82A}">
                    <a16:rowId xmlns:a16="http://schemas.microsoft.com/office/drawing/2014/main" val="1674405407"/>
                  </a:ext>
                </a:extLst>
              </a:tr>
              <a:tr h="0">
                <a:tc>
                  <a:txBody>
                    <a:bodyPr/>
                    <a:lstStyle/>
                    <a:p>
                      <a:pPr algn="l">
                        <a:lnSpc>
                          <a:spcPct val="85000"/>
                        </a:lnSpc>
                      </a:pPr>
                      <a:r>
                        <a:rPr lang="en-US" sz="600" b="1">
                          <a:solidFill>
                            <a:srgbClr val="C96BB4"/>
                          </a:solidFill>
                        </a:rPr>
                        <a:t>1</a:t>
                      </a:r>
                    </a:p>
                  </a:txBody>
                  <a:tcPr marL="0" marR="0" marT="9144" marB="9144"/>
                </a:tc>
                <a:tc>
                  <a:txBody>
                    <a:bodyPr/>
                    <a:lstStyle/>
                    <a:p>
                      <a:pPr algn="l">
                        <a:lnSpc>
                          <a:spcPct val="85000"/>
                        </a:lnSpc>
                      </a:pPr>
                      <a:r>
                        <a:rPr lang="en-US" sz="600" b="1" dirty="0">
                          <a:solidFill>
                            <a:srgbClr val="C96BB4"/>
                          </a:solidFill>
                        </a:rPr>
                        <a:t>E138K(RT)+A128T(IN)</a:t>
                      </a:r>
                    </a:p>
                  </a:txBody>
                  <a:tcPr marL="0" marR="0" marT="9144" marB="9144"/>
                </a:tc>
                <a:extLst>
                  <a:ext uri="{0D108BD9-81ED-4DB2-BD59-A6C34878D82A}">
                    <a16:rowId xmlns:a16="http://schemas.microsoft.com/office/drawing/2014/main" val="4288895680"/>
                  </a:ext>
                </a:extLst>
              </a:tr>
            </a:tbl>
          </a:graphicData>
        </a:graphic>
      </p:graphicFrame>
      <p:graphicFrame>
        <p:nvGraphicFramePr>
          <p:cNvPr id="59" name="Table 31">
            <a:extLst>
              <a:ext uri="{FF2B5EF4-FFF2-40B4-BE49-F238E27FC236}">
                <a16:creationId xmlns:a16="http://schemas.microsoft.com/office/drawing/2014/main" id="{991E7EAC-0289-4830-AA72-986E0C5B29B6}"/>
              </a:ext>
            </a:extLst>
          </p:cNvPr>
          <p:cNvGraphicFramePr>
            <a:graphicFrameLocks noGrp="1"/>
          </p:cNvGraphicFramePr>
          <p:nvPr>
            <p:extLst>
              <p:ext uri="{D42A27DB-BD31-4B8C-83A1-F6EECF244321}">
                <p14:modId xmlns:p14="http://schemas.microsoft.com/office/powerpoint/2010/main" val="2992994720"/>
              </p:ext>
            </p:extLst>
          </p:nvPr>
        </p:nvGraphicFramePr>
        <p:xfrm>
          <a:off x="10359162" y="4839301"/>
          <a:ext cx="533527" cy="174435"/>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460375">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rgbClr val="0B5A86"/>
                          </a:solidFill>
                        </a:rPr>
                        <a:t>1</a:t>
                      </a:r>
                    </a:p>
                  </a:txBody>
                  <a:tcPr marL="0" marR="0" marT="9144" marB="9144"/>
                </a:tc>
                <a:tc>
                  <a:txBody>
                    <a:bodyPr/>
                    <a:lstStyle/>
                    <a:p>
                      <a:pPr algn="l">
                        <a:lnSpc>
                          <a:spcPct val="85000"/>
                        </a:lnSpc>
                      </a:pPr>
                      <a:r>
                        <a:rPr lang="en-US" sz="600" b="1">
                          <a:solidFill>
                            <a:srgbClr val="0B5A86"/>
                          </a:solidFill>
                        </a:rPr>
                        <a:t>M184V(RT)</a:t>
                      </a:r>
                      <a:br>
                        <a:rPr lang="en-US" sz="600" b="1">
                          <a:solidFill>
                            <a:srgbClr val="0B5A86"/>
                          </a:solidFill>
                        </a:rPr>
                      </a:br>
                      <a:r>
                        <a:rPr lang="en-US" sz="600" b="1">
                          <a:solidFill>
                            <a:srgbClr val="0B5A86"/>
                          </a:solidFill>
                        </a:rPr>
                        <a:t>+Q95R(IN)</a:t>
                      </a:r>
                    </a:p>
                  </a:txBody>
                  <a:tcPr marL="0" marR="0" marT="9144" marB="9144"/>
                </a:tc>
                <a:extLst>
                  <a:ext uri="{0D108BD9-81ED-4DB2-BD59-A6C34878D82A}">
                    <a16:rowId xmlns:a16="http://schemas.microsoft.com/office/drawing/2014/main" val="3016382260"/>
                  </a:ext>
                </a:extLst>
              </a:tr>
            </a:tbl>
          </a:graphicData>
        </a:graphic>
      </p:graphicFrame>
      <p:graphicFrame>
        <p:nvGraphicFramePr>
          <p:cNvPr id="60" name="Table 31">
            <a:extLst>
              <a:ext uri="{FF2B5EF4-FFF2-40B4-BE49-F238E27FC236}">
                <a16:creationId xmlns:a16="http://schemas.microsoft.com/office/drawing/2014/main" id="{3422EE84-BAEA-460C-BD1D-631565278502}"/>
              </a:ext>
            </a:extLst>
          </p:cNvPr>
          <p:cNvGraphicFramePr>
            <a:graphicFrameLocks noGrp="1"/>
          </p:cNvGraphicFramePr>
          <p:nvPr>
            <p:extLst>
              <p:ext uri="{D42A27DB-BD31-4B8C-83A1-F6EECF244321}">
                <p14:modId xmlns:p14="http://schemas.microsoft.com/office/powerpoint/2010/main" val="1583202438"/>
              </p:ext>
            </p:extLst>
          </p:nvPr>
        </p:nvGraphicFramePr>
        <p:xfrm>
          <a:off x="10832187" y="4422237"/>
          <a:ext cx="393827" cy="271146"/>
        </p:xfrm>
        <a:graphic>
          <a:graphicData uri="http://schemas.openxmlformats.org/drawingml/2006/table">
            <a:tbl>
              <a:tblPr firstRow="1" bandRow="1">
                <a:tableStyleId>{2D5ABB26-0587-4C30-8999-92F81FD0307C}</a:tableStyleId>
              </a:tblPr>
              <a:tblGrid>
                <a:gridCol w="73152">
                  <a:extLst>
                    <a:ext uri="{9D8B030D-6E8A-4147-A177-3AD203B41FA5}">
                      <a16:colId xmlns:a16="http://schemas.microsoft.com/office/drawing/2014/main" val="3932990783"/>
                    </a:ext>
                  </a:extLst>
                </a:gridCol>
                <a:gridCol w="320675">
                  <a:extLst>
                    <a:ext uri="{9D8B030D-6E8A-4147-A177-3AD203B41FA5}">
                      <a16:colId xmlns:a16="http://schemas.microsoft.com/office/drawing/2014/main" val="1382060379"/>
                    </a:ext>
                  </a:extLst>
                </a:gridCol>
              </a:tblGrid>
              <a:tr h="0">
                <a:tc>
                  <a:txBody>
                    <a:bodyPr/>
                    <a:lstStyle/>
                    <a:p>
                      <a:pPr algn="l">
                        <a:lnSpc>
                          <a:spcPct val="85000"/>
                        </a:lnSpc>
                      </a:pPr>
                      <a:r>
                        <a:rPr lang="en-US" sz="600" b="1">
                          <a:solidFill>
                            <a:schemeClr val="tx1">
                              <a:lumMod val="50000"/>
                              <a:lumOff val="50000"/>
                            </a:schemeClr>
                          </a:solidFill>
                        </a:rPr>
                        <a:t>1</a:t>
                      </a:r>
                    </a:p>
                  </a:txBody>
                  <a:tcPr marL="0" marR="0" marT="9144" marB="9144"/>
                </a:tc>
                <a:tc>
                  <a:txBody>
                    <a:bodyPr/>
                    <a:lstStyle/>
                    <a:p>
                      <a:pPr algn="l">
                        <a:lnSpc>
                          <a:spcPct val="85000"/>
                        </a:lnSpc>
                      </a:pPr>
                      <a:r>
                        <a:rPr lang="en-US" sz="600" b="1">
                          <a:solidFill>
                            <a:schemeClr val="tx1">
                              <a:lumMod val="50000"/>
                              <a:lumOff val="50000"/>
                            </a:schemeClr>
                          </a:solidFill>
                        </a:rPr>
                        <a:t>R263K</a:t>
                      </a:r>
                    </a:p>
                  </a:txBody>
                  <a:tcPr marL="0" marR="0" marT="9144" marB="9144"/>
                </a:tc>
                <a:extLst>
                  <a:ext uri="{0D108BD9-81ED-4DB2-BD59-A6C34878D82A}">
                    <a16:rowId xmlns:a16="http://schemas.microsoft.com/office/drawing/2014/main" val="368551140"/>
                  </a:ext>
                </a:extLst>
              </a:tr>
              <a:tr h="0">
                <a:tc>
                  <a:txBody>
                    <a:bodyPr/>
                    <a:lstStyle/>
                    <a:p>
                      <a:pPr algn="l">
                        <a:lnSpc>
                          <a:spcPct val="85000"/>
                        </a:lnSpc>
                      </a:pPr>
                      <a:r>
                        <a:rPr lang="en-US" sz="600" b="1">
                          <a:solidFill>
                            <a:schemeClr val="tx1">
                              <a:lumMod val="50000"/>
                              <a:lumOff val="50000"/>
                            </a:schemeClr>
                          </a:solidFill>
                        </a:rPr>
                        <a:t>1</a:t>
                      </a:r>
                    </a:p>
                  </a:txBody>
                  <a:tcPr marL="0" marR="0" marT="9144" marB="9144"/>
                </a:tc>
                <a:tc>
                  <a:txBody>
                    <a:bodyPr/>
                    <a:lstStyle/>
                    <a:p>
                      <a:pPr algn="l">
                        <a:lnSpc>
                          <a:spcPct val="85000"/>
                        </a:lnSpc>
                      </a:pPr>
                      <a:r>
                        <a:rPr lang="en-US" sz="600" b="1">
                          <a:solidFill>
                            <a:schemeClr val="tx1">
                              <a:lumMod val="50000"/>
                              <a:lumOff val="50000"/>
                            </a:schemeClr>
                          </a:solidFill>
                        </a:rPr>
                        <a:t>L74M</a:t>
                      </a:r>
                      <a:br>
                        <a:rPr lang="en-US" sz="600" b="1">
                          <a:solidFill>
                            <a:schemeClr val="tx1">
                              <a:lumMod val="50000"/>
                              <a:lumOff val="50000"/>
                            </a:schemeClr>
                          </a:solidFill>
                        </a:rPr>
                      </a:br>
                      <a:r>
                        <a:rPr lang="en-US" sz="600" b="1">
                          <a:solidFill>
                            <a:schemeClr val="tx1">
                              <a:lumMod val="50000"/>
                              <a:lumOff val="50000"/>
                            </a:schemeClr>
                          </a:solidFill>
                        </a:rPr>
                        <a:t>+R263K </a:t>
                      </a:r>
                    </a:p>
                  </a:txBody>
                  <a:tcPr marL="0" marR="0" marT="9144" marB="9144"/>
                </a:tc>
                <a:extLst>
                  <a:ext uri="{0D108BD9-81ED-4DB2-BD59-A6C34878D82A}">
                    <a16:rowId xmlns:a16="http://schemas.microsoft.com/office/drawing/2014/main" val="3016382260"/>
                  </a:ext>
                </a:extLst>
              </a:tr>
            </a:tbl>
          </a:graphicData>
        </a:graphic>
      </p:graphicFrame>
      <p:sp>
        <p:nvSpPr>
          <p:cNvPr id="61" name="Text Placeholder 4">
            <a:extLst>
              <a:ext uri="{FF2B5EF4-FFF2-40B4-BE49-F238E27FC236}">
                <a16:creationId xmlns:a16="http://schemas.microsoft.com/office/drawing/2014/main" id="{3A2A6246-C69D-4C10-8DEE-4C136E50B4F1}"/>
              </a:ext>
            </a:extLst>
          </p:cNvPr>
          <p:cNvSpPr txBox="1">
            <a:spLocks/>
          </p:cNvSpPr>
          <p:nvPr/>
        </p:nvSpPr>
        <p:spPr bwMode="auto">
          <a:xfrm>
            <a:off x="194362" y="3598814"/>
            <a:ext cx="107722" cy="1743555"/>
          </a:xfrm>
          <a:prstGeom prst="rect">
            <a:avLst/>
          </a:prstGeom>
          <a:noFill/>
          <a:ln w="9525">
            <a:noFill/>
            <a:miter lim="800000"/>
            <a:headEnd/>
            <a:tailEnd/>
          </a:ln>
        </p:spPr>
        <p:txBody>
          <a:bodyPr vert="vert270" wrap="square" lIns="0" tIns="0" rIns="0" bIns="0" numCol="1" anchor="b" anchorCtr="0" compatLnSpc="1">
            <a:prstTxWarp prst="textNoShape">
              <a:avLst/>
            </a:prstTxWarp>
            <a:spAutoFit/>
          </a:bodyPr>
          <a:lstStyle>
            <a:lvl1pPr marL="0" indent="0" algn="l" rtl="0" eaLnBrk="1" fontAlgn="base" hangingPunct="1">
              <a:spcBef>
                <a:spcPts val="0"/>
              </a:spcBef>
              <a:spcAft>
                <a:spcPct val="0"/>
              </a:spcAft>
              <a:buClr>
                <a:srgbClr val="990000"/>
              </a:buClr>
              <a:buFont typeface="Symbol" pitchFamily="18" charset="2"/>
              <a:buNone/>
              <a:defRPr sz="1200">
                <a:solidFill>
                  <a:schemeClr val="tx1"/>
                </a:solidFill>
                <a:latin typeface="+mn-lt"/>
                <a:ea typeface="+mn-ea"/>
                <a:cs typeface="+mn-cs"/>
              </a:defRPr>
            </a:lvl1pPr>
            <a:lvl2pPr marL="668656" indent="-257176" algn="l" rtl="0" eaLnBrk="1" fontAlgn="base" hangingPunct="1">
              <a:spcBef>
                <a:spcPct val="20000"/>
              </a:spcBef>
              <a:spcAft>
                <a:spcPct val="0"/>
              </a:spcAft>
              <a:buChar char="–"/>
              <a:defRPr sz="1980">
                <a:solidFill>
                  <a:schemeClr val="tx1"/>
                </a:solidFill>
                <a:latin typeface="+mn-lt"/>
              </a:defRPr>
            </a:lvl2pPr>
            <a:lvl3pPr marL="1028700" indent="-205740" algn="l" rtl="0" eaLnBrk="1" fontAlgn="base" hangingPunct="1">
              <a:spcBef>
                <a:spcPct val="20000"/>
              </a:spcBef>
              <a:spcAft>
                <a:spcPct val="0"/>
              </a:spcAft>
              <a:buChar char="•"/>
              <a:defRPr sz="1800">
                <a:solidFill>
                  <a:schemeClr val="tx1"/>
                </a:solidFill>
                <a:latin typeface="+mn-lt"/>
              </a:defRPr>
            </a:lvl3pPr>
            <a:lvl4pPr marL="1440180" indent="-205740" algn="l" rtl="0" eaLnBrk="1" fontAlgn="base" hangingPunct="1">
              <a:spcBef>
                <a:spcPct val="20000"/>
              </a:spcBef>
              <a:spcAft>
                <a:spcPct val="0"/>
              </a:spcAft>
              <a:buChar char="–"/>
              <a:defRPr>
                <a:solidFill>
                  <a:schemeClr val="tx1"/>
                </a:solidFill>
                <a:latin typeface="+mn-lt"/>
              </a:defRPr>
            </a:lvl4pPr>
            <a:lvl5pPr marL="1851660" indent="-205740" algn="l" rtl="0" eaLnBrk="1" fontAlgn="base" hangingPunct="1">
              <a:spcBef>
                <a:spcPct val="20000"/>
              </a:spcBef>
              <a:spcAft>
                <a:spcPct val="0"/>
              </a:spcAft>
              <a:buChar char="»"/>
              <a:defRPr sz="1440">
                <a:solidFill>
                  <a:schemeClr val="tx1"/>
                </a:solidFill>
                <a:latin typeface="+mn-lt"/>
              </a:defRPr>
            </a:lvl5pPr>
            <a:lvl6pPr marL="2263140" indent="-205740" algn="l" rtl="0" eaLnBrk="1" fontAlgn="base" hangingPunct="1">
              <a:spcBef>
                <a:spcPct val="20000"/>
              </a:spcBef>
              <a:spcAft>
                <a:spcPct val="0"/>
              </a:spcAft>
              <a:buChar char="»"/>
              <a:defRPr sz="1440">
                <a:solidFill>
                  <a:schemeClr val="tx1"/>
                </a:solidFill>
                <a:latin typeface="+mn-lt"/>
              </a:defRPr>
            </a:lvl6pPr>
            <a:lvl7pPr marL="2674620" indent="-205740" algn="l" rtl="0" eaLnBrk="1" fontAlgn="base" hangingPunct="1">
              <a:spcBef>
                <a:spcPct val="20000"/>
              </a:spcBef>
              <a:spcAft>
                <a:spcPct val="0"/>
              </a:spcAft>
              <a:buChar char="»"/>
              <a:defRPr sz="1440">
                <a:solidFill>
                  <a:schemeClr val="tx1"/>
                </a:solidFill>
                <a:latin typeface="+mn-lt"/>
              </a:defRPr>
            </a:lvl7pPr>
            <a:lvl8pPr marL="3086100" indent="-205740" algn="l" rtl="0" eaLnBrk="1" fontAlgn="base" hangingPunct="1">
              <a:spcBef>
                <a:spcPct val="20000"/>
              </a:spcBef>
              <a:spcAft>
                <a:spcPct val="0"/>
              </a:spcAft>
              <a:buChar char="»"/>
              <a:defRPr sz="1440">
                <a:solidFill>
                  <a:schemeClr val="tx1"/>
                </a:solidFill>
                <a:latin typeface="+mn-lt"/>
              </a:defRPr>
            </a:lvl8pPr>
            <a:lvl9pPr marL="3497580" indent="-205740" algn="l" rtl="0" eaLnBrk="1" fontAlgn="base" hangingPunct="1">
              <a:spcBef>
                <a:spcPct val="20000"/>
              </a:spcBef>
              <a:spcAft>
                <a:spcPct val="0"/>
              </a:spcAft>
              <a:buChar char="»"/>
              <a:defRPr sz="1440">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
                <a:srgbClr val="990000"/>
              </a:buClr>
              <a:buSzTx/>
              <a:buFont typeface="Symbol" pitchFamily="18" charset="2"/>
              <a:buNone/>
              <a:tabLst/>
              <a:defRPr/>
            </a:pPr>
            <a:r>
              <a:rPr kumimoji="0" lang="en-US" sz="700" b="1" i="0" u="none" strike="noStrike" kern="0" cap="none" spc="0" normalizeH="0" baseline="0" noProof="0" dirty="0">
                <a:ln>
                  <a:noFill/>
                </a:ln>
                <a:solidFill>
                  <a:srgbClr val="000000"/>
                </a:solidFill>
                <a:effectLst/>
                <a:uLnTx/>
                <a:uFillTx/>
                <a:latin typeface="Arial"/>
                <a:ea typeface="+mn-ea"/>
                <a:cs typeface="+mn-cs"/>
              </a:rPr>
              <a:t>Emergent Resistance Substitutions</a:t>
            </a:r>
            <a:endParaRPr kumimoji="0" lang="en-US" sz="800" b="1" i="0" u="none" strike="noStrike" kern="0" cap="none" spc="0" normalizeH="0" baseline="0" noProof="0" dirty="0">
              <a:ln>
                <a:noFill/>
              </a:ln>
              <a:solidFill>
                <a:srgbClr val="000000"/>
              </a:solidFill>
              <a:effectLst/>
              <a:uLnTx/>
              <a:uFillTx/>
              <a:latin typeface="Arial"/>
              <a:ea typeface="+mn-ea"/>
              <a:cs typeface="+mn-cs"/>
            </a:endParaRPr>
          </a:p>
        </p:txBody>
      </p:sp>
      <p:cxnSp>
        <p:nvCxnSpPr>
          <p:cNvPr id="62" name="Straight Connector 61">
            <a:extLst>
              <a:ext uri="{FF2B5EF4-FFF2-40B4-BE49-F238E27FC236}">
                <a16:creationId xmlns:a16="http://schemas.microsoft.com/office/drawing/2014/main" id="{C0D8E57E-6E40-4080-8545-6D9A21ED3972}"/>
              </a:ext>
            </a:extLst>
          </p:cNvPr>
          <p:cNvCxnSpPr>
            <a:cxnSpLocks/>
          </p:cNvCxnSpPr>
          <p:nvPr/>
        </p:nvCxnSpPr>
        <p:spPr bwMode="auto">
          <a:xfrm>
            <a:off x="442560" y="4383423"/>
            <a:ext cx="11610508" cy="10972"/>
          </a:xfrm>
          <a:prstGeom prst="line">
            <a:avLst/>
          </a:prstGeom>
          <a:ln w="6350">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37715411-4333-4B55-A4E2-26F87E8FC601}"/>
              </a:ext>
            </a:extLst>
          </p:cNvPr>
          <p:cNvCxnSpPr>
            <a:cxnSpLocks/>
          </p:cNvCxnSpPr>
          <p:nvPr/>
        </p:nvCxnSpPr>
        <p:spPr bwMode="auto">
          <a:xfrm>
            <a:off x="466944" y="4810143"/>
            <a:ext cx="11610508" cy="10972"/>
          </a:xfrm>
          <a:prstGeom prst="line">
            <a:avLst/>
          </a:prstGeom>
          <a:ln w="6350">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2" name="TextBox 87">
            <a:extLst>
              <a:ext uri="{FF2B5EF4-FFF2-40B4-BE49-F238E27FC236}">
                <a16:creationId xmlns:a16="http://schemas.microsoft.com/office/drawing/2014/main" id="{9AB8265E-4D7D-4B8E-BFFC-56E83BEE92DC}"/>
              </a:ext>
            </a:extLst>
          </p:cNvPr>
          <p:cNvSpPr txBox="1"/>
          <p:nvPr/>
        </p:nvSpPr>
        <p:spPr>
          <a:xfrm>
            <a:off x="302083" y="5411379"/>
            <a:ext cx="11637481" cy="741021"/>
          </a:xfrm>
          <a:prstGeom prst="roundRect">
            <a:avLst/>
          </a:prstGeom>
          <a:solidFill>
            <a:srgbClr val="F2F2F2"/>
          </a:solidFill>
          <a:ln>
            <a:noFill/>
          </a:ln>
          <a:extLst>
            <a:ext uri="{91240B29-F687-4F45-9708-019B960494DF}">
              <a14:hiddenLine xmlns:a14="http://schemas.microsoft.com/office/drawing/2010/main">
                <a:solidFill>
                  <a:prstClr val="black"/>
                </a:solidFill>
              </a14:hiddenLine>
            </a:ext>
          </a:extLst>
        </p:spPr>
        <p:txBody>
          <a:bodyPr wrap="square" lIns="72000" tIns="0" rIns="7200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t-PT" b="1" i="0" u="none" strike="noStrike" kern="1200" cap="none" spc="0" normalizeH="0" baseline="0" noProof="0" dirty="0">
                <a:ln>
                  <a:noFill/>
                </a:ln>
                <a:solidFill>
                  <a:prstClr val="black"/>
                </a:solidFill>
                <a:effectLst/>
                <a:uLnTx/>
                <a:uFillTx/>
                <a:ea typeface="+mn-ea"/>
                <a:cs typeface="+mn-cs"/>
              </a:rPr>
              <a:t>A emergência de resistências foi observada para todos os regimes ocorrendo em diferentes frequências e tempo pós-infeção; não se verificaram resistências a BIC+FTC+TAF em </a:t>
            </a:r>
            <a:r>
              <a:rPr kumimoji="0" lang="pt-PT" b="1" i="0" u="none" strike="noStrike" kern="1200" cap="none" spc="0" normalizeH="0" baseline="0" noProof="0" dirty="0" err="1">
                <a:ln>
                  <a:noFill/>
                </a:ln>
                <a:solidFill>
                  <a:prstClr val="black"/>
                </a:solidFill>
                <a:effectLst/>
                <a:uLnTx/>
                <a:uFillTx/>
                <a:ea typeface="+mn-ea"/>
                <a:cs typeface="+mn-cs"/>
              </a:rPr>
              <a:t>Cmin</a:t>
            </a:r>
            <a:r>
              <a:rPr kumimoji="0" lang="pt-PT" b="1" i="0" u="none" strike="noStrike" kern="1200" cap="none" spc="0" normalizeH="0" baseline="0" noProof="0" dirty="0">
                <a:ln>
                  <a:noFill/>
                </a:ln>
                <a:solidFill>
                  <a:prstClr val="black"/>
                </a:solidFill>
                <a:effectLst/>
                <a:uLnTx/>
                <a:uFillTx/>
                <a:ea typeface="+mn-ea"/>
                <a:cs typeface="+mn-cs"/>
              </a:rPr>
              <a:t> −3, a emergência ocorreu apenas em </a:t>
            </a:r>
            <a:r>
              <a:rPr kumimoji="0" lang="pt-PT" b="1" i="0" u="none" strike="noStrike" kern="1200" cap="none" spc="0" normalizeH="0" baseline="0" noProof="0" dirty="0" err="1">
                <a:ln>
                  <a:noFill/>
                </a:ln>
                <a:solidFill>
                  <a:prstClr val="black"/>
                </a:solidFill>
                <a:effectLst/>
                <a:uLnTx/>
                <a:uFillTx/>
                <a:ea typeface="+mn-ea"/>
                <a:cs typeface="+mn-cs"/>
              </a:rPr>
              <a:t>Cmin</a:t>
            </a:r>
            <a:r>
              <a:rPr kumimoji="0" lang="pt-PT" b="1" i="0" u="none" strike="noStrike" kern="1200" cap="none" spc="0" normalizeH="0" baseline="0" noProof="0" dirty="0">
                <a:ln>
                  <a:noFill/>
                </a:ln>
                <a:solidFill>
                  <a:prstClr val="black"/>
                </a:solidFill>
                <a:effectLst/>
                <a:uLnTx/>
                <a:uFillTx/>
                <a:ea typeface="+mn-ea"/>
                <a:cs typeface="+mn-cs"/>
              </a:rPr>
              <a:t> −4</a:t>
            </a:r>
            <a:endParaRPr kumimoji="0" lang="en-US" b="1" i="0" u="none" strike="noStrike" kern="1200" cap="none" spc="0" normalizeH="0" baseline="0" noProof="0" dirty="0">
              <a:ln>
                <a:noFill/>
              </a:ln>
              <a:solidFill>
                <a:prstClr val="black"/>
              </a:solidFill>
              <a:effectLst/>
              <a:uLnTx/>
              <a:uFillTx/>
              <a:ea typeface="+mn-ea"/>
              <a:cs typeface="+mn-cs"/>
            </a:endParaRPr>
          </a:p>
        </p:txBody>
      </p:sp>
      <p:sp>
        <p:nvSpPr>
          <p:cNvPr id="75" name="Text Placeholder 16">
            <a:extLst>
              <a:ext uri="{FF2B5EF4-FFF2-40B4-BE49-F238E27FC236}">
                <a16:creationId xmlns:a16="http://schemas.microsoft.com/office/drawing/2014/main" id="{81760E3D-EE0C-48C3-AE59-0E2594CBB614}"/>
              </a:ext>
            </a:extLst>
          </p:cNvPr>
          <p:cNvSpPr txBox="1">
            <a:spLocks/>
          </p:cNvSpPr>
          <p:nvPr/>
        </p:nvSpPr>
        <p:spPr>
          <a:xfrm>
            <a:off x="308689" y="6356609"/>
            <a:ext cx="10584000" cy="42062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2E2E2">
                  <a:lumMod val="75000"/>
                </a:srgbClr>
              </a:buClr>
              <a:buSzTx/>
              <a:buNone/>
              <a:tabLst/>
              <a:defRPr/>
            </a:pPr>
            <a:r>
              <a:rPr lang="en-US" sz="800" dirty="0">
                <a:solidFill>
                  <a:schemeClr val="tx1">
                    <a:lumMod val="65000"/>
                    <a:lumOff val="35000"/>
                  </a:schemeClr>
                </a:solidFill>
              </a:rPr>
              <a:t>*</a:t>
            </a:r>
            <a:r>
              <a:rPr lang="pt-PT" sz="800" dirty="0">
                <a:solidFill>
                  <a:schemeClr val="tx1">
                    <a:lumMod val="65000"/>
                    <a:lumOff val="35000"/>
                  </a:schemeClr>
                </a:solidFill>
              </a:rPr>
              <a:t>As culturas com resistência continham 1 ou mais substituições associadas à resistência conhecidas; </a:t>
            </a:r>
            <a:r>
              <a:rPr lang="pt-PT" sz="800" dirty="0" err="1">
                <a:solidFill>
                  <a:schemeClr val="tx1">
                    <a:lumMod val="65000"/>
                    <a:lumOff val="35000"/>
                  </a:schemeClr>
                </a:solidFill>
              </a:rPr>
              <a:t>Cmin</a:t>
            </a:r>
            <a:r>
              <a:rPr lang="pt-PT" sz="800" dirty="0">
                <a:solidFill>
                  <a:schemeClr val="tx1">
                    <a:lumMod val="65000"/>
                    <a:lumOff val="35000"/>
                  </a:schemeClr>
                </a:solidFill>
              </a:rPr>
              <a:t>, concentração mínima</a:t>
            </a:r>
          </a:p>
          <a:p>
            <a:pPr marL="0" indent="0">
              <a:lnSpc>
                <a:spcPct val="100000"/>
              </a:lnSpc>
              <a:spcBef>
                <a:spcPts val="0"/>
              </a:spcBef>
              <a:buClr>
                <a:srgbClr val="E2E2E2">
                  <a:lumMod val="75000"/>
                </a:srgbClr>
              </a:buClr>
              <a:buNone/>
              <a:defRPr/>
            </a:pPr>
            <a:r>
              <a:rPr lang="en-US" altLang="en-US" sz="800" dirty="0">
                <a:solidFill>
                  <a:schemeClr val="tx1">
                    <a:lumMod val="65000"/>
                    <a:lumOff val="35000"/>
                  </a:schemeClr>
                </a:solidFill>
                <a:latin typeface="+mn-lt"/>
              </a:rPr>
              <a:t>3TC, </a:t>
            </a:r>
            <a:r>
              <a:rPr lang="en-US" altLang="en-US" sz="800" dirty="0" err="1">
                <a:solidFill>
                  <a:schemeClr val="tx1">
                    <a:lumMod val="65000"/>
                    <a:lumOff val="35000"/>
                  </a:schemeClr>
                </a:solidFill>
                <a:latin typeface="+mn-lt"/>
              </a:rPr>
              <a:t>lamivudina</a:t>
            </a:r>
            <a:r>
              <a:rPr lang="en-US" altLang="en-US" sz="800" dirty="0">
                <a:solidFill>
                  <a:schemeClr val="tx1">
                    <a:lumMod val="65000"/>
                    <a:lumOff val="35000"/>
                  </a:schemeClr>
                </a:solidFill>
                <a:latin typeface="+mn-lt"/>
              </a:rPr>
              <a:t>; BIC, </a:t>
            </a:r>
            <a:r>
              <a:rPr lang="en-US" altLang="en-US" sz="800" dirty="0" err="1">
                <a:solidFill>
                  <a:schemeClr val="tx1">
                    <a:lumMod val="65000"/>
                    <a:lumOff val="35000"/>
                  </a:schemeClr>
                </a:solidFill>
                <a:latin typeface="+mn-lt"/>
              </a:rPr>
              <a:t>bictegravir</a:t>
            </a:r>
            <a:r>
              <a:rPr lang="en-US" altLang="en-US" sz="800" dirty="0">
                <a:solidFill>
                  <a:schemeClr val="tx1">
                    <a:lumMod val="65000"/>
                    <a:lumOff val="35000"/>
                  </a:schemeClr>
                </a:solidFill>
                <a:latin typeface="+mn-lt"/>
              </a:rPr>
              <a:t>; DTG, dolutegravir; FTC, </a:t>
            </a:r>
            <a:r>
              <a:rPr lang="en-US" altLang="en-US" sz="800" dirty="0" err="1">
                <a:solidFill>
                  <a:schemeClr val="tx1">
                    <a:lumMod val="65000"/>
                    <a:lumOff val="35000"/>
                  </a:schemeClr>
                </a:solidFill>
                <a:latin typeface="+mn-lt"/>
              </a:rPr>
              <a:t>emtricitabina</a:t>
            </a:r>
            <a:r>
              <a:rPr lang="en-US" altLang="en-US" sz="800" dirty="0">
                <a:solidFill>
                  <a:schemeClr val="tx1">
                    <a:lumMod val="65000"/>
                    <a:lumOff val="35000"/>
                  </a:schemeClr>
                </a:solidFill>
                <a:latin typeface="+mn-lt"/>
              </a:rPr>
              <a:t>; RPV, </a:t>
            </a:r>
            <a:r>
              <a:rPr lang="en-US" altLang="en-US" sz="800" dirty="0" err="1">
                <a:solidFill>
                  <a:schemeClr val="tx1">
                    <a:lumMod val="65000"/>
                    <a:lumOff val="35000"/>
                  </a:schemeClr>
                </a:solidFill>
                <a:latin typeface="+mn-lt"/>
              </a:rPr>
              <a:t>rilpivirina</a:t>
            </a:r>
            <a:r>
              <a:rPr lang="en-US" altLang="en-US" sz="800" dirty="0">
                <a:solidFill>
                  <a:schemeClr val="tx1">
                    <a:lumMod val="65000"/>
                    <a:lumOff val="35000"/>
                  </a:schemeClr>
                </a:solidFill>
                <a:latin typeface="+mn-lt"/>
              </a:rPr>
              <a:t>; TAF, tenofovir </a:t>
            </a:r>
            <a:r>
              <a:rPr lang="en-US" altLang="en-US" sz="800" dirty="0" err="1">
                <a:solidFill>
                  <a:schemeClr val="tx1">
                    <a:lumMod val="65000"/>
                    <a:lumOff val="35000"/>
                  </a:schemeClr>
                </a:solidFill>
                <a:latin typeface="+mn-lt"/>
              </a:rPr>
              <a:t>alafenamida</a:t>
            </a:r>
            <a:endParaRPr lang="pt-PT" sz="8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
                <a:srgbClr val="E2E2E2">
                  <a:lumMod val="75000"/>
                </a:srgbClr>
              </a:buClr>
              <a:buSzTx/>
              <a:buNone/>
              <a:tabLst/>
              <a:defRPr/>
            </a:pPr>
            <a:r>
              <a:rPr lang="en-US" sz="800" dirty="0">
                <a:solidFill>
                  <a:schemeClr val="tx1">
                    <a:lumMod val="65000"/>
                    <a:lumOff val="35000"/>
                  </a:schemeClr>
                </a:solidFill>
                <a:hlinkClick r:id="rId2">
                  <a:extLst>
                    <a:ext uri="{A12FA001-AC4F-418D-AE19-62706E023703}">
                      <ahyp:hlinkClr xmlns:ahyp="http://schemas.microsoft.com/office/drawing/2018/hyperlinkcolor" val="tx"/>
                    </a:ext>
                  </a:extLst>
                </a:hlinkClick>
              </a:rPr>
              <a:t>Acosta R, et al. EACS 2021, Poster PE1/10</a:t>
            </a:r>
            <a:r>
              <a:rPr lang="en-US" sz="800" dirty="0">
                <a:solidFill>
                  <a:schemeClr val="tx1">
                    <a:lumMod val="65000"/>
                    <a:lumOff val="35000"/>
                  </a:schemeClr>
                </a:solidFill>
              </a:rPr>
              <a:t>; Acosta R, et al. </a:t>
            </a:r>
            <a:r>
              <a:rPr lang="de-DE" sz="800" dirty="0">
                <a:solidFill>
                  <a:schemeClr val="tx1">
                    <a:lumMod val="65000"/>
                    <a:lumOff val="35000"/>
                  </a:schemeClr>
                </a:solidFill>
              </a:rPr>
              <a:t>IDWeek 2021, Poster 888</a:t>
            </a:r>
            <a:r>
              <a:rPr lang="en-US" sz="800" dirty="0">
                <a:solidFill>
                  <a:schemeClr val="tx1">
                    <a:lumMod val="65000"/>
                    <a:lumOff val="35000"/>
                  </a:schemeClr>
                </a:solidFill>
                <a:hlinkClick r:id="rId2">
                  <a:extLst>
                    <a:ext uri="{A12FA001-AC4F-418D-AE19-62706E023703}">
                      <ahyp:hlinkClr xmlns:ahyp="http://schemas.microsoft.com/office/drawing/2018/hyperlinkcolor" val="tx"/>
                    </a:ext>
                  </a:extLst>
                </a:hlinkClick>
              </a:rPr>
              <a:t> </a:t>
            </a:r>
            <a:endParaRPr lang="en-US" sz="800" dirty="0">
              <a:solidFill>
                <a:schemeClr val="tx1">
                  <a:lumMod val="65000"/>
                  <a:lumOff val="35000"/>
                </a:schemeClr>
              </a:solidFill>
            </a:endParaRPr>
          </a:p>
        </p:txBody>
      </p:sp>
      <p:pic>
        <p:nvPicPr>
          <p:cNvPr id="78" name="Picture 1">
            <a:extLst>
              <a:ext uri="{FF2B5EF4-FFF2-40B4-BE49-F238E27FC236}">
                <a16:creationId xmlns:a16="http://schemas.microsoft.com/office/drawing/2014/main" id="{2A6E8530-2F3F-4F62-9D29-9CB0556C32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232" b="46584"/>
          <a:stretch/>
        </p:blipFill>
        <p:spPr>
          <a:xfrm>
            <a:off x="29701" y="1327301"/>
            <a:ext cx="11909863" cy="2340122"/>
          </a:xfrm>
          <a:prstGeom prst="rect">
            <a:avLst/>
          </a:prstGeom>
        </p:spPr>
      </p:pic>
      <p:sp>
        <p:nvSpPr>
          <p:cNvPr id="64" name="CaixaDeTexto 12">
            <a:extLst>
              <a:ext uri="{FF2B5EF4-FFF2-40B4-BE49-F238E27FC236}">
                <a16:creationId xmlns:a16="http://schemas.microsoft.com/office/drawing/2014/main" id="{9E4E2F9A-322D-4F48-9536-C00CDF35DB1B}"/>
              </a:ext>
            </a:extLst>
          </p:cNvPr>
          <p:cNvSpPr txBox="1"/>
          <p:nvPr/>
        </p:nvSpPr>
        <p:spPr>
          <a:xfrm>
            <a:off x="141808" y="240696"/>
            <a:ext cx="7417650" cy="461665"/>
          </a:xfrm>
          <a:prstGeom prst="rect">
            <a:avLst/>
          </a:prstGeom>
          <a:noFill/>
        </p:spPr>
        <p:txBody>
          <a:bodyPr wrap="square" rtlCol="0">
            <a:spAutoFit/>
          </a:bodyPr>
          <a:lstStyle/>
          <a:p>
            <a:r>
              <a:rPr lang="pt-PT" sz="2400" b="1" i="1" dirty="0">
                <a:solidFill>
                  <a:srgbClr val="C00000"/>
                </a:solidFill>
              </a:rPr>
              <a:t>FORGIVENESS</a:t>
            </a:r>
            <a:r>
              <a:rPr lang="pt-PT" sz="2400" b="1" dirty="0">
                <a:solidFill>
                  <a:srgbClr val="C00000"/>
                </a:solidFill>
              </a:rPr>
              <a:t> ASSOCIADA A DIFERENTES REGIMES</a:t>
            </a:r>
          </a:p>
        </p:txBody>
      </p:sp>
      <p:sp>
        <p:nvSpPr>
          <p:cNvPr id="65" name="TextBox 64">
            <a:extLst>
              <a:ext uri="{FF2B5EF4-FFF2-40B4-BE49-F238E27FC236}">
                <a16:creationId xmlns:a16="http://schemas.microsoft.com/office/drawing/2014/main" id="{1634CF41-C416-484F-BA3D-F9C67F57BB29}"/>
              </a:ext>
            </a:extLst>
          </p:cNvPr>
          <p:cNvSpPr txBox="1"/>
          <p:nvPr/>
        </p:nvSpPr>
        <p:spPr>
          <a:xfrm>
            <a:off x="302083" y="6206368"/>
            <a:ext cx="10244831" cy="215444"/>
          </a:xfrm>
          <a:prstGeom prst="rect">
            <a:avLst/>
          </a:prstGeom>
          <a:noFill/>
        </p:spPr>
        <p:txBody>
          <a:bodyPr wrap="square">
            <a:spAutoFit/>
          </a:bodyPr>
          <a:lstStyle/>
          <a:p>
            <a:r>
              <a:rPr lang="pt-PT" sz="800" dirty="0">
                <a:solidFill>
                  <a:schemeClr val="tx1">
                    <a:lumMod val="65000"/>
                    <a:lumOff val="35000"/>
                  </a:schemeClr>
                </a:solidFill>
              </a:rPr>
              <a:t>Os dados dos estudos in vitro devem ser avaliados com cuidado uma vez que poderão não corresponder aos dados na prática clinica.</a:t>
            </a:r>
          </a:p>
        </p:txBody>
      </p:sp>
    </p:spTree>
    <p:extLst>
      <p:ext uri="{BB962C8B-B14F-4D97-AF65-F5344CB8AC3E}">
        <p14:creationId xmlns:p14="http://schemas.microsoft.com/office/powerpoint/2010/main" val="686965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2C9913-BFCB-FF44-AE00-B1885B4B651C}"/>
              </a:ext>
            </a:extLst>
          </p:cNvPr>
          <p:cNvSpPr/>
          <p:nvPr/>
        </p:nvSpPr>
        <p:spPr>
          <a:xfrm>
            <a:off x="1167008" y="2492679"/>
            <a:ext cx="9845457" cy="23548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dirty="0"/>
          </a:p>
        </p:txBody>
      </p:sp>
      <p:pic>
        <p:nvPicPr>
          <p:cNvPr id="7" name="Graphic 6">
            <a:extLst>
              <a:ext uri="{FF2B5EF4-FFF2-40B4-BE49-F238E27FC236}">
                <a16:creationId xmlns:a16="http://schemas.microsoft.com/office/drawing/2014/main" id="{B349B310-7455-BA49-B76A-E2645547501C}"/>
              </a:ext>
            </a:extLst>
          </p:cNvPr>
          <p:cNvPicPr>
            <a:picLocks noChangeAspect="1"/>
          </p:cNvPicPr>
          <p:nvPr/>
        </p:nvPicPr>
        <p:blipFill rotWithShape="1">
          <a:blip r:embed="rId2" cstate="screen">
            <a:alphaModFix amt="16000"/>
            <a:extLst>
              <a:ext uri="{28A0092B-C50C-407E-A947-70E740481C1C}">
                <a14:useLocalDpi xmlns:a14="http://schemas.microsoft.com/office/drawing/2010/main"/>
              </a:ext>
              <a:ext uri="{96DAC541-7B7A-43D3-8B79-37D633B846F1}">
                <asvg:svgBlip xmlns:asvg="http://schemas.microsoft.com/office/drawing/2016/SVG/main" r:embed="rId3"/>
              </a:ext>
            </a:extLst>
          </a:blip>
          <a:srcRect l="12229" t="17489" r="26029" b="30397"/>
          <a:stretch/>
        </p:blipFill>
        <p:spPr>
          <a:xfrm>
            <a:off x="7123133" y="1283314"/>
            <a:ext cx="3889332" cy="3564259"/>
          </a:xfrm>
          <a:prstGeom prst="rect">
            <a:avLst/>
          </a:prstGeom>
        </p:spPr>
      </p:pic>
      <p:sp>
        <p:nvSpPr>
          <p:cNvPr id="6" name="Título 2">
            <a:extLst>
              <a:ext uri="{FF2B5EF4-FFF2-40B4-BE49-F238E27FC236}">
                <a16:creationId xmlns:a16="http://schemas.microsoft.com/office/drawing/2014/main" id="{7193B6BF-0847-704D-89D1-93659807C20B}"/>
              </a:ext>
            </a:extLst>
          </p:cNvPr>
          <p:cNvSpPr txBox="1">
            <a:spLocks/>
          </p:cNvSpPr>
          <p:nvPr/>
        </p:nvSpPr>
        <p:spPr>
          <a:xfrm>
            <a:off x="1738538" y="2965536"/>
            <a:ext cx="8557856" cy="851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3600" b="1" cap="all" dirty="0">
                <a:solidFill>
                  <a:schemeClr val="bg1"/>
                </a:solidFill>
                <a:latin typeface="+mn-lt"/>
                <a:ea typeface="+mn-ea"/>
                <a:cs typeface="+mn-cs"/>
              </a:rPr>
              <a:t>Eficácia de tratamento DA INFECÇÃO POR VIH</a:t>
            </a:r>
          </a:p>
        </p:txBody>
      </p:sp>
      <p:sp>
        <p:nvSpPr>
          <p:cNvPr id="4" name="Marcador de Posição do Texto 3">
            <a:extLst>
              <a:ext uri="{FF2B5EF4-FFF2-40B4-BE49-F238E27FC236}">
                <a16:creationId xmlns:a16="http://schemas.microsoft.com/office/drawing/2014/main" id="{C7F83EDF-0D0C-A340-8B7B-574FB3278840}"/>
              </a:ext>
            </a:extLst>
          </p:cNvPr>
          <p:cNvSpPr>
            <a:spLocks noGrp="1"/>
          </p:cNvSpPr>
          <p:nvPr>
            <p:ph type="body" idx="4294967295"/>
          </p:nvPr>
        </p:nvSpPr>
        <p:spPr>
          <a:xfrm>
            <a:off x="1167008" y="4061564"/>
            <a:ext cx="9845457" cy="541751"/>
          </a:xfrm>
        </p:spPr>
        <p:txBody>
          <a:bodyPr>
            <a:normAutofit/>
          </a:bodyPr>
          <a:lstStyle/>
          <a:p>
            <a:pPr marL="0" indent="0" algn="ctr">
              <a:buNone/>
            </a:pPr>
            <a:r>
              <a:rPr lang="pt-PT" dirty="0">
                <a:solidFill>
                  <a:schemeClr val="bg1"/>
                </a:solidFill>
              </a:rPr>
              <a:t>Conclusões e recomendações</a:t>
            </a:r>
          </a:p>
        </p:txBody>
      </p:sp>
    </p:spTree>
    <p:extLst>
      <p:ext uri="{BB962C8B-B14F-4D97-AF65-F5344CB8AC3E}">
        <p14:creationId xmlns:p14="http://schemas.microsoft.com/office/powerpoint/2010/main" val="1651112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1EC976F4-8CF1-614F-84D3-CAC9ED71C65A}"/>
              </a:ext>
            </a:extLst>
          </p:cNvPr>
          <p:cNvSpPr>
            <a:spLocks noGrp="1"/>
          </p:cNvSpPr>
          <p:nvPr>
            <p:ph idx="4294967295"/>
          </p:nvPr>
        </p:nvSpPr>
        <p:spPr>
          <a:xfrm>
            <a:off x="685800" y="1569665"/>
            <a:ext cx="10515600" cy="4810125"/>
          </a:xfrm>
        </p:spPr>
        <p:txBody>
          <a:bodyPr>
            <a:normAutofit fontScale="92500" lnSpcReduction="10000"/>
          </a:bodyPr>
          <a:lstStyle/>
          <a:p>
            <a:r>
              <a:rPr lang="pt-PT" sz="2600" dirty="0"/>
              <a:t>O início ou modificação de um regime terapêutico tem como objetivo manter a supressão da </a:t>
            </a:r>
            <a:r>
              <a:rPr lang="pt-PT" sz="2600" dirty="0" err="1"/>
              <a:t>virémia</a:t>
            </a:r>
            <a:r>
              <a:rPr lang="pt-PT" sz="2600" dirty="0"/>
              <a:t> abaixo das 50 </a:t>
            </a:r>
            <a:r>
              <a:rPr lang="pt-PT" sz="2600" dirty="0" err="1"/>
              <a:t>cp</a:t>
            </a:r>
            <a:r>
              <a:rPr lang="pt-PT" sz="2600" dirty="0"/>
              <a:t>/ml;</a:t>
            </a:r>
          </a:p>
          <a:p>
            <a:r>
              <a:rPr lang="pt-PT" sz="2600" dirty="0"/>
              <a:t>São preferenciais os regimes que:</a:t>
            </a:r>
          </a:p>
          <a:p>
            <a:pPr lvl="1"/>
            <a:r>
              <a:rPr lang="pt-PT" dirty="0"/>
              <a:t>Demonstram elevadas taxas de supressão virológica;</a:t>
            </a:r>
          </a:p>
          <a:p>
            <a:pPr lvl="1"/>
            <a:r>
              <a:rPr lang="pt-PT" dirty="0"/>
              <a:t>Têm menor risco de desenvolvimento de “</a:t>
            </a:r>
            <a:r>
              <a:rPr lang="pt-PT" dirty="0" err="1"/>
              <a:t>blips</a:t>
            </a:r>
            <a:r>
              <a:rPr lang="pt-PT" dirty="0"/>
              <a:t>”;</a:t>
            </a:r>
          </a:p>
          <a:p>
            <a:pPr lvl="1"/>
            <a:r>
              <a:rPr lang="pt-PT" dirty="0"/>
              <a:t>Induzem a descida mais rápida da </a:t>
            </a:r>
            <a:r>
              <a:rPr lang="pt-PT" dirty="0" err="1"/>
              <a:t>virémia</a:t>
            </a:r>
            <a:r>
              <a:rPr lang="pt-PT" dirty="0"/>
              <a:t>;</a:t>
            </a:r>
          </a:p>
          <a:p>
            <a:pPr lvl="1"/>
            <a:r>
              <a:rPr lang="pt-PT" dirty="0"/>
              <a:t>Têm menor risco de falência com </a:t>
            </a:r>
            <a:r>
              <a:rPr lang="pt-PT" dirty="0" err="1"/>
              <a:t>virémia</a:t>
            </a:r>
            <a:r>
              <a:rPr lang="pt-PT" dirty="0"/>
              <a:t> elevada (acima das 100 000 c/ml);</a:t>
            </a:r>
          </a:p>
          <a:p>
            <a:pPr lvl="1"/>
            <a:r>
              <a:rPr lang="pt-PT" dirty="0"/>
              <a:t>Têm menor risco de falência nas pessoas com doença avançada (particularmente CD4 inferiores a 200 cel./µl);</a:t>
            </a:r>
          </a:p>
          <a:p>
            <a:pPr lvl="1"/>
            <a:r>
              <a:rPr lang="pt-PT" dirty="0"/>
              <a:t>Têm menor potencial de interações medicamentosas significativas;</a:t>
            </a:r>
          </a:p>
          <a:p>
            <a:pPr lvl="1"/>
            <a:r>
              <a:rPr lang="pt-PT" dirty="0"/>
              <a:t>Têm menor risco de desenvolver resistências durante o tratamento.</a:t>
            </a:r>
          </a:p>
          <a:p>
            <a:r>
              <a:rPr lang="pt-PT" sz="2600" dirty="0"/>
              <a:t>Mantendo a individualização da seleção do regime, deverão ser considerados regimes baseados em inibidores da </a:t>
            </a:r>
            <a:r>
              <a:rPr lang="pt-PT" sz="2600" dirty="0" err="1"/>
              <a:t>integrase</a:t>
            </a:r>
            <a:r>
              <a:rPr lang="pt-PT" sz="2600" dirty="0"/>
              <a:t>.</a:t>
            </a:r>
          </a:p>
        </p:txBody>
      </p:sp>
      <p:sp>
        <p:nvSpPr>
          <p:cNvPr id="4" name="Text Placeholder 16">
            <a:extLst>
              <a:ext uri="{FF2B5EF4-FFF2-40B4-BE49-F238E27FC236}">
                <a16:creationId xmlns:a16="http://schemas.microsoft.com/office/drawing/2014/main" id="{077BC884-C0B8-40C4-A0A7-41064C352469}"/>
              </a:ext>
            </a:extLst>
          </p:cNvPr>
          <p:cNvSpPr txBox="1">
            <a:spLocks/>
          </p:cNvSpPr>
          <p:nvPr/>
        </p:nvSpPr>
        <p:spPr>
          <a:xfrm>
            <a:off x="476823" y="6560231"/>
            <a:ext cx="10584000" cy="42062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2E2E2">
                  <a:lumMod val="75000"/>
                </a:srgbClr>
              </a:buClr>
              <a:buSzTx/>
              <a:buNone/>
              <a:tabLst/>
              <a:defRPr/>
            </a:pPr>
            <a:r>
              <a:rPr lang="pt-PT" sz="800" dirty="0">
                <a:solidFill>
                  <a:schemeClr val="tx1">
                    <a:lumMod val="65000"/>
                    <a:lumOff val="35000"/>
                  </a:schemeClr>
                </a:solidFill>
              </a:rPr>
              <a:t>Opinião dos autores</a:t>
            </a:r>
            <a:endParaRPr lang="en-US" sz="800" dirty="0">
              <a:solidFill>
                <a:schemeClr val="tx1">
                  <a:lumMod val="65000"/>
                  <a:lumOff val="35000"/>
                </a:schemeClr>
              </a:solidFill>
            </a:endParaRPr>
          </a:p>
        </p:txBody>
      </p:sp>
      <p:sp>
        <p:nvSpPr>
          <p:cNvPr id="5" name="CaixaDeTexto 12">
            <a:extLst>
              <a:ext uri="{FF2B5EF4-FFF2-40B4-BE49-F238E27FC236}">
                <a16:creationId xmlns:a16="http://schemas.microsoft.com/office/drawing/2014/main" id="{61A73614-85B7-304F-8A8A-FC021145F8F9}"/>
              </a:ext>
            </a:extLst>
          </p:cNvPr>
          <p:cNvSpPr txBox="1"/>
          <p:nvPr/>
        </p:nvSpPr>
        <p:spPr>
          <a:xfrm>
            <a:off x="141808" y="240696"/>
            <a:ext cx="7417650" cy="461665"/>
          </a:xfrm>
          <a:prstGeom prst="rect">
            <a:avLst/>
          </a:prstGeom>
          <a:noFill/>
        </p:spPr>
        <p:txBody>
          <a:bodyPr wrap="square" rtlCol="0">
            <a:spAutoFit/>
          </a:bodyPr>
          <a:lstStyle/>
          <a:p>
            <a:r>
              <a:rPr lang="pt-PT" sz="2400" b="1" dirty="0">
                <a:solidFill>
                  <a:srgbClr val="C00000"/>
                </a:solidFill>
              </a:rPr>
              <a:t>CONCLUSÕES E RECOMENDAÇÕES</a:t>
            </a:r>
          </a:p>
        </p:txBody>
      </p:sp>
    </p:spTree>
    <p:extLst>
      <p:ext uri="{BB962C8B-B14F-4D97-AF65-F5344CB8AC3E}">
        <p14:creationId xmlns:p14="http://schemas.microsoft.com/office/powerpoint/2010/main" val="1668181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69EA005-620D-4EC2-AECA-A75AC0E8E0B3}"/>
              </a:ext>
            </a:extLst>
          </p:cNvPr>
          <p:cNvSpPr txBox="1"/>
          <p:nvPr/>
        </p:nvSpPr>
        <p:spPr>
          <a:xfrm>
            <a:off x="377370" y="1251857"/>
            <a:ext cx="10612847" cy="8747395"/>
          </a:xfrm>
          <a:prstGeom prst="rect">
            <a:avLst/>
          </a:prstGeom>
          <a:noFill/>
        </p:spPr>
        <p:txBody>
          <a:bodyPr wrap="square" numCol="2" rtlCol="0">
            <a:spAutoFit/>
          </a:bodyPr>
          <a:lstStyle/>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3TC,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lamivudina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ABC,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abacavir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ATV/c,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atazanavir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cobicistate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ATV/r,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atazanavir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ritonavir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BIC,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bictegravir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DOR,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doravirina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DRV/c,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darunavir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cobicistate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DRV/r,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darunavir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ritonavir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DTG,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dolutegravir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EFV, efavirenz;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ETV,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etravirina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EVG/c,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elvitegravir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cobicistate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FTC,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emtricitabina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INTR, inibidor nucleósido da transcriptase reversa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INSTI, inibidor da transferência de cadeia da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integrase</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IP, inibidor da </a:t>
            </a:r>
            <a:r>
              <a:rPr lang="pt-PT" dirty="0" err="1">
                <a:latin typeface="Calibri" panose="020F0502020204030204" pitchFamily="34" charset="0"/>
                <a:ea typeface="Calibri" panose="020F0502020204030204" pitchFamily="34" charset="0"/>
                <a:cs typeface="Times New Roman" panose="02020603050405020304" pitchFamily="18" charset="0"/>
              </a:rPr>
              <a:t>protease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LPV/r,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lopinavir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ritonavir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MVC,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maraviroc</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NVP,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nevirapina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RAL,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raltegravir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RPV,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rilpivirina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TAF,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tenofovir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alafenamida</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TDF,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tenofovir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disoproxil</a:t>
            </a:r>
            <a:r>
              <a:rPr lang="pt-PT" sz="1800" dirty="0">
                <a:effectLst/>
                <a:latin typeface="Calibri" panose="020F0502020204030204" pitchFamily="34" charset="0"/>
                <a:ea typeface="Calibri" panose="020F0502020204030204" pitchFamily="34" charset="0"/>
                <a:cs typeface="Times New Roman" panose="02020603050405020304" pitchFamily="18" charset="0"/>
              </a:rPr>
              <a:t> fumarato.</a:t>
            </a:r>
          </a:p>
          <a:p>
            <a:endParaRPr lang="pt-PT" dirty="0"/>
          </a:p>
        </p:txBody>
      </p:sp>
      <p:sp>
        <p:nvSpPr>
          <p:cNvPr id="6" name="CaixaDeTexto 12">
            <a:extLst>
              <a:ext uri="{FF2B5EF4-FFF2-40B4-BE49-F238E27FC236}">
                <a16:creationId xmlns:a16="http://schemas.microsoft.com/office/drawing/2014/main" id="{9FD75A04-1F8B-4C4F-90EE-C8C0E26521B9}"/>
              </a:ext>
            </a:extLst>
          </p:cNvPr>
          <p:cNvSpPr txBox="1"/>
          <p:nvPr/>
        </p:nvSpPr>
        <p:spPr>
          <a:xfrm>
            <a:off x="141808" y="240696"/>
            <a:ext cx="7417650" cy="461665"/>
          </a:xfrm>
          <a:prstGeom prst="rect">
            <a:avLst/>
          </a:prstGeom>
          <a:noFill/>
        </p:spPr>
        <p:txBody>
          <a:bodyPr wrap="square" rtlCol="0">
            <a:spAutoFit/>
          </a:bodyPr>
          <a:lstStyle/>
          <a:p>
            <a:r>
              <a:rPr lang="en-US" sz="2400" b="1" dirty="0">
                <a:solidFill>
                  <a:srgbClr val="C00000"/>
                </a:solidFill>
              </a:rPr>
              <a:t>SIGLAS FÁRMACOS ANTIRRETROVÍRICOS</a:t>
            </a:r>
            <a:endParaRPr lang="pt-PT" sz="2400" dirty="0"/>
          </a:p>
        </p:txBody>
      </p:sp>
    </p:spTree>
    <p:extLst>
      <p:ext uri="{BB962C8B-B14F-4D97-AF65-F5344CB8AC3E}">
        <p14:creationId xmlns:p14="http://schemas.microsoft.com/office/powerpoint/2010/main" val="1779051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E0594-BAEA-4D99-AA4A-4B60EBBF6E57}"/>
              </a:ext>
            </a:extLst>
          </p:cNvPr>
          <p:cNvSpPr>
            <a:spLocks noGrp="1"/>
          </p:cNvSpPr>
          <p:nvPr>
            <p:ph type="title" idx="4294967295"/>
          </p:nvPr>
        </p:nvSpPr>
        <p:spPr>
          <a:xfrm>
            <a:off x="838200" y="365125"/>
            <a:ext cx="10515600" cy="1325563"/>
          </a:xfrm>
        </p:spPr>
        <p:txBody>
          <a:bodyPr/>
          <a:lstStyle/>
          <a:p>
            <a:endParaRPr lang="pt-PT"/>
          </a:p>
        </p:txBody>
      </p:sp>
      <p:pic>
        <p:nvPicPr>
          <p:cNvPr id="9" name="Marcador de Posição de Conteúdo 8">
            <a:extLst>
              <a:ext uri="{FF2B5EF4-FFF2-40B4-BE49-F238E27FC236}">
                <a16:creationId xmlns:a16="http://schemas.microsoft.com/office/drawing/2014/main" id="{43D5DBAD-5EC7-419B-B931-32BE1A965426}"/>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
        <p:nvSpPr>
          <p:cNvPr id="4" name="Marcador de Posição de Conteúdo 2">
            <a:extLst>
              <a:ext uri="{FF2B5EF4-FFF2-40B4-BE49-F238E27FC236}">
                <a16:creationId xmlns:a16="http://schemas.microsoft.com/office/drawing/2014/main" id="{4BE5ED90-9F55-9D4D-B499-2798B66C0242}"/>
              </a:ext>
            </a:extLst>
          </p:cNvPr>
          <p:cNvSpPr txBox="1">
            <a:spLocks/>
          </p:cNvSpPr>
          <p:nvPr/>
        </p:nvSpPr>
        <p:spPr>
          <a:xfrm>
            <a:off x="5317435" y="2524873"/>
            <a:ext cx="6435296" cy="3388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pt-PT" sz="1200" b="1" dirty="0">
                <a:solidFill>
                  <a:schemeClr val="bg1"/>
                </a:solidFill>
                <a:latin typeface="Calibri" panose="020F0502020204030204"/>
              </a:rPr>
              <a:t>Gilead Sciences, Lda.</a:t>
            </a:r>
          </a:p>
          <a:p>
            <a:pPr marL="0" indent="0" defTabSz="685800">
              <a:buNone/>
            </a:pPr>
            <a:r>
              <a:rPr lang="pt-PT" sz="1200" dirty="0" err="1">
                <a:solidFill>
                  <a:schemeClr val="bg1"/>
                </a:solidFill>
                <a:latin typeface="Calibri" panose="020F0502020204030204"/>
              </a:rPr>
              <a:t>Atrium</a:t>
            </a:r>
            <a:r>
              <a:rPr lang="pt-PT" sz="1200" dirty="0">
                <a:solidFill>
                  <a:schemeClr val="bg1"/>
                </a:solidFill>
                <a:latin typeface="Calibri" panose="020F0502020204030204"/>
              </a:rPr>
              <a:t> Saldanha, Praça Duque de Saldanha nº 1 – 8º A e B</a:t>
            </a:r>
          </a:p>
          <a:p>
            <a:pPr marL="0" indent="0" defTabSz="685800">
              <a:buNone/>
            </a:pPr>
            <a:r>
              <a:rPr lang="pt-PT" sz="1200" dirty="0">
                <a:solidFill>
                  <a:schemeClr val="bg1"/>
                </a:solidFill>
                <a:latin typeface="Calibri" panose="020F0502020204030204"/>
              </a:rPr>
              <a:t>1050-094 Lisboa – Portugal</a:t>
            </a:r>
          </a:p>
          <a:p>
            <a:pPr marL="0" indent="0" defTabSz="685800">
              <a:buNone/>
            </a:pPr>
            <a:r>
              <a:rPr lang="pt-PT" sz="1200" dirty="0">
                <a:solidFill>
                  <a:schemeClr val="bg1"/>
                </a:solidFill>
                <a:latin typeface="Calibri" panose="020F0502020204030204"/>
              </a:rPr>
              <a:t>Tel.: 21 792 87 90 – Nº de contribuinte: 503 604 704</a:t>
            </a:r>
          </a:p>
          <a:p>
            <a:pPr marL="0" indent="0" defTabSz="685800">
              <a:buNone/>
            </a:pPr>
            <a:r>
              <a:rPr lang="pt-PT" sz="1200" dirty="0">
                <a:solidFill>
                  <a:schemeClr val="bg1"/>
                </a:solidFill>
                <a:latin typeface="Calibri" panose="020F0502020204030204"/>
              </a:rPr>
              <a:t>Informação Médica através do nº verde 800 207 489 ou </a:t>
            </a:r>
            <a:r>
              <a:rPr lang="pt-PT" sz="1200" u="sng"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departamento.medico@gilead.com</a:t>
            </a:r>
            <a:endParaRPr lang="pt-PT" sz="1200" u="sng" dirty="0">
              <a:solidFill>
                <a:schemeClr val="bg1"/>
              </a:solidFill>
              <a:latin typeface="Calibri" panose="020F0502020204030204"/>
            </a:endParaRPr>
          </a:p>
          <a:p>
            <a:pPr marL="0" indent="0" defTabSz="685800">
              <a:buNone/>
            </a:pPr>
            <a:r>
              <a:rPr lang="pt-PT" sz="1200" dirty="0">
                <a:solidFill>
                  <a:schemeClr val="bg1"/>
                </a:solidFill>
                <a:latin typeface="Calibri" panose="020F0502020204030204"/>
              </a:rPr>
              <a:t>Pede-se que notifique qualquer informação de segurança, incluindo quaisquer suspeitas de reações adversas à </a:t>
            </a:r>
            <a:r>
              <a:rPr lang="pt-PT" sz="1200" dirty="0" err="1">
                <a:solidFill>
                  <a:schemeClr val="bg1"/>
                </a:solidFill>
                <a:latin typeface="Calibri" panose="020F0502020204030204"/>
              </a:rPr>
              <a:t>Gilead</a:t>
            </a:r>
            <a:r>
              <a:rPr lang="pt-PT" sz="1200" dirty="0">
                <a:solidFill>
                  <a:schemeClr val="bg1"/>
                </a:solidFill>
                <a:latin typeface="Calibri" panose="020F0502020204030204"/>
              </a:rPr>
              <a:t> </a:t>
            </a:r>
            <a:r>
              <a:rPr lang="pt-PT" sz="1200" dirty="0" err="1">
                <a:solidFill>
                  <a:schemeClr val="bg1"/>
                </a:solidFill>
                <a:latin typeface="Calibri" panose="020F0502020204030204"/>
              </a:rPr>
              <a:t>Sciences</a:t>
            </a:r>
            <a:r>
              <a:rPr lang="pt-PT" sz="1200" dirty="0">
                <a:solidFill>
                  <a:schemeClr val="bg1"/>
                </a:solidFill>
                <a:latin typeface="Calibri" panose="020F0502020204030204"/>
              </a:rPr>
              <a:t> por telefone ou correio eletrónico para Safety_FC@gilead.com e/ou ao INFARMED através de http://www.infarmed.pt/web/infarmed/submissaoram.</a:t>
            </a:r>
          </a:p>
          <a:p>
            <a:pPr marL="0" indent="0" defTabSz="685800">
              <a:buNone/>
            </a:pPr>
            <a:endParaRPr lang="pt-PT" sz="1200" dirty="0">
              <a:solidFill>
                <a:schemeClr val="bg1"/>
              </a:solidFill>
              <a:latin typeface="Calibri" panose="020F0502020204030204"/>
            </a:endParaRPr>
          </a:p>
        </p:txBody>
      </p:sp>
    </p:spTree>
    <p:extLst>
      <p:ext uri="{BB962C8B-B14F-4D97-AF65-F5344CB8AC3E}">
        <p14:creationId xmlns:p14="http://schemas.microsoft.com/office/powerpoint/2010/main" val="379777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347" y="223040"/>
            <a:ext cx="10779712" cy="335500"/>
          </a:xfrm>
        </p:spPr>
        <p:txBody>
          <a:bodyPr>
            <a:normAutofit/>
          </a:bodyPr>
          <a:lstStyle/>
          <a:p>
            <a:pPr algn="l"/>
            <a:r>
              <a:rPr lang="pt-PT" sz="1100" b="1" dirty="0">
                <a:latin typeface="Arial Narrow" panose="020B0606020202030204" pitchFamily="34" charset="0"/>
              </a:rPr>
              <a:t>INFORMAÇÕES ESSENCIAIS COMPATÍVEIS COM O RESUMO DAS CARACTERÍSTICAS DO MEDICAMENTO BIKTARVY</a:t>
            </a:r>
            <a:r>
              <a:rPr lang="pt-PT" sz="1100" b="1" baseline="30000" dirty="0">
                <a:latin typeface="Arial Narrow" panose="020B0606020202030204" pitchFamily="34" charset="0"/>
              </a:rPr>
              <a:t>®</a:t>
            </a:r>
            <a:endParaRPr lang="en-GB" sz="1100" baseline="30000" dirty="0">
              <a:latin typeface="Arial Narrow" panose="020B0606020202030204" pitchFamily="34" charset="0"/>
            </a:endParaRPr>
          </a:p>
        </p:txBody>
      </p:sp>
      <p:sp>
        <p:nvSpPr>
          <p:cNvPr id="3" name="Subtitle 2"/>
          <p:cNvSpPr>
            <a:spLocks noGrp="1"/>
          </p:cNvSpPr>
          <p:nvPr>
            <p:ph type="subTitle" idx="1"/>
          </p:nvPr>
        </p:nvSpPr>
        <p:spPr>
          <a:xfrm>
            <a:off x="236219" y="672676"/>
            <a:ext cx="11659606" cy="5075868"/>
          </a:xfrm>
        </p:spPr>
        <p:txBody>
          <a:bodyPr>
            <a:normAutofit fontScale="92500" lnSpcReduction="10000"/>
          </a:bodyPr>
          <a:lstStyle/>
          <a:p>
            <a:pPr algn="just"/>
            <a:r>
              <a:rPr lang="pt-PT" sz="1000" b="1" spc="-10" dirty="0">
                <a:effectLst/>
                <a:latin typeface="Times New Roman" panose="02020603050405020304" pitchFamily="18" charset="0"/>
                <a:ea typeface="Times New Roman" panose="02020603050405020304" pitchFamily="18" charset="0"/>
              </a:rPr>
              <a:t>NOME DO MEDICAMENTO E FORMA FARMACÊUTICA</a:t>
            </a:r>
            <a:r>
              <a:rPr lang="pt-PT" sz="1000" spc="-10" dirty="0">
                <a:effectLst/>
                <a:latin typeface="Times New Roman" panose="02020603050405020304" pitchFamily="18" charset="0"/>
                <a:ea typeface="Times New Roman" panose="02020603050405020304" pitchFamily="18" charset="0"/>
              </a:rPr>
              <a:t>: Biktarvy 30 mg/20 mg/15 mg comprimidos revestidos por película | Biktarvy 50 mg/200 mg/25 mg comprimidos revestidos por película </a:t>
            </a:r>
            <a:r>
              <a:rPr lang="pt-PT" sz="1000" b="1" spc="-10" dirty="0">
                <a:effectLst/>
                <a:latin typeface="Times New Roman" panose="02020603050405020304" pitchFamily="18" charset="0"/>
                <a:ea typeface="Times New Roman" panose="02020603050405020304" pitchFamily="18" charset="0"/>
              </a:rPr>
              <a:t>COMPOSIÇÃO QUALITATIVA E QUANTITATIVA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30 mg/120 mg/15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30 mg de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(BIC), 120 mg de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(FTC) 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fumarato (TAF) equivalente a 15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50 mg/200 mg/25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50 mg de BIC, 200 mg de FTC e TAF equivalente a 25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Para informação sobre excipientes, consultar o RCM completo. </a:t>
            </a:r>
            <a:r>
              <a:rPr lang="pt-PT" sz="1000" b="1" cap="all" spc="-10" dirty="0">
                <a:effectLst/>
                <a:latin typeface="Times New Roman" panose="02020603050405020304" pitchFamily="18" charset="0"/>
                <a:ea typeface="Times New Roman" panose="02020603050405020304" pitchFamily="18" charset="0"/>
              </a:rPr>
              <a:t>Indicações terapêuticas:</a:t>
            </a:r>
            <a:r>
              <a:rPr lang="pt-PT" sz="1000" spc="-10" dirty="0">
                <a:effectLst/>
                <a:latin typeface="Times New Roman" panose="02020603050405020304" pitchFamily="18" charset="0"/>
                <a:ea typeface="Times New Roman" panose="02020603050405020304" pitchFamily="18" charset="0"/>
              </a:rPr>
              <a:t> tratamento da infeção pelo vírus da imunodeficiência humana do tipo 1 (VIH-1) em adultos e doentes pediátricos com pelo menos 2 anos de idade e que pesem pelo menos 14 kg sem evidência atual ou passada de resistência viral à classe dos inibidores da </a:t>
            </a:r>
            <a:r>
              <a:rPr lang="pt-PT" sz="1000" spc="-10" dirty="0" err="1">
                <a:effectLst/>
                <a:latin typeface="Times New Roman" panose="02020603050405020304" pitchFamily="18" charset="0"/>
                <a:ea typeface="Times New Roman" panose="02020603050405020304" pitchFamily="18" charset="0"/>
              </a:rPr>
              <a:t>integrase</a:t>
            </a:r>
            <a:r>
              <a:rPr lang="pt-PT" sz="1000" spc="-10" dirty="0">
                <a:effectLst/>
                <a:latin typeface="Times New Roman" panose="02020603050405020304" pitchFamily="18" charset="0"/>
                <a:ea typeface="Times New Roman" panose="02020603050405020304" pitchFamily="18" charset="0"/>
              </a:rPr>
              <a:t>, à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ou ao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Posologia e modo de administração:</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Doentes pediátricos com pelo menos 2 anos de idade e que pesem pelo menos 14 kg a menos de 25 kg: </a:t>
            </a:r>
            <a:r>
              <a:rPr lang="pt-PT" sz="1000" spc="-10" dirty="0">
                <a:effectLst/>
                <a:latin typeface="Times New Roman" panose="02020603050405020304" pitchFamily="18" charset="0"/>
                <a:ea typeface="Times New Roman" panose="02020603050405020304" pitchFamily="18" charset="0"/>
              </a:rPr>
              <a:t>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30/120/15mg tomado 1x dia. </a:t>
            </a:r>
            <a:r>
              <a:rPr lang="pt-PT" sz="1000" i="1" spc="-10" dirty="0">
                <a:effectLst/>
                <a:latin typeface="Times New Roman" panose="02020603050405020304" pitchFamily="18" charset="0"/>
                <a:ea typeface="Times New Roman" panose="02020603050405020304" pitchFamily="18" charset="0"/>
              </a:rPr>
              <a:t>Adultos e doentes pediátricos que pesem pelo menos 25 kg</a:t>
            </a:r>
            <a:r>
              <a:rPr lang="pt-PT" sz="1000" spc="-10" dirty="0">
                <a:effectLst/>
                <a:latin typeface="Times New Roman" panose="02020603050405020304" pitchFamily="18" charset="0"/>
                <a:ea typeface="Times New Roman" panose="02020603050405020304" pitchFamily="18" charset="0"/>
              </a:rPr>
              <a:t>: 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50/200/25mg, 1x dia.</a:t>
            </a:r>
            <a:r>
              <a:rPr lang="pt-PT" sz="1400" dirty="0">
                <a:effectLst/>
                <a:latin typeface="Times New Roman" panose="02020603050405020304" pitchFamily="18" charset="0"/>
                <a:ea typeface="Times New Roman" panose="02020603050405020304" pitchFamily="18" charset="0"/>
              </a:rPr>
              <a:t> </a:t>
            </a:r>
            <a:r>
              <a:rPr lang="pt-PT" sz="1000" spc="-10" dirty="0">
                <a:effectLst/>
                <a:latin typeface="Times New Roman" panose="02020603050405020304" pitchFamily="18" charset="0"/>
                <a:ea typeface="Times New Roman" panose="02020603050405020304" pitchFamily="18" charset="0"/>
              </a:rPr>
              <a:t>Via oral, com ou sem alimentos. Os comprimidos não devem ser mastigados, esmagados ou divididos. Não é necessário um ajuste posológico de Biktarvy em doentes idosos, em doentes com uma depuração da creatinina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30 ml/min e com peso ≥ 35 kg ou em doentes com compromisso hepático ligeiro ou moderado. Não é necessário um ajuste posológico em doentes adultos </a:t>
            </a:r>
            <a:r>
              <a:rPr lang="pt-PT" sz="1000" spc="-10" dirty="0">
                <a:effectLst/>
                <a:latin typeface="Times New Roman" panose="02020603050405020304" pitchFamily="18" charset="0"/>
                <a:ea typeface="Times New Roman" panose="02020603050405020304" pitchFamily="18" charset="0"/>
                <a:cs typeface="Times New Roman" panose="02020603050405020304" pitchFamily="18" charset="0"/>
              </a:rPr>
              <a:t>com doença renal terminal </a:t>
            </a:r>
            <a:r>
              <a:rPr lang="pt-PT" sz="1000" spc="-10" dirty="0">
                <a:effectLst/>
                <a:latin typeface="Times New Roman" panose="02020603050405020304" pitchFamily="18" charset="0"/>
                <a:ea typeface="Times New Roman" panose="02020603050405020304" pitchFamily="18" charset="0"/>
              </a:rPr>
              <a:t>(</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&lt; 15 ml/minuto) sujeitos a hemodiálise crónica. No entanto, de uma forma geral Biktarvy deve ser evitado e apenas utilizado nestes doentes, caso se considere que os potenciais benefícios superam os potenciais riscos. Deve-se evitar iniciar‑se Biktarvy em doentes com uma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15 ml/min e &lt; 30 ml/min, ou &lt; 15 ml/min que não estejam sujeitos a hemodiálise crónica. A utilização de Biktarvy não é recomendada em doentes com compromisso hepático grave. A segurança e eficácia de Biktarvy em crianças com menos de 2 anos de idade ou que pesem menos de 14kg não foram ainda estabelecidas. </a:t>
            </a:r>
            <a:r>
              <a:rPr lang="pt-PT" sz="1000" b="1" cap="all" dirty="0">
                <a:effectLst/>
                <a:latin typeface="Times New Roman Bold"/>
                <a:ea typeface="Times New Roman" panose="02020603050405020304" pitchFamily="18" charset="0"/>
              </a:rPr>
              <a:t>Contraindicações: </a:t>
            </a:r>
            <a:r>
              <a:rPr lang="pt-PT" sz="1000" spc="-10" dirty="0">
                <a:effectLst/>
                <a:latin typeface="Times New Roman" panose="02020603050405020304" pitchFamily="18" charset="0"/>
                <a:ea typeface="Times New Roman" panose="02020603050405020304" pitchFamily="18" charset="0"/>
              </a:rPr>
              <a:t>Hipersensibilidade às substâncias ativas ou a qualquer um dos excipientes. Coadministração com rifampicina e hipericão. </a:t>
            </a:r>
            <a:r>
              <a:rPr lang="pt-PT" sz="1000" b="1" cap="all" spc="-10" dirty="0">
                <a:effectLst/>
                <a:latin typeface="Times New Roman" panose="02020603050405020304" pitchFamily="18" charset="0"/>
                <a:ea typeface="Times New Roman" panose="02020603050405020304" pitchFamily="18" charset="0"/>
              </a:rPr>
              <a:t>Advertências e precauções especiais de utilização: </a:t>
            </a:r>
            <a:r>
              <a:rPr lang="pt-PT" sz="1000" dirty="0">
                <a:effectLst/>
                <a:latin typeface="Times New Roman" panose="02020603050405020304" pitchFamily="18" charset="0"/>
                <a:ea typeface="Times New Roman" panose="02020603050405020304" pitchFamily="18" charset="0"/>
              </a:rPr>
              <a:t>Existem dados limitados sobre a segurança e eficácia de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VIH-1 e vírus da hepatite C. O TAF é ativo contra o vírus da hepatite B (VHB). A descontinuação do tratamento com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 e VHB pode estar associada a exacerbações agudas graves de hepatite. A segurança e a eficácia de Biktarvy em doentes com doenças hepáticas significativas subjacentes não foram estabelecidas. Durante a terapêutica antirretroviral pode ocorrer um aumento do peso e dos níveis de lípidos e glucose no sangue. Os análogos dos nucleosídeos e nucleótidos podem, num grau variável, ter um impacto na função mitocondrial.</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Existem notificações de disfunção mitocondrial em lactentes VIH negativos, expostos </a:t>
            </a:r>
            <a:r>
              <a:rPr lang="pt-PT" sz="1000" i="1" dirty="0">
                <a:effectLst/>
                <a:latin typeface="Times New Roman" panose="02020603050405020304" pitchFamily="18" charset="0"/>
                <a:ea typeface="Times New Roman" panose="02020603050405020304" pitchFamily="18" charset="0"/>
              </a:rPr>
              <a:t>in </a:t>
            </a:r>
            <a:r>
              <a:rPr lang="pt-PT" sz="1000" i="1" dirty="0" err="1">
                <a:effectLst/>
                <a:latin typeface="Times New Roman" panose="02020603050405020304" pitchFamily="18" charset="0"/>
                <a:ea typeface="Times New Roman" panose="02020603050405020304" pitchFamily="18" charset="0"/>
              </a:rPr>
              <a:t>utero</a:t>
            </a:r>
            <a:r>
              <a:rPr lang="pt-PT" sz="1000" dirty="0">
                <a:effectLst/>
                <a:latin typeface="Times New Roman" panose="02020603050405020304" pitchFamily="18" charset="0"/>
                <a:ea typeface="Times New Roman" panose="02020603050405020304" pitchFamily="18" charset="0"/>
              </a:rPr>
              <a:t> e/ou após o nascimento a análogos dos nucleosídeos. Qualquer sintoma de inflamação deve ser avaliado e, quando necessário, instituído o tratamento. Foi notificada a ocorrência de doenças autoimunes (como a doença de Graves e a hepatite autoimune). Os doentes em tratamento com Biktarvy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com medicamentos que contêm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se pode excluir um risco potencial de nefrotoxicidade com Biktarvy. Recomenda-se avaliação da função renal em todos os doentes antes ou aquando do início do tratamento, bem como a sua monitorização durante o tratamento, conforme clinicamente adequado. Doentes que desenvolvam uma diminuição clinicamente significativa da função renal ou evidências de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deve considerar-se a descontinuação de Biktarvy. As implicações do aumento da exposição à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em doentes adultos com doença renal terminal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&lt; 15 ml/minuto) sujeitos a hemodiálise crónica tratados com Biktarvy permanecem desconhecidas. Biktarvy não deve ser coadministrado simultaneamente com antiácidos contendo magnésio/alumínio ou suplementos de ferro em jejum. Biktarvy deve ser administrado, pelo menos, 2 horas antes ou com alimentos 2 horas depois de antiácidos contendo magnésio e/ou alumínio. Biktarvy deve ser administrado, pelo menos, 2 horas antes de suplementos de ferro ou tomado juntamente com alimentos. </a:t>
            </a:r>
            <a:r>
              <a:rPr lang="pt-PT" sz="1000" i="1" dirty="0">
                <a:effectLst/>
                <a:latin typeface="Times New Roman" panose="02020603050405020304" pitchFamily="18" charset="0"/>
                <a:ea typeface="Times New Roman" panose="02020603050405020304" pitchFamily="18" charset="0"/>
              </a:rPr>
              <a:t>População pediátrica</a:t>
            </a:r>
            <a:r>
              <a:rPr lang="pt-PT" sz="1000" dirty="0">
                <a:effectLst/>
                <a:latin typeface="Times New Roman" panose="02020603050405020304" pitchFamily="18" charset="0"/>
                <a:ea typeface="Times New Roman" panose="02020603050405020304" pitchFamily="18" charset="0"/>
              </a:rPr>
              <a:t>:</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Foram notificados casos de redução da DMO (≥ 4%) da coluna vertebral e do corpo total exceto a cabeça em doentes com idade entre os 3 e &lt; 12 anos que receberam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durante 48 semanas. Os efeitos a longo prazo nos ossos em crescimento, incluindo risco de fratura, são incertos. É recomendada uma abordagem multidisciplinar. Biktarvy contém menos do que 1 </a:t>
            </a:r>
            <a:r>
              <a:rPr lang="pt-PT" sz="1000" dirty="0" err="1">
                <a:effectLst/>
                <a:latin typeface="Times New Roman" panose="02020603050405020304" pitchFamily="18" charset="0"/>
                <a:ea typeface="Times New Roman" panose="02020603050405020304" pitchFamily="18" charset="0"/>
              </a:rPr>
              <a:t>mmol</a:t>
            </a:r>
            <a:r>
              <a:rPr lang="pt-PT" sz="10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1000" b="1" cap="all" spc="-10" dirty="0">
                <a:effectLst/>
                <a:latin typeface="Times New Roman" panose="02020603050405020304" pitchFamily="18" charset="0"/>
                <a:ea typeface="Times New Roman" panose="02020603050405020304" pitchFamily="18" charset="0"/>
              </a:rPr>
              <a:t>Interações medicamentosas e outras formas de interação</a:t>
            </a:r>
            <a:r>
              <a:rPr lang="pt-PT" sz="1000" cap="all" spc="-1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um substrato do CYP3A, da UGT1A1 e da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da BCRP.</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Biktarvy não é inibidor ou indutor do CYP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pode ser coadministrado com substratos do OCT2 e do MATE1. A coadministração de FTC com medicamentos que são eliminados por secreção tubular ativa pode aumentar as concentrações da FTC e/ou do medicamento coadministrado. Os medicamentos que diminuem a função renal podem aumentar as concentrações da FTC.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é transportado pela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pela BCRP.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é um inibidor ou indutor do CYP3A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não deve ser administrado concomitantemente com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utilizados para o tratamento da infeção pelo VHB. Não se recomenda a coadministração de alguns medicamentos com Biktarvy: </a:t>
            </a:r>
            <a:r>
              <a:rPr lang="pt-PT" sz="1000" dirty="0" err="1">
                <a:effectLst/>
                <a:latin typeface="Times New Roman" panose="02020603050405020304" pitchFamily="18" charset="0"/>
                <a:ea typeface="Times New Roman" panose="02020603050405020304" pitchFamily="18" charset="0"/>
              </a:rPr>
              <a:t>atazanavir</a:t>
            </a:r>
            <a:r>
              <a:rPr lang="pt-PT" sz="1000" dirty="0">
                <a:effectLst/>
                <a:latin typeface="Times New Roman" panose="02020603050405020304" pitchFamily="18" charset="0"/>
                <a:ea typeface="Times New Roman" panose="02020603050405020304" pitchFamily="18" charset="0"/>
              </a:rPr>
              <a:t>, carbamazepina, ciclosporina (via IV ou oral), </a:t>
            </a:r>
            <a:r>
              <a:rPr lang="pt-PT" sz="1000" dirty="0" err="1">
                <a:effectLst/>
                <a:latin typeface="Times New Roman" panose="02020603050405020304" pitchFamily="18" charset="0"/>
                <a:ea typeface="Times New Roman" panose="02020603050405020304" pitchFamily="18" charset="0"/>
              </a:rPr>
              <a:t>oxcarbazepina</a:t>
            </a:r>
            <a:r>
              <a:rPr lang="pt-PT" sz="1000" dirty="0">
                <a:effectLst/>
                <a:latin typeface="Times New Roman" panose="02020603050405020304" pitchFamily="18" charset="0"/>
                <a:ea typeface="Times New Roman" panose="02020603050405020304" pitchFamily="18" charset="0"/>
              </a:rPr>
              <a:t>,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rifapentina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sucralfato</a:t>
            </a:r>
            <a:r>
              <a:rPr lang="pt-PT" sz="1000" dirty="0">
                <a:effectLst/>
                <a:latin typeface="Times New Roman" panose="02020603050405020304" pitchFamily="18" charset="0"/>
                <a:ea typeface="Times New Roman" panose="02020603050405020304" pitchFamily="18" charset="0"/>
              </a:rPr>
              <a:t>. Biktarvy não deve ser coadministrado com outros medicamentos </a:t>
            </a:r>
            <a:r>
              <a:rPr lang="pt-PT" sz="1000" dirty="0" err="1">
                <a:effectLst/>
                <a:latin typeface="Times New Roman" panose="02020603050405020304" pitchFamily="18" charset="0"/>
                <a:ea typeface="Times New Roman" panose="02020603050405020304" pitchFamily="18" charset="0"/>
              </a:rPr>
              <a:t>antirretrovíricos</a:t>
            </a:r>
            <a:r>
              <a:rPr lang="pt-PT" sz="1000" dirty="0">
                <a:effectLst/>
                <a:latin typeface="Times New Roman" panose="02020603050405020304" pitchFamily="18" charset="0"/>
                <a:ea typeface="Times New Roman" panose="02020603050405020304" pitchFamily="18" charset="0"/>
              </a:rPr>
              <a:t>. Recomenda-se precaução quando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associado com medicamentos conhecidos por inibirem 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e/ou a BCRP (p. ex., </a:t>
            </a:r>
            <a:r>
              <a:rPr lang="pt-PT" sz="1000" dirty="0" err="1">
                <a:effectLst/>
                <a:latin typeface="Times New Roman" panose="02020603050405020304" pitchFamily="18" charset="0"/>
                <a:ea typeface="Times New Roman" panose="02020603050405020304" pitchFamily="18" charset="0"/>
              </a:rPr>
              <a:t>macrólidos</a:t>
            </a:r>
            <a:r>
              <a:rPr lang="pt-PT" sz="1000" dirty="0">
                <a:effectLst/>
                <a:latin typeface="Times New Roman" panose="02020603050405020304" pitchFamily="18" charset="0"/>
                <a:ea typeface="Times New Roman" panose="02020603050405020304" pitchFamily="18" charset="0"/>
              </a:rPr>
              <a:t>, ciclosporina, </a:t>
            </a:r>
            <a:r>
              <a:rPr lang="pt-PT" sz="1000" dirty="0" err="1">
                <a:effectLst/>
                <a:latin typeface="Times New Roman" panose="02020603050405020304" pitchFamily="18" charset="0"/>
                <a:ea typeface="Times New Roman" panose="02020603050405020304" pitchFamily="18" charset="0"/>
              </a:rPr>
              <a:t>verapamilo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dronedarona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glecaprevir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pibrentasvir</a:t>
            </a:r>
            <a:r>
              <a:rPr lang="pt-PT" sz="100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Efeitos indesejáveis:</a:t>
            </a:r>
            <a:r>
              <a:rPr lang="pt-PT" sz="1000" cap="all" spc="-10" dirty="0">
                <a:effectLst/>
                <a:latin typeface="Times New Roman" panose="02020603050405020304" pitchFamily="18" charset="0"/>
                <a:ea typeface="Times New Roman" panose="02020603050405020304" pitchFamily="18" charset="0"/>
              </a:rPr>
              <a:t> </a:t>
            </a:r>
            <a:r>
              <a:rPr lang="pt-PT" sz="1000" u="sng" spc="-10" dirty="0">
                <a:effectLst/>
                <a:latin typeface="Times New Roman" panose="02020603050405020304" pitchFamily="18" charset="0"/>
                <a:ea typeface="Arial Unicode MS"/>
              </a:rPr>
              <a:t>RA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depressão, sonhos anormais, cefaleias, tonturas, diarreia, náuseas e fadiga; </a:t>
            </a:r>
            <a:r>
              <a:rPr lang="pt-PT" sz="1000" u="sng" spc="-10" dirty="0">
                <a:effectLst/>
                <a:latin typeface="Times New Roman" panose="02020603050405020304" pitchFamily="18" charset="0"/>
                <a:ea typeface="Arial Unicode MS"/>
              </a:rPr>
              <a:t>RA pouco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anemia,</a:t>
            </a:r>
            <a:r>
              <a:rPr lang="pt-PT" sz="1000" baseline="30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ideação suicida, tentativa de suicídio (particularmente em doentes com história preexistente de depressão ou doença psiquiátrica), ansiedade, perturbações do sono, vómitos, dor abdominal, dispepsia, flatulência, </a:t>
            </a:r>
            <a:r>
              <a:rPr lang="pt-PT" sz="1000" dirty="0" err="1">
                <a:effectLst/>
                <a:latin typeface="Times New Roman" panose="02020603050405020304" pitchFamily="18" charset="0"/>
                <a:ea typeface="Times New Roman" panose="02020603050405020304" pitchFamily="18" charset="0"/>
              </a:rPr>
              <a:t>hiperbilirrubinemia</a:t>
            </a:r>
            <a:r>
              <a:rPr lang="pt-PT" sz="1000" dirty="0">
                <a:effectLst/>
                <a:latin typeface="Times New Roman" panose="02020603050405020304" pitchFamily="18" charset="0"/>
                <a:ea typeface="Times New Roman" panose="02020603050405020304" pitchFamily="18" charset="0"/>
              </a:rPr>
              <a:t>, angioedema, erupção cutânea, prurido, urticária e artralgia;</a:t>
            </a:r>
            <a:r>
              <a:rPr lang="pt-PT" sz="1000" spc="-10" dirty="0">
                <a:effectLst/>
                <a:latin typeface="Times New Roman" panose="02020603050405020304" pitchFamily="18" charset="0"/>
                <a:ea typeface="Arial Unicode MS"/>
              </a:rPr>
              <a:t> </a:t>
            </a:r>
            <a:r>
              <a:rPr lang="pt-PT" sz="1000" u="sng" spc="-10" dirty="0">
                <a:effectLst/>
                <a:latin typeface="Times New Roman" panose="02020603050405020304" pitchFamily="18" charset="0"/>
                <a:ea typeface="Arial Unicode MS"/>
              </a:rPr>
              <a:t>RA raros:</a:t>
            </a:r>
            <a:r>
              <a:rPr lang="pt-PT" sz="1000" spc="-10" dirty="0">
                <a:effectLst/>
                <a:latin typeface="Times New Roman" panose="02020603050405020304" pitchFamily="18" charset="0"/>
                <a:ea typeface="Arial Unicode MS"/>
              </a:rPr>
              <a:t> síndrome de </a:t>
            </a:r>
            <a:r>
              <a:rPr lang="pt-PT" sz="1000" spc="-10" dirty="0" err="1">
                <a:effectLst/>
                <a:latin typeface="Times New Roman" panose="02020603050405020304" pitchFamily="18" charset="0"/>
                <a:ea typeface="Arial Unicode MS"/>
              </a:rPr>
              <a:t>Stevens</a:t>
            </a:r>
            <a:r>
              <a:rPr lang="pt-PT" sz="1000" spc="-10" dirty="0">
                <a:effectLst/>
                <a:latin typeface="Times New Roman" panose="02020603050405020304" pitchFamily="18" charset="0"/>
                <a:ea typeface="Arial Unicode MS"/>
              </a:rPr>
              <a:t>-Johnson. Foi demonstrado que o </a:t>
            </a:r>
            <a:r>
              <a:rPr lang="pt-PT" sz="1000" spc="-10" dirty="0" err="1">
                <a:effectLst/>
                <a:latin typeface="Times New Roman" panose="02020603050405020304" pitchFamily="18" charset="0"/>
                <a:ea typeface="Arial Unicode MS"/>
              </a:rPr>
              <a:t>bictegravir</a:t>
            </a:r>
            <a:r>
              <a:rPr lang="pt-PT" sz="1000" spc="-10" dirty="0">
                <a:effectLst/>
                <a:latin typeface="Times New Roman" panose="02020603050405020304" pitchFamily="18" charset="0"/>
                <a:ea typeface="Arial Unicode MS"/>
              </a:rPr>
              <a:t> aumenta a creatinina sérica devido à inibição da secreção tubular da creatinina, no entanto, estas alterações não são consideradas como sendo clinicamente relevantes, uma vez que não refletem uma alteração da taxa de filtração glomerular. O perfil de segurança de Biktarvy em doentes adultos </a:t>
            </a:r>
            <a:r>
              <a:rPr lang="pt-PT" sz="1000" spc="-10" dirty="0" err="1">
                <a:effectLst/>
                <a:latin typeface="Times New Roman" panose="02020603050405020304" pitchFamily="18" charset="0"/>
                <a:ea typeface="Arial Unicode MS"/>
              </a:rPr>
              <a:t>coinfetados</a:t>
            </a:r>
            <a:r>
              <a:rPr lang="pt-PT" sz="1000" spc="-10" dirty="0">
                <a:effectLst/>
                <a:latin typeface="Times New Roman" panose="02020603050405020304" pitchFamily="18" charset="0"/>
                <a:ea typeface="Arial Unicode MS"/>
              </a:rPr>
              <a:t> pelo VIH/VHB foi semelhante ao de doentes com </a:t>
            </a:r>
            <a:r>
              <a:rPr lang="pt-PT" sz="1000" spc="-10" dirty="0" err="1">
                <a:effectLst/>
                <a:latin typeface="Times New Roman" panose="02020603050405020304" pitchFamily="18" charset="0"/>
                <a:ea typeface="Arial Unicode MS"/>
              </a:rPr>
              <a:t>monoinfeção</a:t>
            </a:r>
            <a:r>
              <a:rPr lang="pt-PT" sz="1000" spc="-10" dirty="0">
                <a:effectLst/>
                <a:latin typeface="Times New Roman" panose="02020603050405020304" pitchFamily="18" charset="0"/>
                <a:ea typeface="Arial Unicode MS"/>
              </a:rPr>
              <a:t> pelo VIH-1. </a:t>
            </a:r>
            <a:r>
              <a:rPr lang="pt-PT" sz="1000" spc="-10" dirty="0">
                <a:effectLst/>
                <a:latin typeface="Times New Roman" panose="02020603050405020304" pitchFamily="18" charset="0"/>
                <a:ea typeface="Times New Roman" panose="02020603050405020304" pitchFamily="18" charset="0"/>
              </a:rPr>
              <a:t>Para mais informação, consultar o RCM completo disponível em: </a:t>
            </a:r>
            <a:r>
              <a:rPr lang="pt-PT" sz="1000" u="sng"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https://www.ema.europa.eu/en/medicines/human/EPAR/biktarvy</a:t>
            </a:r>
            <a:r>
              <a:rPr lang="pt-PT" sz="1000" spc="-10" dirty="0">
                <a:effectLst/>
                <a:latin typeface="Times New Roman" panose="02020603050405020304" pitchFamily="18" charset="0"/>
                <a:ea typeface="Arial Unicode MS"/>
              </a:rPr>
              <a:t>.</a:t>
            </a:r>
            <a:r>
              <a:rPr lang="pt-PT" sz="1000" spc="-10" dirty="0">
                <a:effectLst/>
                <a:latin typeface="Times New Roman" panose="02020603050405020304" pitchFamily="18" charset="0"/>
                <a:ea typeface="Times New Roman" panose="02020603050405020304" pitchFamily="18" charset="0"/>
              </a:rPr>
              <a:t> Data de aprovação do RCM: abril 2023</a:t>
            </a:r>
          </a:p>
          <a:p>
            <a:pPr algn="just"/>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a:effectLst/>
                <a:latin typeface="Times New Roman" panose="02020603050405020304" pitchFamily="18" charset="0"/>
                <a:ea typeface="Times New Roman" panose="02020603050405020304" pitchFamily="18" charset="0"/>
                <a:cs typeface="Times New Roman" panose="02020603050405020304" pitchFamily="18" charset="0"/>
              </a:rPr>
              <a:t>Para mais informações deverá contactar o titular da autorização de introdução no mercado.</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err="1">
                <a:effectLst/>
                <a:latin typeface="Times New Roman" panose="02020603050405020304" pitchFamily="18" charset="0"/>
                <a:ea typeface="Times New Roman" panose="02020603050405020304" pitchFamily="18" charset="0"/>
              </a:rPr>
              <a:t>mEDICAMENTO</a:t>
            </a:r>
            <a:r>
              <a:rPr lang="pt-PT" sz="1000" cap="all" dirty="0">
                <a:effectLst/>
                <a:latin typeface="Times New Roman" panose="02020603050405020304" pitchFamily="18" charset="0"/>
                <a:ea typeface="Times New Roman" panose="02020603050405020304" pitchFamily="18" charset="0"/>
              </a:rPr>
              <a:t> DE RECEITA MÉDICA RESTRITA, DE UTILIZAÇÃO RESERVADA A CERTOS MEIOS ESPECIALIZADOS.</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spc="-20" dirty="0">
                <a:effectLst/>
                <a:latin typeface="Times New Roman" panose="02020603050405020304" pitchFamily="18" charset="0"/>
                <a:ea typeface="Times New Roman" panose="02020603050405020304" pitchFamily="18" charset="0"/>
              </a:rPr>
              <a:t>MEDICAMENTO COM AVALIAÇÃO PRÉVIA CONCLUÍDA AO ABRIGO DO </a:t>
            </a:r>
            <a:r>
              <a:rPr lang="pt-PT" sz="1000" cap="all" spc="-20" dirty="0" err="1">
                <a:effectLst/>
                <a:latin typeface="Times New Roman" panose="02020603050405020304" pitchFamily="18" charset="0"/>
                <a:ea typeface="Times New Roman" panose="02020603050405020304" pitchFamily="18" charset="0"/>
              </a:rPr>
              <a:t>ART.º</a:t>
            </a:r>
            <a:r>
              <a:rPr lang="pt-PT" sz="1000" cap="all" spc="-20" dirty="0">
                <a:effectLst/>
                <a:latin typeface="Times New Roman" panose="02020603050405020304" pitchFamily="18" charset="0"/>
                <a:ea typeface="Times New Roman" panose="02020603050405020304" pitchFamily="18" charset="0"/>
              </a:rPr>
              <a:t> 25º DO DECRETO-LEI N.º 97/2015 DE 1 DE JUNHO PARA A APRESENTAÇÃO DE 30 COMPRIMIDOS EM BLISTER e no TRATAMENTO DE doentes adultos.</a:t>
            </a:r>
            <a:endParaRPr lang="pt-PT" sz="1400" dirty="0">
              <a:effectLst/>
              <a:latin typeface="Times New Roman" panose="02020603050405020304" pitchFamily="18" charset="0"/>
              <a:ea typeface="Times New Roman" panose="02020603050405020304" pitchFamily="18" charset="0"/>
            </a:endParaRPr>
          </a:p>
          <a:p>
            <a:pPr algn="just">
              <a:lnSpc>
                <a:spcPts val="1000"/>
              </a:lnSpc>
            </a:pPr>
            <a:endParaRPr lang="en-GB" dirty="0">
              <a:latin typeface="Arial Narrow" panose="020B0606020202030204" pitchFamily="34" charset="0"/>
            </a:endParaRPr>
          </a:p>
        </p:txBody>
      </p:sp>
      <p:sp>
        <p:nvSpPr>
          <p:cNvPr id="6" name="TextBox 5">
            <a:extLst>
              <a:ext uri="{FF2B5EF4-FFF2-40B4-BE49-F238E27FC236}">
                <a16:creationId xmlns:a16="http://schemas.microsoft.com/office/drawing/2014/main" id="{87B8389A-44B5-4DD4-AF36-6AEDC24492CB}"/>
              </a:ext>
            </a:extLst>
          </p:cNvPr>
          <p:cNvSpPr txBox="1"/>
          <p:nvPr/>
        </p:nvSpPr>
        <p:spPr>
          <a:xfrm>
            <a:off x="236219" y="5748544"/>
            <a:ext cx="114800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590247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18" y="94642"/>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DESCOVY</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48779" y="5009192"/>
            <a:ext cx="11659606" cy="965442"/>
          </a:xfrm>
        </p:spPr>
        <p:txBody>
          <a:bodyPr>
            <a:normAutofit/>
          </a:bodyPr>
          <a:lstStyle/>
          <a:p>
            <a:pPr algn="just">
              <a:lnSpc>
                <a:spcPts val="1000"/>
              </a:lnSpc>
            </a:pPr>
            <a:endParaRPr lang="pt-PT" sz="1050" cap="all" dirty="0">
              <a:latin typeface="Arial Narrow" panose="020B0606020202030204" pitchFamily="34" charset="0"/>
            </a:endParaRPr>
          </a:p>
          <a:p>
            <a:pPr algn="just">
              <a:lnSpc>
                <a:spcPts val="1000"/>
              </a:lnSpc>
            </a:pPr>
            <a:endParaRPr lang="pt-PT" sz="1050" cap="all" dirty="0">
              <a:latin typeface="Arial Narrow" panose="020B0606020202030204" pitchFamily="34" charset="0"/>
            </a:endParaRPr>
          </a:p>
          <a:p>
            <a:pPr algn="just">
              <a:lnSpc>
                <a:spcPts val="1000"/>
              </a:lnSpc>
            </a:pPr>
            <a:r>
              <a:rPr lang="pt-PT" sz="1050" cap="all" dirty="0">
                <a:latin typeface="Arial Narrow" panose="020B0606020202030204" pitchFamily="34" charset="0"/>
              </a:rPr>
              <a:t>Para mais informações deverá contactar o titular da autorização de introdução no mercado. </a:t>
            </a:r>
            <a:r>
              <a:rPr lang="pt-PT" sz="1050" cap="all" dirty="0" err="1">
                <a:latin typeface="Arial Narrow" panose="020B0606020202030204" pitchFamily="34" charset="0"/>
              </a:rPr>
              <a:t>mEDICAMENTO</a:t>
            </a:r>
            <a:r>
              <a:rPr lang="pt-PT" sz="1050" cap="all" dirty="0">
                <a:latin typeface="Arial Narrow" panose="020B0606020202030204" pitchFamily="34" charset="0"/>
              </a:rPr>
              <a:t> DE RECEITA MÉDICA RESTRITA, DE UTILIZAÇÃO RESERVADA A CERTOS MEIOS ESPECIALIZADOS. Medicamento com avaliação prévia concluída ao abrigo do Art.º 25º do Decreto-Lei n.º 97/2015 de 1 de junho</a:t>
            </a:r>
            <a:endParaRPr lang="en-GB" sz="1050" dirty="0">
              <a:latin typeface="Arial Narrow" panose="020B0606020202030204" pitchFamily="34" charset="0"/>
            </a:endParaRPr>
          </a:p>
        </p:txBody>
      </p:sp>
      <p:sp>
        <p:nvSpPr>
          <p:cNvPr id="7" name="TextBox 6"/>
          <p:cNvSpPr txBox="1"/>
          <p:nvPr/>
        </p:nvSpPr>
        <p:spPr>
          <a:xfrm>
            <a:off x="236219" y="604460"/>
            <a:ext cx="11816695" cy="707886"/>
          </a:xfrm>
          <a:prstGeom prst="rect">
            <a:avLst/>
          </a:prstGeom>
          <a:noFill/>
        </p:spPr>
        <p:txBody>
          <a:bodyPr wrap="square" rtlCol="0">
            <a:spAutoFit/>
          </a:bodyPr>
          <a:lstStyle/>
          <a:p>
            <a:pPr algn="just">
              <a:spcAft>
                <a:spcPts val="0"/>
              </a:spcAft>
            </a:pPr>
            <a:r>
              <a:rPr lang="pt-PT" sz="1000" b="1" spc="-10" dirty="0">
                <a:latin typeface="Arial Narrow" panose="020B0606020202030204" pitchFamily="34" charset="0"/>
                <a:ea typeface="Times New Roman"/>
              </a:rPr>
              <a:t>NOME DO MEDICAMENTO E FORMA FARMACÊUTICA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200 mg/10 mg comprimidos revestidos por película.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200 mg/25 mg comprimidos revestidos por película.</a:t>
            </a:r>
            <a:r>
              <a:rPr lang="pt-PT" sz="1000" b="1" spc="-10" dirty="0">
                <a:latin typeface="Arial Narrow" panose="020B0606020202030204" pitchFamily="34" charset="0"/>
                <a:ea typeface="Times New Roman"/>
              </a:rPr>
              <a:t> COMPOSIÇÃO QUALITATIVA E QUANTITATIVA</a:t>
            </a:r>
            <a:r>
              <a:rPr lang="pt-PT" sz="1000" spc="-10" dirty="0">
                <a:latin typeface="Arial Narrow" panose="020B0606020202030204" pitchFamily="34" charset="0"/>
                <a:ea typeface="Times New Roman"/>
              </a:rPr>
              <a:t>: Cada comprimido contém 200 mg de </a:t>
            </a:r>
            <a:r>
              <a:rPr lang="pt-PT" sz="1000" spc="-10" dirty="0" err="1">
                <a:latin typeface="Arial Narrow" panose="020B0606020202030204" pitchFamily="34" charset="0"/>
                <a:ea typeface="Times New Roman"/>
              </a:rPr>
              <a:t>emtricitabina</a:t>
            </a:r>
            <a:r>
              <a:rPr lang="pt-PT" sz="1000" spc="-10" dirty="0">
                <a:latin typeface="Arial Narrow" panose="020B0606020202030204" pitchFamily="34" charset="0"/>
                <a:ea typeface="Times New Roman"/>
              </a:rPr>
              <a:t> e </a:t>
            </a:r>
            <a:r>
              <a:rPr lang="pt-PT" sz="1000" spc="-10" dirty="0" err="1">
                <a:latin typeface="Arial Narrow" panose="020B0606020202030204" pitchFamily="34" charset="0"/>
                <a:ea typeface="Times New Roman"/>
              </a:rPr>
              <a:t>tenofovir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alafenamida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fumarato</a:t>
            </a:r>
            <a:r>
              <a:rPr lang="pt-PT" sz="1000" spc="-10" dirty="0">
                <a:latin typeface="Arial Narrow" panose="020B0606020202030204" pitchFamily="34" charset="0"/>
                <a:ea typeface="Times New Roman"/>
              </a:rPr>
              <a:t> equivalente a 10 ou 25 mg de </a:t>
            </a:r>
            <a:r>
              <a:rPr lang="pt-PT" sz="1000" spc="-10" dirty="0" err="1">
                <a:latin typeface="Arial Narrow" panose="020B0606020202030204" pitchFamily="34" charset="0"/>
                <a:ea typeface="Times New Roman"/>
              </a:rPr>
              <a:t>tenofovir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alafenamida</a:t>
            </a:r>
            <a:r>
              <a:rPr lang="pt-PT" sz="1000" spc="-10" dirty="0">
                <a:latin typeface="Arial Narrow" panose="020B0606020202030204" pitchFamily="34" charset="0"/>
                <a:ea typeface="Times New Roman"/>
              </a:rPr>
              <a:t>. Consultar o RCM para informação sobre excipientes.</a:t>
            </a:r>
            <a:r>
              <a:rPr lang="pt-PT" sz="1000" b="1" cap="all" spc="-10" dirty="0">
                <a:latin typeface="Arial Narrow" panose="020B0606020202030204" pitchFamily="34" charset="0"/>
                <a:ea typeface="Times New Roman"/>
              </a:rPr>
              <a:t> Indicações terapêuticas:</a:t>
            </a:r>
            <a:r>
              <a:rPr lang="pt-PT" sz="1000" spc="-10" dirty="0">
                <a:latin typeface="Arial Narrow" panose="020B0606020202030204" pitchFamily="34" charset="0"/>
                <a:ea typeface="Times New Roman"/>
              </a:rPr>
              <a:t> Tratamento de adultos e adolescentes (idade </a:t>
            </a:r>
            <a:r>
              <a:rPr lang="pt-PT" sz="1000" i="1" spc="-20" dirty="0">
                <a:latin typeface="Arial Narrow" panose="020B0606020202030204" pitchFamily="34" charset="0"/>
                <a:ea typeface="Times New Roman"/>
              </a:rPr>
              <a:t>≥</a:t>
            </a:r>
            <a:r>
              <a:rPr lang="pt-PT" sz="1000" spc="-10" dirty="0">
                <a:latin typeface="Arial Narrow" panose="020B0606020202030204" pitchFamily="34" charset="0"/>
                <a:ea typeface="Times New Roman"/>
              </a:rPr>
              <a:t>12 anos e peso corporal ≥ 35 kg), com infeção pelo VIH-1 em associação com outros agentes antirretrovirais. </a:t>
            </a:r>
            <a:r>
              <a:rPr lang="pt-PT" sz="1000" b="1" cap="all" spc="-10" dirty="0">
                <a:latin typeface="Arial Narrow" panose="020B0606020202030204" pitchFamily="34" charset="0"/>
                <a:ea typeface="Times New Roman"/>
              </a:rPr>
              <a:t>Posologia e modo de administração:</a:t>
            </a:r>
            <a:r>
              <a:rPr lang="pt-PT" sz="1000" spc="-10" dirty="0">
                <a:latin typeface="Arial Narrow" panose="020B0606020202030204" pitchFamily="34" charset="0"/>
                <a:ea typeface="Times New Roman"/>
              </a:rPr>
              <a:t> </a:t>
            </a:r>
            <a:r>
              <a:rPr lang="pt-PT" sz="1000" spc="-20" dirty="0" err="1">
                <a:latin typeface="Arial Narrow" panose="020B0606020202030204" pitchFamily="34" charset="0"/>
                <a:ea typeface="Times New Roman"/>
              </a:rPr>
              <a:t>Descovy</a:t>
            </a:r>
            <a:r>
              <a:rPr lang="pt-PT" sz="1000" spc="-20" dirty="0">
                <a:latin typeface="Arial Narrow" panose="020B0606020202030204" pitchFamily="34" charset="0"/>
                <a:ea typeface="Times New Roman"/>
              </a:rPr>
              <a:t> deve ser administrado de acordo com o terceiro agente do regime de tratamento (ver tabela abaixo). </a:t>
            </a:r>
            <a:endParaRPr lang="en-US" sz="1400" dirty="0">
              <a:effectLst/>
              <a:latin typeface="Arial Narrow" panose="020B0606020202030204" pitchFamily="34" charset="0"/>
              <a:ea typeface="Times New Roman"/>
            </a:endParaRPr>
          </a:p>
        </p:txBody>
      </p:sp>
      <p:graphicFrame>
        <p:nvGraphicFramePr>
          <p:cNvPr id="8" name="Table 7"/>
          <p:cNvGraphicFramePr>
            <a:graphicFrameLocks noGrp="1"/>
          </p:cNvGraphicFramePr>
          <p:nvPr/>
        </p:nvGraphicFramePr>
        <p:xfrm>
          <a:off x="322556" y="1275910"/>
          <a:ext cx="6514598" cy="645920"/>
        </p:xfrm>
        <a:graphic>
          <a:graphicData uri="http://schemas.openxmlformats.org/drawingml/2006/table">
            <a:tbl>
              <a:tblPr firstRow="1" firstCol="1" bandRow="1">
                <a:tableStyleId>{F5AB1C69-6EDB-4FF4-983F-18BD219EF322}</a:tableStyleId>
              </a:tblPr>
              <a:tblGrid>
                <a:gridCol w="2646914">
                  <a:extLst>
                    <a:ext uri="{9D8B030D-6E8A-4147-A177-3AD203B41FA5}">
                      <a16:colId xmlns:a16="http://schemas.microsoft.com/office/drawing/2014/main" val="3340558343"/>
                    </a:ext>
                  </a:extLst>
                </a:gridCol>
                <a:gridCol w="3867684">
                  <a:extLst>
                    <a:ext uri="{9D8B030D-6E8A-4147-A177-3AD203B41FA5}">
                      <a16:colId xmlns:a16="http://schemas.microsoft.com/office/drawing/2014/main" val="3042396870"/>
                    </a:ext>
                  </a:extLst>
                </a:gridCol>
              </a:tblGrid>
              <a:tr h="161480">
                <a:tc>
                  <a:txBody>
                    <a:bodyPr/>
                    <a:lstStyle/>
                    <a:p>
                      <a:pPr algn="just">
                        <a:spcAft>
                          <a:spcPts val="0"/>
                        </a:spcAft>
                      </a:pPr>
                      <a:r>
                        <a:rPr lang="pt-PT" sz="900" dirty="0">
                          <a:solidFill>
                            <a:schemeClr val="tx1"/>
                          </a:solidFill>
                          <a:effectLst/>
                          <a:latin typeface="Arial Narrow" panose="020B0606020202030204" pitchFamily="34" charset="0"/>
                        </a:rPr>
                        <a:t>Dose de </a:t>
                      </a:r>
                      <a:r>
                        <a:rPr lang="pt-PT" sz="900" dirty="0" err="1">
                          <a:solidFill>
                            <a:schemeClr val="tx1"/>
                          </a:solidFill>
                          <a:effectLst/>
                          <a:latin typeface="Arial Narrow" panose="020B0606020202030204" pitchFamily="34" charset="0"/>
                        </a:rPr>
                        <a:t>Descovy</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a:solidFill>
                            <a:schemeClr val="tx1"/>
                          </a:solidFill>
                          <a:effectLst/>
                          <a:latin typeface="Arial Narrow" panose="020B0606020202030204" pitchFamily="34" charset="0"/>
                        </a:rPr>
                        <a:t>Terceiro agente do regime de tratamento </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184632"/>
                  </a:ext>
                </a:extLst>
              </a:tr>
              <a:tr h="32296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200/10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Atazanavir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Darunavir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Lopinavir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73964180"/>
                  </a:ext>
                </a:extLst>
              </a:tr>
              <a:tr h="16148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200/25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Dolutegravir</a:t>
                      </a:r>
                      <a:r>
                        <a:rPr lang="pt-PT" sz="900" dirty="0">
                          <a:effectLst/>
                          <a:latin typeface="Arial Narrow" panose="020B0606020202030204" pitchFamily="34" charset="0"/>
                        </a:rPr>
                        <a:t>, </a:t>
                      </a:r>
                      <a:r>
                        <a:rPr lang="pt-PT" sz="900" dirty="0" err="1">
                          <a:effectLst/>
                          <a:latin typeface="Arial Narrow" panose="020B0606020202030204" pitchFamily="34" charset="0"/>
                        </a:rPr>
                        <a:t>efavirenz</a:t>
                      </a:r>
                      <a:r>
                        <a:rPr lang="pt-PT" sz="900" dirty="0">
                          <a:effectLst/>
                          <a:latin typeface="Arial Narrow" panose="020B0606020202030204" pitchFamily="34" charset="0"/>
                        </a:rPr>
                        <a:t>, </a:t>
                      </a:r>
                      <a:r>
                        <a:rPr lang="pt-PT" sz="900" dirty="0" err="1">
                          <a:effectLst/>
                          <a:latin typeface="Arial Narrow" panose="020B0606020202030204" pitchFamily="34" charset="0"/>
                        </a:rPr>
                        <a:t>maraviroc</a:t>
                      </a:r>
                      <a:r>
                        <a:rPr lang="pt-PT" sz="900" dirty="0">
                          <a:effectLst/>
                          <a:latin typeface="Arial Narrow" panose="020B0606020202030204" pitchFamily="34" charset="0"/>
                        </a:rPr>
                        <a:t>, </a:t>
                      </a:r>
                      <a:r>
                        <a:rPr lang="pt-PT" sz="900" dirty="0" err="1">
                          <a:effectLst/>
                          <a:latin typeface="Arial Narrow" panose="020B0606020202030204" pitchFamily="34" charset="0"/>
                        </a:rPr>
                        <a:t>nevirapina</a:t>
                      </a:r>
                      <a:r>
                        <a:rPr lang="pt-PT" sz="900" dirty="0">
                          <a:effectLst/>
                          <a:latin typeface="Arial Narrow" panose="020B0606020202030204" pitchFamily="34" charset="0"/>
                        </a:rPr>
                        <a:t>, </a:t>
                      </a:r>
                      <a:r>
                        <a:rPr lang="pt-PT" sz="900" dirty="0" err="1">
                          <a:effectLst/>
                          <a:latin typeface="Arial Narrow" panose="020B0606020202030204" pitchFamily="34" charset="0"/>
                        </a:rPr>
                        <a:t>rilpivirina</a:t>
                      </a:r>
                      <a:r>
                        <a:rPr lang="pt-PT" sz="900" dirty="0">
                          <a:effectLst/>
                          <a:latin typeface="Arial Narrow" panose="020B0606020202030204" pitchFamily="34" charset="0"/>
                        </a:rPr>
                        <a:t>, </a:t>
                      </a:r>
                      <a:r>
                        <a:rPr lang="pt-PT" sz="900" dirty="0" err="1">
                          <a:effectLst/>
                          <a:latin typeface="Arial Narrow" panose="020B0606020202030204" pitchFamily="34" charset="0"/>
                        </a:rPr>
                        <a:t>raltegravir</a:t>
                      </a:r>
                      <a:endParaRPr lang="en-GB" sz="12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82481543"/>
                  </a:ext>
                </a:extLst>
              </a:tr>
            </a:tbl>
          </a:graphicData>
        </a:graphic>
      </p:graphicFrame>
      <p:sp>
        <p:nvSpPr>
          <p:cNvPr id="10" name="TextBox 9"/>
          <p:cNvSpPr txBox="1"/>
          <p:nvPr/>
        </p:nvSpPr>
        <p:spPr>
          <a:xfrm>
            <a:off x="266197" y="1921830"/>
            <a:ext cx="11816694" cy="3631763"/>
          </a:xfrm>
          <a:prstGeom prst="rect">
            <a:avLst/>
          </a:prstGeom>
          <a:noFill/>
        </p:spPr>
        <p:txBody>
          <a:bodyPr wrap="square" rtlCol="0">
            <a:spAutoFit/>
          </a:bodyPr>
          <a:lstStyle/>
          <a:p>
            <a:pPr algn="just">
              <a:spcAft>
                <a:spcPts val="0"/>
              </a:spcAft>
            </a:pPr>
            <a:r>
              <a:rPr lang="pt-PT" sz="1000" i="1" spc="-10" dirty="0">
                <a:latin typeface="Arial Narrow" panose="020B0606020202030204" pitchFamily="34" charset="0"/>
                <a:ea typeface="Times New Roman"/>
              </a:rPr>
              <a:t>População pediátrica (idade &lt;12 anos ou peso corporal &lt;35 kg):</a:t>
            </a:r>
            <a:r>
              <a:rPr lang="pt-PT" sz="1000" spc="-10" dirty="0">
                <a:latin typeface="Arial Narrow" panose="020B0606020202030204" pitchFamily="34" charset="0"/>
                <a:ea typeface="Times New Roman"/>
              </a:rPr>
              <a:t> Não existem dados disponíveis. </a:t>
            </a:r>
            <a:r>
              <a:rPr lang="pt-PT" sz="1000" i="1" spc="-10" dirty="0">
                <a:latin typeface="Arial Narrow" panose="020B0606020202030204" pitchFamily="34" charset="0"/>
                <a:ea typeface="Times New Roman"/>
              </a:rPr>
              <a:t>Idosos:</a:t>
            </a:r>
            <a:r>
              <a:rPr lang="pt-PT" sz="1000" spc="-10" dirty="0">
                <a:latin typeface="Arial Narrow" panose="020B0606020202030204" pitchFamily="34" charset="0"/>
                <a:ea typeface="Times New Roman"/>
              </a:rPr>
              <a:t> Não é necessário um ajuste posológico de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a:t>
            </a:r>
            <a:r>
              <a:rPr lang="pt-PT" sz="1000" i="1" spc="-10" dirty="0">
                <a:latin typeface="Arial Narrow" panose="020B0606020202030204" pitchFamily="34" charset="0"/>
                <a:ea typeface="Times New Roman"/>
              </a:rPr>
              <a:t>Compromisso renal:</a:t>
            </a:r>
            <a:r>
              <a:rPr lang="pt-PT" sz="1000" spc="-10" dirty="0">
                <a:latin typeface="Arial Narrow" panose="020B0606020202030204" pitchFamily="34" charset="0"/>
                <a:ea typeface="Times New Roman"/>
              </a:rPr>
              <a:t> Não é necessário um ajuste posológico em adultos ou adolescentes (≥12 anos e peso corporal ≥ 35 kg) com uma depuração da creatinina (</a:t>
            </a:r>
            <a:r>
              <a:rPr lang="pt-PT" sz="1000" spc="-10" dirty="0" err="1">
                <a:latin typeface="Arial Narrow" panose="020B0606020202030204" pitchFamily="34" charset="0"/>
                <a:ea typeface="Times New Roman"/>
              </a:rPr>
              <a:t>ClCr</a:t>
            </a:r>
            <a:r>
              <a:rPr lang="pt-PT" sz="1000" spc="-10" dirty="0">
                <a:latin typeface="Arial Narrow" panose="020B0606020202030204" pitchFamily="34" charset="0"/>
                <a:ea typeface="Times New Roman"/>
              </a:rPr>
              <a:t>) estimada ≥ 30 ml/min.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deve ser descontinuado em doentes com </a:t>
            </a:r>
            <a:r>
              <a:rPr lang="pt-PT" sz="1000" spc="-10" dirty="0" err="1">
                <a:latin typeface="Arial Narrow" panose="020B0606020202030204" pitchFamily="34" charset="0"/>
                <a:ea typeface="Times New Roman"/>
              </a:rPr>
              <a:t>ClCr</a:t>
            </a:r>
            <a:r>
              <a:rPr lang="pt-PT" sz="1000" spc="-10" dirty="0">
                <a:latin typeface="Arial Narrow" panose="020B0606020202030204" pitchFamily="34" charset="0"/>
                <a:ea typeface="Times New Roman"/>
              </a:rPr>
              <a:t> estimada que diminui para valores inferiores a 30 ml/min durante o tratamento. Não é necessário um ajuste posológico em adultos com doença renal terminal (</a:t>
            </a:r>
            <a:r>
              <a:rPr lang="pt-PT" sz="1000" spc="-10" dirty="0" err="1">
                <a:latin typeface="Arial Narrow" panose="020B0606020202030204" pitchFamily="34" charset="0"/>
                <a:ea typeface="Times New Roman"/>
              </a:rPr>
              <a:t>ClCr</a:t>
            </a:r>
            <a:r>
              <a:rPr lang="pt-PT" sz="1000" spc="-10" dirty="0">
                <a:latin typeface="Arial Narrow" panose="020B0606020202030204" pitchFamily="34" charset="0"/>
                <a:ea typeface="Times New Roman"/>
              </a:rPr>
              <a:t> estimada &lt; 15 ml/min) sujeitos a hemodiálise crónica. No entanto,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deve ser geralmente evitado, mas pode ser utilizado nestes doentes, caso se considere que os potenciais benefícios superem os potenciais riscos. Nos dias de hemodiálise,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deve ser administrado após a conclusão do tratamento de hemodiálise.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deve ser evitado em doentes com </a:t>
            </a:r>
            <a:r>
              <a:rPr lang="pt-PT" sz="1000" spc="-10" dirty="0" err="1">
                <a:latin typeface="Arial Narrow" panose="020B0606020202030204" pitchFamily="34" charset="0"/>
                <a:ea typeface="Times New Roman"/>
              </a:rPr>
              <a:t>ClCr</a:t>
            </a:r>
            <a:r>
              <a:rPr lang="pt-PT" sz="1000" spc="-10" dirty="0">
                <a:latin typeface="Arial Narrow" panose="020B0606020202030204" pitchFamily="34" charset="0"/>
                <a:ea typeface="Times New Roman"/>
              </a:rPr>
              <a:t> estimada ≥ 15 ml/min e &lt; 30 ml/min, ou &lt; 15 ml/min que não estejam sujeitos a hemodiálise crónica, uma vez que a segurança de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não foi estabelecida nestas populações.</a:t>
            </a:r>
            <a:endParaRPr lang="en-US" sz="1000" dirty="0">
              <a:latin typeface="Arial Narrow" panose="020B0606020202030204" pitchFamily="34" charset="0"/>
              <a:ea typeface="Times New Roman"/>
            </a:endParaRPr>
          </a:p>
          <a:p>
            <a:pPr algn="just">
              <a:spcAft>
                <a:spcPts val="0"/>
              </a:spcAft>
            </a:pPr>
            <a:r>
              <a:rPr lang="pt-PT" sz="1000" spc="-10" dirty="0">
                <a:latin typeface="Arial Narrow" panose="020B0606020202030204" pitchFamily="34" charset="0"/>
                <a:ea typeface="Times New Roman"/>
              </a:rPr>
              <a:t>Não existem dados disponíveis para fazer recomendações de dose em crianças com menos de 18 anos com doença renal terminal. </a:t>
            </a:r>
            <a:r>
              <a:rPr lang="pt-PT" sz="1000" i="1" spc="-10" dirty="0">
                <a:latin typeface="Arial Narrow" panose="020B0606020202030204" pitchFamily="34" charset="0"/>
                <a:ea typeface="Times New Roman"/>
              </a:rPr>
              <a:t>Compromisso hepático:</a:t>
            </a:r>
            <a:r>
              <a:rPr lang="pt-PT" sz="1000" spc="-10" dirty="0">
                <a:latin typeface="Arial Narrow" panose="020B0606020202030204" pitchFamily="34" charset="0"/>
                <a:ea typeface="Times New Roman"/>
              </a:rPr>
              <a:t> Não é necessário um ajuste posológico de </a:t>
            </a:r>
            <a:r>
              <a:rPr lang="pt-PT" sz="1000" spc="-10" dirty="0" err="1">
                <a:latin typeface="Arial Narrow" panose="020B0606020202030204" pitchFamily="34" charset="0"/>
                <a:ea typeface="Times New Roman"/>
              </a:rPr>
              <a:t>Descovy</a:t>
            </a:r>
            <a:r>
              <a:rPr lang="pt-PT" sz="1000" i="1" spc="-10" dirty="0">
                <a:latin typeface="Arial Narrow" panose="020B0606020202030204" pitchFamily="34" charset="0"/>
                <a:ea typeface="Times New Roman"/>
              </a:rPr>
              <a:t>. Modo de administração: </a:t>
            </a:r>
            <a:r>
              <a:rPr lang="pt-PT" sz="1000" spc="-10" dirty="0">
                <a:latin typeface="Arial Narrow" panose="020B0606020202030204" pitchFamily="34" charset="0"/>
                <a:ea typeface="Times New Roman"/>
              </a:rPr>
              <a:t>Via oral, uma vez por dia, com ou sem alimentos. Devido ao sabor amargo, é recomendado que o comprimido não seja mastigado ou esmagado. No caso de doentes que não sejam capazes de engolir o comprimido inteiro, é possível dividir o comprimido ao meio, ingerindo as duas metades uma após a outra, garantindo que é tomada de imediato a dose completa.</a:t>
            </a:r>
            <a:r>
              <a:rPr lang="pt-PT" sz="1000" b="1" cap="all" spc="-10" dirty="0">
                <a:latin typeface="Arial Narrow" panose="020B0606020202030204" pitchFamily="34" charset="0"/>
                <a:ea typeface="Times New Roman"/>
              </a:rPr>
              <a:t> Contraindicações: </a:t>
            </a:r>
            <a:r>
              <a:rPr lang="pt-PT" sz="1000" spc="-10" dirty="0">
                <a:latin typeface="Arial Narrow" panose="020B0606020202030204" pitchFamily="34" charset="0"/>
                <a:ea typeface="Times New Roman"/>
              </a:rPr>
              <a:t>Hipersensibilidade às substâncias ativas ou a qualquer dos excipientes.</a:t>
            </a:r>
            <a:r>
              <a:rPr lang="pt-PT" sz="1000" b="1" cap="all" spc="-10" dirty="0">
                <a:latin typeface="Arial Narrow" panose="020B0606020202030204" pitchFamily="34" charset="0"/>
                <a:ea typeface="Times New Roman"/>
              </a:rPr>
              <a:t> Advertências e precauções especiais de utilização: </a:t>
            </a:r>
            <a:r>
              <a:rPr lang="pt-PT" sz="1000" spc="-10" dirty="0">
                <a:latin typeface="Arial Narrow" panose="020B0606020202030204" pitchFamily="34" charset="0"/>
                <a:ea typeface="Times New Roman"/>
              </a:rPr>
              <a:t>A segurança e eficácia de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em doentes </a:t>
            </a:r>
            <a:r>
              <a:rPr lang="pt-PT" sz="1000" spc="-10" dirty="0" err="1">
                <a:latin typeface="Arial Narrow" panose="020B0606020202030204" pitchFamily="34" charset="0"/>
                <a:ea typeface="Times New Roman"/>
              </a:rPr>
              <a:t>coinfetados</a:t>
            </a:r>
            <a:r>
              <a:rPr lang="pt-PT" sz="1000" spc="-10" dirty="0">
                <a:latin typeface="Arial Narrow" panose="020B0606020202030204" pitchFamily="34" charset="0"/>
                <a:ea typeface="Times New Roman"/>
              </a:rPr>
              <a:t> pelo VIH 1 e pelo VHC não foram estabelecidas. O </a:t>
            </a:r>
            <a:r>
              <a:rPr lang="pt-PT" sz="1000" spc="-10" dirty="0" err="1">
                <a:latin typeface="Arial Narrow" panose="020B0606020202030204" pitchFamily="34" charset="0"/>
                <a:ea typeface="Times New Roman"/>
              </a:rPr>
              <a:t>tenofovir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alafenamida</a:t>
            </a:r>
            <a:r>
              <a:rPr lang="pt-PT" sz="1000" spc="-10" dirty="0">
                <a:latin typeface="Arial Narrow" panose="020B0606020202030204" pitchFamily="34" charset="0"/>
                <a:ea typeface="Times New Roman"/>
              </a:rPr>
              <a:t> é ativo contra o vírus da hepatite B (VHB). A descontinuação do tratamento com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em doentes </a:t>
            </a:r>
            <a:r>
              <a:rPr lang="pt-PT" sz="1000" spc="-10" dirty="0" err="1">
                <a:latin typeface="Arial Narrow" panose="020B0606020202030204" pitchFamily="34" charset="0"/>
                <a:ea typeface="Times New Roman"/>
              </a:rPr>
              <a:t>coinfetados</a:t>
            </a:r>
            <a:r>
              <a:rPr lang="pt-PT" sz="1000" spc="-10" dirty="0">
                <a:latin typeface="Arial Narrow" panose="020B0606020202030204" pitchFamily="34" charset="0"/>
                <a:ea typeface="Times New Roman"/>
              </a:rPr>
              <a:t> pelo VIH e pelo VHB pode estar associada a exacerbações agudas graves de hepatite. Considerar a paragem ou interrupção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dos </a:t>
            </a:r>
            <a:r>
              <a:rPr lang="pt-PT" sz="1000" spc="-10" dirty="0" err="1">
                <a:latin typeface="Arial Narrow" panose="020B0606020202030204" pitchFamily="34" charset="0"/>
                <a:ea typeface="Times New Roman"/>
              </a:rPr>
              <a:t>nucleosídeos</a:t>
            </a:r>
            <a:r>
              <a:rPr lang="pt-PT" sz="1000" spc="-10" dirty="0">
                <a:latin typeface="Arial Narrow" panose="020B0606020202030204" pitchFamily="34" charset="0"/>
                <a:ea typeface="Times New Roman"/>
              </a:rPr>
              <a:t> e </a:t>
            </a:r>
            <a:r>
              <a:rPr lang="pt-PT" sz="1000" spc="-10" dirty="0" err="1">
                <a:latin typeface="Arial Narrow" panose="020B0606020202030204" pitchFamily="34" charset="0"/>
                <a:ea typeface="Times New Roman"/>
              </a:rPr>
              <a:t>nucleótidos</a:t>
            </a:r>
            <a:r>
              <a:rPr lang="pt-PT" sz="1000" spc="-10" dirty="0">
                <a:latin typeface="Arial Narrow" panose="020B0606020202030204" pitchFamily="34" charset="0"/>
                <a:ea typeface="Times New Roman"/>
              </a:rPr>
              <a:t> podem, num grau variável, ter um impacto na função mitocondrial. Existem notificações de disfunção mitocondrial em lactentes VIH negativos, expostos </a:t>
            </a:r>
            <a:r>
              <a:rPr lang="pt-PT" sz="1000" i="1" spc="-10" dirty="0" err="1">
                <a:latin typeface="Arial Narrow" panose="020B0606020202030204" pitchFamily="34" charset="0"/>
                <a:ea typeface="Times New Roman"/>
              </a:rPr>
              <a:t>in</a:t>
            </a:r>
            <a:r>
              <a:rPr lang="pt-PT" sz="1000" i="1" spc="-10" dirty="0">
                <a:latin typeface="Arial Narrow" panose="020B0606020202030204" pitchFamily="34" charset="0"/>
                <a:ea typeface="Times New Roman"/>
              </a:rPr>
              <a:t> </a:t>
            </a:r>
            <a:r>
              <a:rPr lang="pt-PT" sz="1000" i="1" spc="-10" dirty="0" err="1">
                <a:latin typeface="Arial Narrow" panose="020B0606020202030204" pitchFamily="34" charset="0"/>
                <a:ea typeface="Times New Roman"/>
              </a:rPr>
              <a:t>utero</a:t>
            </a:r>
            <a:r>
              <a:rPr lang="pt-PT" sz="1000" spc="-10" dirty="0">
                <a:latin typeface="Arial Narrow" panose="020B0606020202030204" pitchFamily="34" charset="0"/>
                <a:ea typeface="Times New Roman"/>
              </a:rPr>
              <a:t> e/ou após o nascimento a análogos dos </a:t>
            </a:r>
            <a:r>
              <a:rPr lang="pt-PT" sz="1000" spc="-10" dirty="0" err="1">
                <a:latin typeface="Arial Narrow" panose="020B0606020202030204" pitchFamily="34" charset="0"/>
                <a:ea typeface="Times New Roman"/>
              </a:rPr>
              <a:t>nucleosídeos</a:t>
            </a:r>
            <a:r>
              <a:rPr lang="pt-PT" sz="1000" spc="-10" dirty="0">
                <a:latin typeface="Arial Narrow" panose="020B0606020202030204" pitchFamily="34" charset="0"/>
                <a:ea typeface="Times New Roman"/>
              </a:rPr>
              <a:t>. Qualquer sintoma de inflamação deve ser avaliado e, quando necessário, instituído o tratamento.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deve ser evitado em doentes contendo a mutação K65R previamente tratados com antirretrovirais. Poderá ocorrer falência </a:t>
            </a:r>
            <a:r>
              <a:rPr lang="pt-PT" sz="1000" spc="-10" dirty="0" err="1">
                <a:latin typeface="Arial Narrow" panose="020B0606020202030204" pitchFamily="34" charset="0"/>
                <a:ea typeface="Times New Roman"/>
              </a:rPr>
              <a:t>virológica</a:t>
            </a:r>
            <a:r>
              <a:rPr lang="pt-PT" sz="1000" spc="-10" dirty="0">
                <a:latin typeface="Arial Narrow" panose="020B0606020202030204" pitchFamily="34" charset="0"/>
                <a:ea typeface="Times New Roman"/>
              </a:rPr>
              <a:t> e emergência de resistência no caso de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ser administrado com um terceiro análogo </a:t>
            </a:r>
            <a:r>
              <a:rPr lang="pt-PT" sz="1000" spc="-10" dirty="0" err="1">
                <a:latin typeface="Arial Narrow" panose="020B0606020202030204" pitchFamily="34" charset="0"/>
                <a:ea typeface="Times New Roman"/>
              </a:rPr>
              <a:t>nucleosídeo</a:t>
            </a:r>
            <a:r>
              <a:rPr lang="pt-PT" sz="1000" spc="-10" dirty="0">
                <a:latin typeface="Arial Narrow" panose="020B0606020202030204" pitchFamily="34" charset="0"/>
                <a:ea typeface="Times New Roman"/>
              </a:rPr>
              <a:t>. Os doentes em tratamento com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ou outra terapêutica antirretroviral (TA)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spc="-10" dirty="0" err="1">
                <a:latin typeface="Arial Narrow" panose="020B0606020202030204" pitchFamily="34" charset="0"/>
                <a:ea typeface="Times New Roman"/>
              </a:rPr>
              <a:t>tubulopatia</a:t>
            </a:r>
            <a:r>
              <a:rPr lang="pt-PT" sz="1000" spc="-10" dirty="0">
                <a:latin typeface="Arial Narrow" panose="020B0606020202030204" pitchFamily="34" charset="0"/>
                <a:ea typeface="Times New Roman"/>
              </a:rPr>
              <a:t> renal proximal com medicamentos que contêm </a:t>
            </a:r>
            <a:r>
              <a:rPr lang="pt-PT" sz="1000" spc="-10" dirty="0" err="1">
                <a:latin typeface="Arial Narrow" panose="020B0606020202030204" pitchFamily="34" charset="0"/>
                <a:ea typeface="Times New Roman"/>
              </a:rPr>
              <a:t>tenofovir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alafenamida</a:t>
            </a:r>
            <a:r>
              <a:rPr lang="pt-PT" sz="1000" spc="-10" dirty="0">
                <a:latin typeface="Arial Narrow" panose="020B0606020202030204" pitchFamily="34" charset="0"/>
                <a:ea typeface="Times New Roman"/>
              </a:rPr>
              <a:t>.  Não se pode excluir um risco potencial de nefrotoxicidade com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Recomenda-se avaliação da função renal em todos os doentes antes ou aquando do início do tratamento, bem como monitorização durante o tratamento. Em caso de diminuição clinicamente significativa da função renal ou </a:t>
            </a:r>
            <a:r>
              <a:rPr lang="pt-PT" sz="1000" spc="-10" dirty="0" err="1">
                <a:latin typeface="Arial Narrow" panose="020B0606020202030204" pitchFamily="34" charset="0"/>
                <a:ea typeface="Times New Roman"/>
              </a:rPr>
              <a:t>tubulopatia</a:t>
            </a:r>
            <a:r>
              <a:rPr lang="pt-PT" sz="1000" spc="-10" dirty="0">
                <a:latin typeface="Arial Narrow" panose="020B0606020202030204" pitchFamily="34" charset="0"/>
                <a:ea typeface="Times New Roman"/>
              </a:rPr>
              <a:t> renal proximal considerar descontinuação de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deve ser utilizado durante a gravidez apenas se o benefício potencial justificar o risco potencial para o feto. Não existem dados sobre a fertilidade com a utilização de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no ser humano.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contém menos do que 1 </a:t>
            </a:r>
            <a:r>
              <a:rPr lang="pt-PT" sz="1000" spc="-10" dirty="0" err="1">
                <a:latin typeface="Arial Narrow" panose="020B0606020202030204" pitchFamily="34" charset="0"/>
                <a:ea typeface="Times New Roman"/>
              </a:rPr>
              <a:t>mmol</a:t>
            </a:r>
            <a:r>
              <a:rPr lang="pt-PT" sz="1000" spc="-10" dirty="0">
                <a:latin typeface="Arial Narrow" panose="020B0606020202030204" pitchFamily="34" charset="0"/>
                <a:ea typeface="Times New Roman"/>
              </a:rPr>
              <a:t> (23 mg) de sódio por comprimido, ou seja, é praticamente “isento de sódio”.  </a:t>
            </a:r>
            <a:r>
              <a:rPr lang="pt-PT" sz="1000" b="1" cap="all" spc="-10" dirty="0">
                <a:latin typeface="Arial Narrow" panose="020B0606020202030204" pitchFamily="34" charset="0"/>
                <a:ea typeface="Times New Roman"/>
              </a:rPr>
              <a:t>Interações medicamentosas e outras formas de interação</a:t>
            </a:r>
            <a:r>
              <a:rPr lang="pt-PT" sz="1000" cap="all"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não deve ser administrado com medicamentos contendo</a:t>
            </a:r>
            <a:r>
              <a:rPr lang="pt-PT" sz="100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tenofovir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alafenamida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tenofovir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disoproxil</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emtricitabina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lamivudina</a:t>
            </a:r>
            <a:r>
              <a:rPr lang="pt-PT" sz="1000" spc="-10" dirty="0">
                <a:latin typeface="Arial Narrow" panose="020B0606020202030204" pitchFamily="34" charset="0"/>
                <a:ea typeface="Times New Roman"/>
              </a:rPr>
              <a:t> ou </a:t>
            </a:r>
            <a:r>
              <a:rPr lang="pt-PT" sz="1000" spc="-10" dirty="0" err="1">
                <a:latin typeface="Arial Narrow" panose="020B0606020202030204" pitchFamily="34" charset="0"/>
                <a:ea typeface="Times New Roman"/>
              </a:rPr>
              <a:t>adefovir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dipivoxil</a:t>
            </a:r>
            <a:r>
              <a:rPr lang="pt-PT" sz="1000" spc="-10" dirty="0">
                <a:latin typeface="Arial Narrow" panose="020B0606020202030204" pitchFamily="34" charset="0"/>
                <a:ea typeface="Times New Roman"/>
              </a:rPr>
              <a:t>. A coadministração com os seguintes medicamentos não é recomendada: </a:t>
            </a:r>
            <a:r>
              <a:rPr lang="pt-PT" sz="1000" spc="-10" dirty="0" err="1">
                <a:latin typeface="Arial Narrow" panose="020B0606020202030204" pitchFamily="34" charset="0"/>
                <a:ea typeface="Times New Roman"/>
              </a:rPr>
              <a:t>rifabutina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rifampicina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rifapentina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boceprevir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tipranavir</a:t>
            </a:r>
            <a:r>
              <a:rPr lang="pt-PT" sz="1000" spc="-10" dirty="0">
                <a:latin typeface="Arial Narrow" panose="020B0606020202030204" pitchFamily="34" charset="0"/>
                <a:ea typeface="Times New Roman"/>
              </a:rPr>
              <a:t>/</a:t>
            </a:r>
            <a:r>
              <a:rPr lang="pt-PT" sz="1000" spc="-10" dirty="0" err="1">
                <a:latin typeface="Arial Narrow" panose="020B0606020202030204" pitchFamily="34" charset="0"/>
                <a:ea typeface="Times New Roman"/>
              </a:rPr>
              <a:t>ritonavir</a:t>
            </a:r>
            <a:r>
              <a:rPr lang="pt-PT" sz="1000" spc="-10" dirty="0">
                <a:latin typeface="Arial Narrow" panose="020B0606020202030204" pitchFamily="34" charset="0"/>
                <a:ea typeface="Times New Roman"/>
              </a:rPr>
              <a:t>, inibidores da </a:t>
            </a:r>
            <a:r>
              <a:rPr lang="pt-PT" sz="1000" spc="-10" dirty="0" err="1">
                <a:latin typeface="Arial Narrow" panose="020B0606020202030204" pitchFamily="34" charset="0"/>
                <a:ea typeface="Times New Roman"/>
              </a:rPr>
              <a:t>protease</a:t>
            </a:r>
            <a:r>
              <a:rPr lang="pt-PT" sz="1000" spc="-10" dirty="0">
                <a:latin typeface="Arial Narrow" panose="020B0606020202030204" pitchFamily="34" charset="0"/>
                <a:ea typeface="Times New Roman"/>
              </a:rPr>
              <a:t> (excepto </a:t>
            </a:r>
            <a:r>
              <a:rPr lang="pt-PT" sz="1000" spc="-10" dirty="0" err="1">
                <a:latin typeface="Arial Narrow" panose="020B0606020202030204" pitchFamily="34" charset="0"/>
                <a:ea typeface="Times New Roman"/>
              </a:rPr>
              <a:t>atazanavir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lopinavir</a:t>
            </a:r>
            <a:r>
              <a:rPr lang="pt-PT" sz="1000" spc="-10" dirty="0">
                <a:latin typeface="Arial Narrow" panose="020B0606020202030204" pitchFamily="34" charset="0"/>
                <a:ea typeface="Times New Roman"/>
              </a:rPr>
              <a:t> e </a:t>
            </a:r>
            <a:r>
              <a:rPr lang="pt-PT" sz="1000" spc="-10" dirty="0" err="1">
                <a:latin typeface="Arial Narrow" panose="020B0606020202030204" pitchFamily="34" charset="0"/>
                <a:ea typeface="Times New Roman"/>
              </a:rPr>
              <a:t>darunavir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oxcarbazepina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fenobarbital</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fenitoína</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carbamazepina</a:t>
            </a:r>
            <a:r>
              <a:rPr lang="pt-PT" sz="1000" spc="-10" dirty="0">
                <a:latin typeface="Arial Narrow" panose="020B0606020202030204" pitchFamily="34" charset="0"/>
                <a:ea typeface="Times New Roman"/>
              </a:rPr>
              <a:t> e hipericão. Consultar o RCM para informação sobre interações entre os componentes individuais de </a:t>
            </a:r>
            <a:r>
              <a:rPr lang="pt-PT" sz="1000" spc="-10" dirty="0" err="1">
                <a:latin typeface="Arial Narrow" panose="020B0606020202030204" pitchFamily="34" charset="0"/>
                <a:ea typeface="Times New Roman"/>
              </a:rPr>
              <a:t>Descovy</a:t>
            </a:r>
            <a:r>
              <a:rPr lang="pt-PT" sz="1000" spc="-10" dirty="0">
                <a:latin typeface="Arial Narrow" panose="020B0606020202030204" pitchFamily="34" charset="0"/>
                <a:ea typeface="Times New Roman"/>
              </a:rPr>
              <a:t> e outros medicamentos. </a:t>
            </a:r>
            <a:r>
              <a:rPr lang="pt-PT" sz="1000" b="1" cap="all" spc="-10" dirty="0">
                <a:latin typeface="Arial Narrow" panose="020B0606020202030204" pitchFamily="34" charset="0"/>
                <a:ea typeface="Times New Roman"/>
              </a:rPr>
              <a:t>Efeitos indesejáveis: </a:t>
            </a:r>
            <a:r>
              <a:rPr lang="pt-PT" sz="1000" spc="-10" dirty="0">
                <a:latin typeface="Arial Narrow" panose="020B0606020202030204" pitchFamily="34" charset="0"/>
                <a:ea typeface="Times New Roman"/>
              </a:rPr>
              <a:t>A avaliação das reações adversas (RA) baseia-se em dados de segurança de todos os estudos de Fase 2 e 3 realizados com medicamentos contendo </a:t>
            </a:r>
            <a:r>
              <a:rPr lang="pt-PT" sz="1000" spc="-10" dirty="0" err="1">
                <a:latin typeface="Arial Narrow" panose="020B0606020202030204" pitchFamily="34" charset="0"/>
                <a:ea typeface="Times New Roman"/>
              </a:rPr>
              <a:t>emtricitabina</a:t>
            </a:r>
            <a:r>
              <a:rPr lang="pt-PT" sz="1000" spc="-10" dirty="0">
                <a:latin typeface="Arial Narrow" panose="020B0606020202030204" pitchFamily="34" charset="0"/>
                <a:ea typeface="Times New Roman"/>
              </a:rPr>
              <a:t> e </a:t>
            </a:r>
            <a:r>
              <a:rPr lang="pt-PT" sz="1000" spc="-10" dirty="0" err="1">
                <a:latin typeface="Arial Narrow" panose="020B0606020202030204" pitchFamily="34" charset="0"/>
                <a:ea typeface="Times New Roman"/>
              </a:rPr>
              <a:t>tenofovir</a:t>
            </a:r>
            <a:r>
              <a:rPr lang="pt-PT" sz="1000" spc="-10" dirty="0">
                <a:latin typeface="Arial Narrow" panose="020B0606020202030204" pitchFamily="34" charset="0"/>
                <a:ea typeface="Times New Roman"/>
              </a:rPr>
              <a:t> </a:t>
            </a:r>
            <a:r>
              <a:rPr lang="pt-PT" sz="1000" spc="-10" dirty="0" err="1">
                <a:latin typeface="Arial Narrow" panose="020B0606020202030204" pitchFamily="34" charset="0"/>
                <a:ea typeface="Times New Roman"/>
              </a:rPr>
              <a:t>alafenamida</a:t>
            </a:r>
            <a:r>
              <a:rPr lang="pt-PT" sz="1000" spc="-10" dirty="0">
                <a:latin typeface="Arial Narrow" panose="020B0606020202030204" pitchFamily="34" charset="0"/>
                <a:ea typeface="Times New Roman"/>
              </a:rPr>
              <a:t>. </a:t>
            </a:r>
            <a:r>
              <a:rPr lang="pt-PT" sz="1000" i="1" spc="-10" dirty="0">
                <a:latin typeface="Arial Narrow" panose="020B0606020202030204" pitchFamily="34" charset="0"/>
                <a:ea typeface="Times New Roman"/>
              </a:rPr>
              <a:t>RA muito frequentes:</a:t>
            </a:r>
            <a:r>
              <a:rPr lang="pt-PT" sz="1000" spc="-10" dirty="0">
                <a:latin typeface="Arial Narrow" panose="020B0606020202030204" pitchFamily="34" charset="0"/>
                <a:ea typeface="Times New Roman"/>
              </a:rPr>
              <a:t> náuseas. </a:t>
            </a:r>
            <a:r>
              <a:rPr lang="pt-PT" sz="1000" i="1" spc="-10" dirty="0">
                <a:latin typeface="Arial Narrow" panose="020B0606020202030204" pitchFamily="34" charset="0"/>
                <a:ea typeface="Times New Roman"/>
              </a:rPr>
              <a:t>RA frequentes:</a:t>
            </a:r>
            <a:r>
              <a:rPr lang="pt-PT" sz="1000" spc="-10" dirty="0">
                <a:latin typeface="Arial Narrow" panose="020B0606020202030204" pitchFamily="34" charset="0"/>
                <a:ea typeface="Times New Roman"/>
              </a:rPr>
              <a:t> </a:t>
            </a:r>
            <a:r>
              <a:rPr lang="pt-PT" sz="1000" spc="-10" dirty="0">
                <a:latin typeface="Arial Narrow" panose="020B0606020202030204" pitchFamily="34" charset="0"/>
                <a:ea typeface="Arial Unicode MS"/>
              </a:rPr>
              <a:t>sonhos anormais, cefaleias, tonturas, diarreia, vómitos, dor abdominal, flatulência, erupção cutânea e fadiga. </a:t>
            </a:r>
            <a:r>
              <a:rPr lang="pt-PT" sz="1000" i="1" spc="-10" dirty="0">
                <a:latin typeface="Arial Narrow" panose="020B0606020202030204" pitchFamily="34" charset="0"/>
                <a:ea typeface="Times New Roman"/>
              </a:rPr>
              <a:t>RA pouco frequentes:</a:t>
            </a:r>
            <a:r>
              <a:rPr lang="pt-PT" sz="1000" spc="-10" dirty="0">
                <a:latin typeface="Arial Narrow" panose="020B0606020202030204" pitchFamily="34" charset="0"/>
                <a:ea typeface="Times New Roman"/>
              </a:rPr>
              <a:t> </a:t>
            </a:r>
            <a:r>
              <a:rPr lang="pt-PT" sz="1000" spc="-10" dirty="0">
                <a:latin typeface="Arial Narrow" panose="020B0606020202030204" pitchFamily="34" charset="0"/>
                <a:ea typeface="Arial Unicode MS"/>
              </a:rPr>
              <a:t>anemia,</a:t>
            </a:r>
            <a:r>
              <a:rPr lang="pt-PT" sz="1000" spc="-10" baseline="30000" dirty="0">
                <a:latin typeface="Arial Narrow" panose="020B0606020202030204" pitchFamily="34" charset="0"/>
                <a:ea typeface="Arial Unicode MS"/>
              </a:rPr>
              <a:t> </a:t>
            </a:r>
            <a:r>
              <a:rPr lang="pt-PT" sz="1000" spc="-10" dirty="0">
                <a:latin typeface="Arial Narrow" panose="020B0606020202030204" pitchFamily="34" charset="0"/>
                <a:ea typeface="Arial Unicode MS"/>
              </a:rPr>
              <a:t>dispepsia, </a:t>
            </a:r>
            <a:r>
              <a:rPr lang="pt-PT" sz="1000" spc="-10" dirty="0" err="1">
                <a:latin typeface="Arial Narrow" panose="020B0606020202030204" pitchFamily="34" charset="0"/>
                <a:ea typeface="Arial Unicode MS"/>
              </a:rPr>
              <a:t>angioedema</a:t>
            </a:r>
            <a:r>
              <a:rPr lang="pt-PT" sz="1000" spc="-10" dirty="0">
                <a:latin typeface="Arial Narrow" panose="020B0606020202030204" pitchFamily="34" charset="0"/>
                <a:ea typeface="Arial Unicode MS"/>
              </a:rPr>
              <a:t>, urticária, prurido e </a:t>
            </a:r>
            <a:r>
              <a:rPr lang="pt-PT" sz="1000" spc="-10" dirty="0" err="1">
                <a:latin typeface="Arial Narrow" panose="020B0606020202030204" pitchFamily="34" charset="0"/>
                <a:ea typeface="Arial Unicode MS"/>
              </a:rPr>
              <a:t>artralgia</a:t>
            </a:r>
            <a:r>
              <a:rPr lang="pt-PT" sz="1000" spc="-10" dirty="0">
                <a:latin typeface="Arial Narrow" panose="020B0606020202030204" pitchFamily="34" charset="0"/>
                <a:ea typeface="Arial Unicode MS"/>
              </a:rPr>
              <a:t>. </a:t>
            </a:r>
            <a:r>
              <a:rPr lang="pt-PT" sz="1000" spc="-10" dirty="0">
                <a:latin typeface="Arial Narrow" panose="020B0606020202030204" pitchFamily="34" charset="0"/>
                <a:ea typeface="Times New Roman"/>
              </a:rPr>
              <a:t>Pode ocorrer o aumento do colesterol total, LDL e HDL e triglicéridos. Para mais informação, consultar o RCM completo disponível em: </a:t>
            </a:r>
            <a:r>
              <a:rPr lang="pt-PT" sz="1000" spc="-10" dirty="0">
                <a:latin typeface="Arial Narrow" panose="020B0606020202030204" pitchFamily="34" charset="0"/>
                <a:ea typeface="Times New Roman"/>
                <a:hlinkClick r:id="rId2"/>
              </a:rPr>
              <a:t>https://www.ema.europa.eu/en/medicines/human/EPAR/descovy</a:t>
            </a:r>
            <a:r>
              <a:rPr lang="pt-PT" sz="1000" spc="-10" dirty="0">
                <a:latin typeface="Arial Narrow" panose="020B0606020202030204" pitchFamily="34" charset="0"/>
                <a:ea typeface="Times New Roman"/>
              </a:rPr>
              <a:t>.  Data de aprovação do texto do RCM: fevereiro 2023.</a:t>
            </a:r>
            <a:endParaRPr lang="en-US" sz="1000" dirty="0">
              <a:effectLst/>
              <a:latin typeface="Arial Narrow" panose="020B0606020202030204" pitchFamily="34" charset="0"/>
              <a:ea typeface="Times New Roman"/>
            </a:endParaRPr>
          </a:p>
        </p:txBody>
      </p:sp>
      <p:sp>
        <p:nvSpPr>
          <p:cNvPr id="6" name="TextBox 5">
            <a:extLst>
              <a:ext uri="{FF2B5EF4-FFF2-40B4-BE49-F238E27FC236}">
                <a16:creationId xmlns:a16="http://schemas.microsoft.com/office/drawing/2014/main" id="{23B134AD-918A-452C-A1C8-06CC7B9F45F2}"/>
              </a:ext>
            </a:extLst>
          </p:cNvPr>
          <p:cNvSpPr txBox="1"/>
          <p:nvPr/>
        </p:nvSpPr>
        <p:spPr>
          <a:xfrm>
            <a:off x="262345" y="5824327"/>
            <a:ext cx="11967100" cy="954107"/>
          </a:xfrm>
          <a:prstGeom prst="rect">
            <a:avLst/>
          </a:prstGeom>
          <a:noFill/>
        </p:spPr>
        <p:txBody>
          <a:bodyPr wrap="square" rtlCol="0">
            <a:spAutoFit/>
          </a:bodyPr>
          <a:lstStyle/>
          <a:p>
            <a:pPr lvl="0"/>
            <a:r>
              <a:rPr lang="pt-PT" sz="800" dirty="0">
                <a:solidFill>
                  <a:prstClr val="black"/>
                </a:solidFill>
              </a:rPr>
              <a:t>Gilead </a:t>
            </a:r>
            <a:r>
              <a:rPr lang="pt-PT" sz="800" dirty="0" err="1">
                <a:solidFill>
                  <a:prstClr val="black"/>
                </a:solidFill>
              </a:rPr>
              <a:t>Sciences</a:t>
            </a:r>
            <a:r>
              <a:rPr lang="pt-PT" sz="800" dirty="0">
                <a:solidFill>
                  <a:prstClr val="black"/>
                </a:solidFill>
              </a:rPr>
              <a:t>, Lda.</a:t>
            </a:r>
          </a:p>
          <a:p>
            <a:pPr lvl="0"/>
            <a:r>
              <a:rPr lang="pt-PT" sz="800" dirty="0" err="1">
                <a:solidFill>
                  <a:prstClr val="black"/>
                </a:solidFill>
              </a:rPr>
              <a:t>Atrium</a:t>
            </a:r>
            <a:r>
              <a:rPr lang="pt-PT" sz="800" dirty="0">
                <a:solidFill>
                  <a:prstClr val="black"/>
                </a:solidFill>
              </a:rPr>
              <a:t> Saldanha, Praça Duque de Saldanha nº 1 – 8º A e B</a:t>
            </a:r>
          </a:p>
          <a:p>
            <a:pPr lvl="0"/>
            <a:r>
              <a:rPr lang="pt-PT" sz="800" dirty="0">
                <a:solidFill>
                  <a:prstClr val="black"/>
                </a:solidFill>
              </a:rPr>
              <a:t>1050-094 Lisboa – Portugal</a:t>
            </a:r>
          </a:p>
          <a:p>
            <a:pPr lvl="0"/>
            <a:r>
              <a:rPr lang="pt-PT" sz="800" dirty="0">
                <a:solidFill>
                  <a:prstClr val="black"/>
                </a:solidFill>
              </a:rPr>
              <a:t>Tel.: 21 792 87 90 – Nº de contribuinte: 503 604 704</a:t>
            </a:r>
          </a:p>
          <a:p>
            <a:pPr lvl="0"/>
            <a:r>
              <a:rPr lang="pt-PT" sz="800" dirty="0">
                <a:solidFill>
                  <a:prstClr val="black"/>
                </a:solidFill>
              </a:rPr>
              <a:t>Informação Médica através do nº verde 800 207 489 ou departamento.medico@gilead.com</a:t>
            </a:r>
          </a:p>
          <a:p>
            <a:pPr lvl="0"/>
            <a:r>
              <a:rPr lang="pt-PT" sz="800" dirty="0">
                <a:solidFill>
                  <a:prstClr val="black"/>
                </a:solidFill>
              </a:rPr>
              <a:t>Pede-se que notifique qualquer informação de segurança, incluindo quaisquer suspeitas de reações adversas à Gilead </a:t>
            </a:r>
            <a:r>
              <a:rPr lang="pt-PT" sz="800" dirty="0" err="1">
                <a:solidFill>
                  <a:prstClr val="black"/>
                </a:solidFill>
              </a:rPr>
              <a:t>Sciences</a:t>
            </a:r>
            <a:r>
              <a:rPr lang="pt-PT" sz="800" dirty="0">
                <a:solidFill>
                  <a:prstClr val="black"/>
                </a:solidFill>
              </a:rPr>
              <a:t> por telefone ou correio eletrónico para Safety_FC@gilead.com e/ou ao INFARMED através de http://www.infarmed.pt/web/infarmed/submissaoram.</a:t>
            </a:r>
          </a:p>
          <a:p>
            <a:pPr lvl="0"/>
            <a:endParaRPr lang="pt-PT" sz="800" dirty="0">
              <a:solidFill>
                <a:prstClr val="black"/>
              </a:solidFill>
            </a:endParaRPr>
          </a:p>
        </p:txBody>
      </p:sp>
    </p:spTree>
    <p:extLst>
      <p:ext uri="{BB962C8B-B14F-4D97-AF65-F5344CB8AC3E}">
        <p14:creationId xmlns:p14="http://schemas.microsoft.com/office/powerpoint/2010/main" val="3703336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71" y="-34836"/>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TRUVADA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38746" y="213576"/>
            <a:ext cx="11731925" cy="4580624"/>
          </a:xfrm>
        </p:spPr>
        <p:txBody>
          <a:bodyPr>
            <a:noAutofit/>
          </a:bodyPr>
          <a:lstStyle/>
          <a:p>
            <a:pPr algn="just"/>
            <a:r>
              <a:rPr lang="pt-PT" sz="900" b="1" dirty="0">
                <a:effectLst/>
                <a:latin typeface="Times New Roman" panose="02020603050405020304" pitchFamily="18" charset="0"/>
                <a:ea typeface="Times New Roman" panose="02020603050405020304" pitchFamily="18" charset="0"/>
              </a:rPr>
              <a:t>NOME DO MEDICAMENTO E FORMA FARMACÊUTICA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200 mg/245 mg comprimidos revestidos por película. </a:t>
            </a:r>
            <a:r>
              <a:rPr lang="pt-PT" sz="900" b="1" dirty="0">
                <a:effectLst/>
                <a:latin typeface="Times New Roman" panose="02020603050405020304" pitchFamily="18" charset="0"/>
                <a:ea typeface="Times New Roman" panose="02020603050405020304" pitchFamily="18" charset="0"/>
              </a:rPr>
              <a:t>COMPOSIÇÃO QUALITATIVA E QUANTITATIVA</a:t>
            </a:r>
            <a:r>
              <a:rPr lang="pt-PT" sz="900" dirty="0">
                <a:effectLst/>
                <a:latin typeface="Times New Roman" panose="02020603050405020304" pitchFamily="18" charset="0"/>
                <a:ea typeface="Times New Roman" panose="02020603050405020304" pitchFamily="18" charset="0"/>
              </a:rPr>
              <a:t>: Cada comprimido revestido por película contém 200 mg de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e 245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(TD) [equivalente a 300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(TDF) ou 136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e contém 91 mg de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a:t>
            </a:r>
            <a:r>
              <a:rPr lang="pt-PT" sz="900" b="1" cap="all" dirty="0">
                <a:effectLst/>
                <a:latin typeface="Times New Roman" panose="02020603050405020304" pitchFamily="18" charset="0"/>
                <a:ea typeface="Times New Roman" panose="02020603050405020304" pitchFamily="18" charset="0"/>
              </a:rPr>
              <a:t>Indicações terapêuticas</a:t>
            </a:r>
            <a:r>
              <a:rPr lang="pt-PT" sz="900" dirty="0">
                <a:effectLst/>
                <a:latin typeface="Times New Roman" panose="02020603050405020304" pitchFamily="18" charset="0"/>
                <a:ea typeface="Times New Roman" panose="02020603050405020304" pitchFamily="18" charset="0"/>
              </a:rPr>
              <a:t>: Está indicado em terapêutica de associação de antirretrovirais para o tratamento de adultos infetados por VIH-1 e adolescentes infetados por VIH-1 com resistência aos </a:t>
            </a:r>
            <a:r>
              <a:rPr lang="pt-PT" sz="900" dirty="0" err="1">
                <a:effectLst/>
                <a:latin typeface="Times New Roman" panose="02020603050405020304" pitchFamily="18" charset="0"/>
                <a:ea typeface="Times New Roman" panose="02020603050405020304" pitchFamily="18" charset="0"/>
              </a:rPr>
              <a:t>NRTIs</a:t>
            </a:r>
            <a:r>
              <a:rPr lang="pt-PT" sz="900" dirty="0">
                <a:effectLst/>
                <a:latin typeface="Times New Roman" panose="02020603050405020304" pitchFamily="18" charset="0"/>
                <a:ea typeface="Times New Roman" panose="02020603050405020304" pitchFamily="18" charset="0"/>
              </a:rPr>
              <a:t> ou toxicidades que impossibilitem o uso de agentes de primeira linha. Está também indicado em associação com práticas de sexo seguro como profilaxia pré-exposição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reduzir o risco de aquisição da infeção por VIH-1 por via sexual em adultos e adolescentes de elevado risco. </a:t>
            </a:r>
            <a:r>
              <a:rPr lang="pt-PT" sz="900" b="1" dirty="0">
                <a:effectLst/>
                <a:latin typeface="Times New Roman" panose="02020603050405020304" pitchFamily="18" charset="0"/>
                <a:ea typeface="Times New Roman" panose="02020603050405020304" pitchFamily="18" charset="0"/>
              </a:rPr>
              <a:t>P</a:t>
            </a:r>
            <a:r>
              <a:rPr lang="pt-PT" sz="900" b="1" cap="all" dirty="0">
                <a:effectLst/>
                <a:latin typeface="Times New Roman" panose="02020603050405020304" pitchFamily="18" charset="0"/>
                <a:ea typeface="Times New Roman" panose="02020603050405020304" pitchFamily="18" charset="0"/>
              </a:rPr>
              <a:t>osologia e modo de administração:</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Tratamento da infeção em</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adultos e adolescentes com idade ≥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Prevenção da infeção em adultos e adolescentes com idade igual ou superior a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Modo de administração:</a:t>
            </a:r>
            <a:r>
              <a:rPr lang="pt-PT" sz="900" dirty="0">
                <a:effectLst/>
                <a:latin typeface="Times New Roman" panose="02020603050405020304" pitchFamily="18" charset="0"/>
                <a:ea typeface="Times New Roman" panose="02020603050405020304" pitchFamily="18" charset="0"/>
              </a:rPr>
              <a:t> Por via oral, preferencialmente com alimentos. </a:t>
            </a:r>
            <a:r>
              <a:rPr lang="pt-PT" sz="900" u="sng" dirty="0">
                <a:effectLst/>
                <a:latin typeface="Times New Roman" panose="02020603050405020304" pitchFamily="18" charset="0"/>
                <a:ea typeface="Times New Roman" panose="02020603050405020304" pitchFamily="18" charset="0"/>
              </a:rPr>
              <a:t>Adultos com compromisso renal</a:t>
            </a:r>
            <a:r>
              <a:rPr lang="pt-PT" sz="900" dirty="0">
                <a:effectLst/>
                <a:latin typeface="Times New Roman" panose="02020603050405020304" pitchFamily="18" charset="0"/>
                <a:ea typeface="Times New Roman" panose="02020603050405020304" pitchFamily="18" charset="0"/>
              </a:rPr>
              <a:t>: só deve ser utilizado em indivíduos com depuração da creatinina (</a:t>
            </a:r>
            <a:r>
              <a:rPr lang="pt-PT" sz="900" dirty="0" err="1">
                <a:effectLst/>
                <a:latin typeface="Times New Roman" panose="02020603050405020304" pitchFamily="18" charset="0"/>
                <a:ea typeface="Times New Roman" panose="02020603050405020304" pitchFamily="18" charset="0"/>
              </a:rPr>
              <a:t>ClCr</a:t>
            </a:r>
            <a:r>
              <a:rPr lang="pt-PT" sz="900" dirty="0">
                <a:effectLst/>
                <a:latin typeface="Times New Roman" panose="02020603050405020304" pitchFamily="18" charset="0"/>
                <a:ea typeface="Times New Roman" panose="02020603050405020304" pitchFamily="18" charset="0"/>
              </a:rPr>
              <a:t>) &lt;80 ml/min se os benefícios potenciais superarem os riscos potenciais. Consultar o RCM para ajustes de dose em doentes com compromisso renal. </a:t>
            </a:r>
            <a:r>
              <a:rPr lang="pt-PT" sz="900" u="sng" dirty="0">
                <a:effectLst/>
                <a:latin typeface="Times New Roman" panose="02020603050405020304" pitchFamily="18" charset="0"/>
                <a:ea typeface="Times New Roman" panose="02020603050405020304" pitchFamily="18" charset="0"/>
              </a:rPr>
              <a:t>Indivíduos pediátricos com compromisso renal:</a:t>
            </a:r>
            <a:r>
              <a:rPr lang="pt-PT" sz="900" dirty="0">
                <a:effectLst/>
                <a:latin typeface="Times New Roman" panose="02020603050405020304" pitchFamily="18" charset="0"/>
                <a:ea typeface="Times New Roman" panose="02020603050405020304" pitchFamily="18" charset="0"/>
              </a:rPr>
              <a:t> utilização não recomendada em indivíduos com idade inferior a 18 anos e compromisso renal. </a:t>
            </a:r>
            <a:r>
              <a:rPr lang="pt-PT" sz="900" u="sng" dirty="0">
                <a:effectLst/>
                <a:latin typeface="Times New Roman" panose="02020603050405020304" pitchFamily="18" charset="0"/>
                <a:ea typeface="Times New Roman" panose="02020603050405020304" pitchFamily="18" charset="0"/>
              </a:rPr>
              <a:t>População pediátrica</a:t>
            </a:r>
            <a:r>
              <a:rPr lang="pt-PT" sz="900" dirty="0">
                <a:effectLst/>
                <a:latin typeface="Times New Roman" panose="02020603050405020304" pitchFamily="18" charset="0"/>
                <a:ea typeface="Times New Roman" panose="02020603050405020304" pitchFamily="18" charset="0"/>
              </a:rPr>
              <a:t>: A segurança e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crianças com idade inferior a 12 anos de idade não foram estabelecidas. </a:t>
            </a:r>
            <a:r>
              <a:rPr lang="pt-PT" sz="900" u="sng"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não é necessário um ajuste posológico. </a:t>
            </a:r>
            <a:r>
              <a:rPr lang="pt-PT" sz="900" b="1" cap="all" dirty="0">
                <a:effectLst/>
                <a:latin typeface="Times New Roman" panose="02020603050405020304" pitchFamily="18" charset="0"/>
                <a:ea typeface="Times New Roman" panose="02020603050405020304" pitchFamily="18" charset="0"/>
              </a:rPr>
              <a:t>Contraindicações</a:t>
            </a:r>
            <a:r>
              <a:rPr lang="pt-PT" sz="900" dirty="0">
                <a:effectLst/>
                <a:latin typeface="Times New Roman" panose="02020603050405020304" pitchFamily="18" charset="0"/>
                <a:ea typeface="Times New Roman" panose="02020603050405020304" pitchFamily="18" charset="0"/>
              </a:rPr>
              <a:t>: Hipersensibilidade às substâncias ativas ou a qualquer um dos excipientes e utilização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indivíduos com estatuto serológico para o VIH-1 desconhecido ou positivo. </a:t>
            </a:r>
            <a:r>
              <a:rPr lang="pt-PT" sz="900" b="1" cap="all" dirty="0">
                <a:effectLst/>
                <a:latin typeface="Times New Roman" panose="02020603050405020304" pitchFamily="18" charset="0"/>
                <a:ea typeface="Times New Roman" panose="02020603050405020304" pitchFamily="18" charset="0"/>
              </a:rPr>
              <a:t>Advertências e precauções especiais de utilização</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evitado em doentes previamente tratados com antirretrovirais que apresentem estirpes do VIH 1 com a mutação K65R.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como parte de uma estratégia global para prevenção da infeção por VIH‑1, incluindo a utilização de outras medidas de prevenção contra o VIH‑1 (p. ex., uso consistente e correto de preservativo, conhecimento do estatuto serológico para o VIH‑1, testes regulares para outras infeções sexualmente transmissíveis).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redução do risco de aquisição do VIH‑1 em indivíduos cujo estatuto serológico para o VIH seja negativo. O estatuto serológico negativo para o VIH do indivíduo deve ser reconfirmado a intervalos regulares (por exemplo, pelo menos, a cada 3 meses), utilizando um teste combinado de antigénio/anticorpo enquanto decorrer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mais informações consultar o RCM. Os indivíduos não infetados por VIH‑1 devem ser aconselhados a cumprir rigorosamente o esquema posológico recomendado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Doentes infetados pelo vírus da hepatite B ou C</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doentes com infeção por VHB ou VHC não foram estabelecidas.</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 descontinuação do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doentes infetados por VHB pode estar associada a exacerbações agudas graves de hepatite. Ver RCM. </a:t>
            </a:r>
            <a:r>
              <a:rPr lang="pt-PT" sz="900" i="1" dirty="0">
                <a:effectLst/>
                <a:latin typeface="Times New Roman" panose="02020603050405020304" pitchFamily="18" charset="0"/>
                <a:ea typeface="Times New Roman" panose="02020603050405020304" pitchFamily="18" charset="0"/>
              </a:rPr>
              <a:t>Doença hepática</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foram estabelecidas em doentes com doenças hepáticas significativas subjacentes.</a:t>
            </a:r>
            <a:r>
              <a:rPr lang="pt-PT" sz="12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Efeitos renais em adultos</a:t>
            </a:r>
            <a:r>
              <a:rPr lang="pt-PT" sz="900" dirty="0">
                <a:effectLst/>
                <a:latin typeface="Times New Roman" panose="02020603050405020304" pitchFamily="18" charset="0"/>
                <a:ea typeface="Times New Roman" panose="02020603050405020304" pitchFamily="18" charset="0"/>
              </a:rPr>
              <a:t>:</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Antes de iniciar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o tratamento da infeção por VIH‑1 ou como profilaxia pré-exposição, recomenda-se que a depuração da creatinina seja calculada em todos os indivíduos. Ver RCM para mais informações sobre Efeitos Renais. </a:t>
            </a:r>
            <a:r>
              <a:rPr lang="pt-PT" sz="900" i="1" dirty="0">
                <a:effectLst/>
                <a:latin typeface="Times New Roman" panose="02020603050405020304" pitchFamily="18" charset="0"/>
                <a:ea typeface="Times New Roman" panose="02020603050405020304" pitchFamily="18" charset="0"/>
              </a:rPr>
              <a:t>Efeitos ósseos em adultos</a:t>
            </a:r>
            <a:r>
              <a:rPr lang="pt-PT" sz="900" dirty="0">
                <a:effectLst/>
                <a:latin typeface="Times New Roman" panose="02020603050405020304" pitchFamily="18" charset="0"/>
                <a:ea typeface="Times New Roman" panose="02020603050405020304" pitchFamily="18" charset="0"/>
              </a:rPr>
              <a:t>: As anomalias ósseas, tais como osteomalacia, que podem manifestar-se como dor óssea persistente ou agravada e que podem contribuir infrequentemente para fraturas, podem ser associadas 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induzida por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também pode causar uma diminuição na densidade mineral óssea. Se se suspeitar de anomalias ósseas, ou caso estas sejam detetadas, deve recorrer-se a consulta apropriada. Ver RCM. </a:t>
            </a:r>
            <a:r>
              <a:rPr lang="pt-PT" sz="900" i="1" dirty="0">
                <a:effectLst/>
                <a:latin typeface="Times New Roman" panose="02020603050405020304" pitchFamily="18" charset="0"/>
                <a:ea typeface="Times New Roman" panose="02020603050405020304" pitchFamily="18" charset="0"/>
              </a:rPr>
              <a:t>Efeitos renais e ósseos na população pediátrica:</a:t>
            </a:r>
            <a:r>
              <a:rPr lang="pt-PT" sz="900" dirty="0">
                <a:effectLst/>
                <a:latin typeface="Times New Roman" panose="02020603050405020304" pitchFamily="18" charset="0"/>
                <a:ea typeface="Times New Roman" panose="02020603050405020304" pitchFamily="18" charset="0"/>
              </a:rPr>
              <a:t> Existem incertezas associadas aos efeitos a longo prazo da toxicidade óssea e renal do TD</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durante o tratamento da infeção por VIH-1e aos efeitos renais e ósseos a longo prazo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quando usado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adolescentes não infetados A reversibilidade da toxicidade renal não pode ser completamente verificada. Por conseguinte, recomenda-se uma abordagem multidisciplinar para ponderar adequadamente, caso a caso, o equilíbrio benefício/risco do tratamento da infeção por VIH-1 ou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decidir acerca da monitorização apropriada durante o tratamento (incluindo a decisão de suspender o tratamento) e considerar a necessidade de suplementação. Ao usar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é necessário reavaliar os indivíduos em cada consulta para verificar se continuam a apresentar elevado risco de infeção por VIH-1. Ver RCM sobre recomendações de monitorização e controlo renal. Se se detetar ou suspeitar de anomalias ósseas, deve recorrer-se a consulta com um endocrinologista e/ou nefrologista. </a:t>
            </a:r>
            <a:r>
              <a:rPr lang="pt-PT" sz="900" i="1" dirty="0">
                <a:effectLst/>
                <a:latin typeface="Times New Roman" panose="02020603050405020304" pitchFamily="18" charset="0"/>
                <a:ea typeface="Times New Roman" panose="02020603050405020304" pitchFamily="18" charset="0"/>
              </a:rPr>
              <a:t>Peso e parâmetros metabólicos</a:t>
            </a:r>
            <a:r>
              <a:rPr lang="pt-PT" sz="900" dirty="0">
                <a:effectLst/>
                <a:latin typeface="Times New Roman" panose="02020603050405020304" pitchFamily="18" charset="0"/>
                <a:ea typeface="Times New Roman" panose="02020603050405020304" pitchFamily="18" charset="0"/>
              </a:rPr>
              <a:t>: Durante a terapêutica antirretroviral pode ocorrer um aumento do peso e dos níveis de lípidos e glucose no sangue. </a:t>
            </a:r>
            <a:r>
              <a:rPr lang="pt-PT" sz="900" i="1" dirty="0">
                <a:effectLst/>
                <a:latin typeface="Times New Roman" panose="02020603050405020304" pitchFamily="18" charset="0"/>
                <a:ea typeface="Times New Roman" panose="02020603050405020304" pitchFamily="18" charset="0"/>
              </a:rPr>
              <a:t>Disfunção mitocondrial após exposição in útero</a:t>
            </a:r>
            <a:r>
              <a:rPr lang="pt-PT" sz="900" dirty="0">
                <a:effectLst/>
                <a:latin typeface="Times New Roman" panose="02020603050405020304" pitchFamily="18" charset="0"/>
                <a:ea typeface="Times New Roman" panose="02020603050405020304" pitchFamily="18" charset="0"/>
              </a:rPr>
              <a:t>: os análogos dos nucleosídeos e nucleótidos podem, num grau variável, ter um impacto na função mitocondrial, o qual é mais pronunciado com a </a:t>
            </a:r>
            <a:r>
              <a:rPr lang="pt-PT" sz="900" dirty="0" err="1">
                <a:effectLst/>
                <a:latin typeface="Times New Roman" panose="02020603050405020304" pitchFamily="18" charset="0"/>
                <a:ea typeface="Times New Roman" panose="02020603050405020304" pitchFamily="18" charset="0"/>
              </a:rPr>
              <a:t>estavudina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e </a:t>
            </a:r>
            <a:r>
              <a:rPr lang="pt-PT" sz="900" dirty="0" err="1">
                <a:effectLst/>
                <a:latin typeface="Times New Roman" panose="02020603050405020304" pitchFamily="18" charset="0"/>
                <a:ea typeface="Times New Roman" panose="02020603050405020304" pitchFamily="18" charset="0"/>
              </a:rPr>
              <a:t>zidovudina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Síndrome de Reativação Imunológica</a:t>
            </a:r>
            <a:r>
              <a:rPr lang="pt-PT" sz="900" dirty="0">
                <a:effectLst/>
                <a:latin typeface="Times New Roman" panose="02020603050405020304" pitchFamily="18" charset="0"/>
                <a:ea typeface="Times New Roman" panose="02020603050405020304" pitchFamily="18" charset="0"/>
              </a:rPr>
              <a:t>: Em doentes infetados por VIH com deficiência imunológica grave à data da instituição da TARC, pode ocorrer uma reação inflamatória a infeções oportunistas assintomáticas ou residuais e causar várias situações clínicas graves, ou o agravamento dos sintomas. </a:t>
            </a:r>
            <a:r>
              <a:rPr lang="pt-PT" sz="900" i="1" dirty="0">
                <a:effectLst/>
                <a:latin typeface="Times New Roman" panose="02020603050405020304" pitchFamily="18" charset="0"/>
                <a:ea typeface="Times New Roman" panose="02020603050405020304" pitchFamily="18" charset="0"/>
              </a:rPr>
              <a:t>Doenças autoimunes</a:t>
            </a:r>
            <a:r>
              <a:rPr lang="pt-PT" sz="900" dirty="0">
                <a:effectLst/>
                <a:latin typeface="Times New Roman" panose="02020603050405020304" pitchFamily="18" charset="0"/>
                <a:ea typeface="Times New Roman" panose="02020603050405020304" pitchFamily="18" charset="0"/>
              </a:rPr>
              <a:t> (tal como a Doença de Graves e a hepatite autoimune), também têm sido descritas como tendo ocorrido no contexto de reativação imunitária. </a:t>
            </a:r>
            <a:r>
              <a:rPr lang="pt-PT" sz="900" i="1" dirty="0">
                <a:effectLst/>
                <a:latin typeface="Times New Roman" panose="02020603050405020304" pitchFamily="18" charset="0"/>
                <a:ea typeface="Times New Roman" panose="02020603050405020304" pitchFamily="18" charset="0"/>
              </a:rPr>
              <a:t>Infeções oportunistas</a:t>
            </a:r>
            <a:r>
              <a:rPr lang="pt-PT" sz="900" dirty="0">
                <a:effectLst/>
                <a:latin typeface="Times New Roman" panose="02020603050405020304" pitchFamily="18" charset="0"/>
                <a:ea typeface="Times New Roman" panose="02020603050405020304" pitchFamily="18" charset="0"/>
              </a:rPr>
              <a:t>: os doentes infetados por VIH‑1 em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ou qualquer outra terapêutica antirretroviral podem continuar a desenvolver infeções oportunistas e outras complicações da infeção por VIH devendo permanecer sob observação clínica cuidadosa de médicos com experiência no tratamento de doentes com doenças associadas ao VIH. </a:t>
            </a:r>
            <a:r>
              <a:rPr lang="pt-PT" sz="900" i="1" dirty="0">
                <a:effectLst/>
                <a:latin typeface="Times New Roman" panose="02020603050405020304" pitchFamily="18" charset="0"/>
                <a:ea typeface="Times New Roman" panose="02020603050405020304" pitchFamily="18" charset="0"/>
              </a:rPr>
              <a:t>Osteonecrose</a:t>
            </a:r>
            <a:r>
              <a:rPr lang="pt-PT" sz="900" dirty="0">
                <a:effectLst/>
                <a:latin typeface="Times New Roman" panose="02020603050405020304" pitchFamily="18" charset="0"/>
                <a:ea typeface="Times New Roman" panose="02020603050405020304" pitchFamily="18" charset="0"/>
              </a:rPr>
              <a:t>: Os doentes devem ser instruídos a procurar aconselhamento médico caso sintam mal-estar e dor articular, rigidez articular ou dificuldade de movimentos. </a:t>
            </a:r>
            <a:r>
              <a:rPr lang="pt-PT" sz="900" i="1" dirty="0">
                <a:effectLst/>
                <a:latin typeface="Times New Roman" panose="02020603050405020304" pitchFamily="18" charset="0"/>
                <a:ea typeface="Times New Roman" panose="02020603050405020304" pitchFamily="18" charset="0"/>
              </a:rPr>
              <a:t>Coadministração com outros medicamentos</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Se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for coadministrado com um AINE, a função renal deve ser devidamente monitorizada. Em doentes infetados por VIH‑1 com fatores de risco renal, a coadministração de TD com um inibidor da </a:t>
            </a:r>
            <a:r>
              <a:rPr lang="pt-PT" sz="900" dirty="0" err="1">
                <a:effectLst/>
                <a:latin typeface="Times New Roman" panose="02020603050405020304" pitchFamily="18" charset="0"/>
                <a:ea typeface="Times New Roman" panose="02020603050405020304" pitchFamily="18" charset="0"/>
              </a:rPr>
              <a:t>protease</a:t>
            </a:r>
            <a:r>
              <a:rPr lang="pt-PT" sz="900" dirty="0">
                <a:effectLst/>
                <a:latin typeface="Times New Roman" panose="02020603050405020304" pitchFamily="18" charset="0"/>
                <a:ea typeface="Times New Roman" panose="02020603050405020304" pitchFamily="18" charset="0"/>
              </a:rPr>
              <a:t> potenciado deve ser cuidadosamente avaliada.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deve ser administrado concomitantemente com outros medicamentos que contêm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com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com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segurança de TD quando coadministrado com </a:t>
            </a:r>
            <a:r>
              <a:rPr lang="pt-PT" sz="900" dirty="0" err="1">
                <a:effectLst/>
                <a:latin typeface="Times New Roman" panose="02020603050405020304" pitchFamily="18" charset="0"/>
                <a:ea typeface="Times New Roman" panose="02020603050405020304" pitchFamily="18" charset="0"/>
              </a:rPr>
              <a:t>ledipasvir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e um potenciador farmacocinético não foi estabelecida. Para mais informações ver RCM. </a:t>
            </a:r>
            <a:r>
              <a:rPr lang="pt-PT" sz="900" i="1"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indivíduos idosos deve ser efetuada com precaução. </a:t>
            </a:r>
            <a:r>
              <a:rPr lang="pt-PT" sz="900" i="1" dirty="0">
                <a:effectLst/>
                <a:latin typeface="Times New Roman" panose="02020603050405020304" pitchFamily="18" charset="0"/>
                <a:ea typeface="Times New Roman" panose="02020603050405020304" pitchFamily="18" charset="0"/>
              </a:rPr>
              <a:t>Excipientes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contém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Doentes com problemas hereditários raros de intolerância à galactose, deficiência em </a:t>
            </a:r>
            <a:r>
              <a:rPr lang="pt-PT" sz="900" dirty="0" err="1">
                <a:effectLst/>
                <a:latin typeface="Times New Roman" panose="02020603050405020304" pitchFamily="18" charset="0"/>
                <a:ea typeface="Times New Roman" panose="02020603050405020304" pitchFamily="18" charset="0"/>
              </a:rPr>
              <a:t>lactase</a:t>
            </a:r>
            <a:r>
              <a:rPr lang="pt-PT" sz="900" dirty="0">
                <a:effectLst/>
                <a:latin typeface="Times New Roman" panose="02020603050405020304" pitchFamily="18" charset="0"/>
                <a:ea typeface="Times New Roman" panose="02020603050405020304" pitchFamily="18" charset="0"/>
              </a:rPr>
              <a:t> de </a:t>
            </a:r>
            <a:r>
              <a:rPr lang="pt-PT" sz="900" dirty="0" err="1">
                <a:effectLst/>
                <a:latin typeface="Times New Roman" panose="02020603050405020304" pitchFamily="18" charset="0"/>
                <a:ea typeface="Times New Roman" panose="02020603050405020304" pitchFamily="18" charset="0"/>
              </a:rPr>
              <a:t>Lapp</a:t>
            </a:r>
            <a:r>
              <a:rPr lang="pt-PT" sz="900" dirty="0">
                <a:effectLst/>
                <a:latin typeface="Times New Roman" panose="02020603050405020304" pitchFamily="18" charset="0"/>
                <a:ea typeface="Times New Roman" panose="02020603050405020304" pitchFamily="18" charset="0"/>
              </a:rPr>
              <a:t>, ou má absorção de glucose galactose não devem tomar este medicamento. Este medicamento contém menos do que 1 </a:t>
            </a:r>
            <a:r>
              <a:rPr lang="pt-PT" sz="900" dirty="0" err="1">
                <a:effectLst/>
                <a:latin typeface="Times New Roman" panose="02020603050405020304" pitchFamily="18" charset="0"/>
                <a:ea typeface="Times New Roman" panose="02020603050405020304" pitchFamily="18" charset="0"/>
              </a:rPr>
              <a:t>mmol</a:t>
            </a:r>
            <a:r>
              <a:rPr lang="pt-PT" sz="9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900" b="1" cap="all" dirty="0">
                <a:effectLst/>
                <a:latin typeface="Times New Roman" panose="02020603050405020304" pitchFamily="18" charset="0"/>
                <a:ea typeface="Times New Roman" panose="02020603050405020304" pitchFamily="18" charset="0"/>
              </a:rPr>
              <a:t>Interações medicamentosas e outras formas de interação: </a:t>
            </a:r>
            <a:r>
              <a:rPr lang="pt-PT" sz="900" dirty="0">
                <a:effectLst/>
                <a:latin typeface="Times New Roman" panose="02020603050405020304" pitchFamily="18" charset="0"/>
                <a:ea typeface="Times New Roman" panose="02020603050405020304" pitchFamily="18" charset="0"/>
              </a:rPr>
              <a:t>Os estudos de interação só foram realizados em adultos. O potencial para interações mediadas pelo CYP450 com outros medicamentos é baixo. </a:t>
            </a:r>
            <a:r>
              <a:rPr lang="pt-PT" sz="900" i="1" dirty="0">
                <a:effectLst/>
                <a:latin typeface="Times New Roman" panose="02020603050405020304" pitchFamily="18" charset="0"/>
                <a:ea typeface="Times New Roman" panose="02020603050405020304" pitchFamily="18" charset="0"/>
              </a:rPr>
              <a:t>Utilização concomitante não recomendada: </a:t>
            </a:r>
            <a:r>
              <a:rPr lang="pt-PT" sz="900" dirty="0">
                <a:effectLst/>
                <a:latin typeface="Times New Roman" panose="02020603050405020304" pitchFamily="18" charset="0"/>
                <a:ea typeface="Times New Roman" panose="02020603050405020304" pitchFamily="18" charset="0"/>
              </a:rPr>
              <a:t>medicamentos que contenham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tais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a:t>
            </a:r>
            <a:r>
              <a:rPr lang="pt-PT" sz="900" i="1" dirty="0">
                <a:effectLst/>
                <a:latin typeface="Times New Roman" panose="02020603050405020304" pitchFamily="18" charset="0"/>
                <a:ea typeface="Times New Roman" panose="02020603050405020304" pitchFamily="18" charset="0"/>
              </a:rPr>
              <a:t>Outras interações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atazanavir</a:t>
            </a:r>
            <a:r>
              <a:rPr lang="pt-PT" sz="900" dirty="0">
                <a:effectLst/>
                <a:latin typeface="Times New Roman" panose="02020603050405020304" pitchFamily="18" charset="0"/>
                <a:ea typeface="Times New Roman" panose="02020603050405020304" pitchFamily="18" charset="0"/>
              </a:rPr>
              <a:t>/ritonavir/TD; </a:t>
            </a:r>
            <a:r>
              <a:rPr lang="pt-PT" sz="900" dirty="0" err="1">
                <a:effectLst/>
                <a:latin typeface="Times New Roman" panose="02020603050405020304" pitchFamily="18" charset="0"/>
                <a:ea typeface="Times New Roman" panose="02020603050405020304" pitchFamily="18" charset="0"/>
              </a:rPr>
              <a:t>darunavir</a:t>
            </a:r>
            <a:r>
              <a:rPr lang="pt-PT" sz="900" dirty="0">
                <a:effectLst/>
                <a:latin typeface="Times New Roman" panose="02020603050405020304" pitchFamily="18" charset="0"/>
                <a:ea typeface="Times New Roman" panose="02020603050405020304" pitchFamily="18" charset="0"/>
              </a:rPr>
              <a:t>/ritonavir/TD; lopinavir/ritonavir/TD;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Para mais informações ver RCM. </a:t>
            </a:r>
            <a:r>
              <a:rPr lang="pt-PT" sz="900" b="1" cap="all" dirty="0">
                <a:effectLst/>
                <a:latin typeface="Times New Roman" panose="02020603050405020304" pitchFamily="18" charset="0"/>
                <a:ea typeface="Times New Roman" panose="02020603050405020304" pitchFamily="18" charset="0"/>
              </a:rPr>
              <a:t>Efeitos indesejáveis:</a:t>
            </a:r>
            <a:r>
              <a:rPr lang="pt-PT" sz="900" b="1"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Muito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hipofosfatemia</a:t>
            </a:r>
            <a:r>
              <a:rPr lang="pt-PT" sz="900" dirty="0">
                <a:effectLst/>
                <a:latin typeface="Times New Roman" panose="02020603050405020304" pitchFamily="18" charset="0"/>
                <a:ea typeface="Times New Roman" panose="02020603050405020304" pitchFamily="18" charset="0"/>
              </a:rPr>
              <a:t>*; cefaleias, tonturas, diarreia, náuseas, vómitos, erupção cutânea, elevação da creatina </a:t>
            </a:r>
            <a:r>
              <a:rPr lang="pt-PT" sz="900" dirty="0" err="1">
                <a:effectLst/>
                <a:latin typeface="Times New Roman" panose="02020603050405020304" pitchFamily="18" charset="0"/>
                <a:ea typeface="Times New Roman" panose="02020603050405020304" pitchFamily="18" charset="0"/>
              </a:rPr>
              <a:t>cinase</a:t>
            </a:r>
            <a:r>
              <a:rPr lang="pt-PT" sz="900" dirty="0">
                <a:effectLst/>
                <a:latin typeface="Times New Roman" panose="02020603050405020304" pitchFamily="18" charset="0"/>
                <a:ea typeface="Times New Roman" panose="02020603050405020304" pitchFamily="18" charset="0"/>
              </a:rPr>
              <a:t>, astenia; </a:t>
            </a:r>
            <a:r>
              <a:rPr lang="pt-PT" sz="900" u="sng" dirty="0">
                <a:effectLst/>
                <a:latin typeface="Times New Roman" panose="02020603050405020304" pitchFamily="18" charset="0"/>
                <a:ea typeface="Times New Roman" panose="02020603050405020304" pitchFamily="18" charset="0"/>
              </a:rPr>
              <a:t>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 &lt; 1/10)</a:t>
            </a:r>
            <a:r>
              <a:rPr lang="pt-PT" sz="900" dirty="0">
                <a:effectLst/>
                <a:latin typeface="Times New Roman" panose="02020603050405020304" pitchFamily="18" charset="0"/>
                <a:ea typeface="Times New Roman" panose="02020603050405020304" pitchFamily="18" charset="0"/>
              </a:rPr>
              <a:t>: neutropenia, reação alérgica, hiperglicemia, </a:t>
            </a:r>
            <a:r>
              <a:rPr lang="pt-PT" sz="900" dirty="0" err="1">
                <a:effectLst/>
                <a:latin typeface="Times New Roman" panose="02020603050405020304" pitchFamily="18" charset="0"/>
                <a:ea typeface="Times New Roman" panose="02020603050405020304" pitchFamily="18" charset="0"/>
              </a:rPr>
              <a:t>hipertrigliceridemia</a:t>
            </a:r>
            <a:r>
              <a:rPr lang="pt-PT" sz="900" dirty="0">
                <a:effectLst/>
                <a:latin typeface="Times New Roman" panose="02020603050405020304" pitchFamily="18" charset="0"/>
                <a:ea typeface="Times New Roman" panose="02020603050405020304" pitchFamily="18" charset="0"/>
              </a:rPr>
              <a:t>, insónia, sonhos anormais, tonturas, cefaleias, elevação da amílase incluindo elevação da amílase pancreática, elevação da lípase sérica, vómitos, dor abdominal, dispepsia, distensão abdominal, flatulência, erupção cutânea vesicular, erupção cutânea postular, erupção cutânea maculopapular, prurido, urticária, alterações da pigmentação cutânea (</a:t>
            </a:r>
            <a:r>
              <a:rPr lang="pt-PT" sz="900" dirty="0" err="1">
                <a:effectLst/>
                <a:latin typeface="Times New Roman" panose="02020603050405020304" pitchFamily="18" charset="0"/>
                <a:ea typeface="Times New Roman" panose="02020603050405020304" pitchFamily="18" charset="0"/>
              </a:rPr>
              <a:t>hiperpigmentação</a:t>
            </a:r>
            <a:r>
              <a:rPr lang="pt-PT" sz="900" dirty="0">
                <a:effectLst/>
                <a:latin typeface="Times New Roman" panose="02020603050405020304" pitchFamily="18" charset="0"/>
                <a:ea typeface="Times New Roman" panose="02020603050405020304" pitchFamily="18" charset="0"/>
              </a:rPr>
              <a:t>), dor, astenia; </a:t>
            </a:r>
            <a:r>
              <a:rPr lang="pt-PT" sz="900" u="sng" dirty="0">
                <a:effectLst/>
                <a:latin typeface="Times New Roman" panose="02020603050405020304" pitchFamily="18" charset="0"/>
                <a:ea typeface="Times New Roman" panose="02020603050405020304" pitchFamily="18" charset="0"/>
              </a:rPr>
              <a:t>Pouco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1/1.000,&lt; 1/100)</a:t>
            </a:r>
            <a:r>
              <a:rPr lang="pt-PT" sz="900" dirty="0">
                <a:effectLst/>
                <a:latin typeface="Times New Roman" panose="02020603050405020304" pitchFamily="18" charset="0"/>
                <a:ea typeface="Times New Roman" panose="02020603050405020304" pitchFamily="18" charset="0"/>
              </a:rPr>
              <a:t>: anemia, hipocaliemia*, pancreatite, angioedema, </a:t>
            </a:r>
            <a:r>
              <a:rPr lang="pt-PT" sz="900" dirty="0" err="1">
                <a:effectLst/>
                <a:latin typeface="Times New Roman" panose="02020603050405020304" pitchFamily="18" charset="0"/>
                <a:ea typeface="Times New Roman" panose="02020603050405020304" pitchFamily="18" charset="0"/>
              </a:rPr>
              <a:t>rabdomiólise</a:t>
            </a:r>
            <a:r>
              <a:rPr lang="pt-PT" sz="900" dirty="0">
                <a:effectLst/>
                <a:latin typeface="Times New Roman" panose="02020603050405020304" pitchFamily="18" charset="0"/>
                <a:ea typeface="Times New Roman" panose="02020603050405020304" pitchFamily="18" charset="0"/>
              </a:rPr>
              <a:t>*, fraqueza muscular*, elevação da creatinina, proteinúria,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incluindo síndrome de </a:t>
            </a:r>
            <a:r>
              <a:rPr lang="pt-PT" sz="900" dirty="0" err="1">
                <a:effectLst/>
                <a:latin typeface="Times New Roman" panose="02020603050405020304" pitchFamily="18" charset="0"/>
                <a:ea typeface="Times New Roman" panose="02020603050405020304" pitchFamily="18" charset="0"/>
              </a:rPr>
              <a:t>Fanconi</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Raros (1/10.000,&lt; 1/1.000)</a:t>
            </a:r>
            <a:r>
              <a:rPr lang="pt-PT" sz="900" dirty="0">
                <a:effectLst/>
                <a:latin typeface="Times New Roman" panose="02020603050405020304" pitchFamily="18" charset="0"/>
                <a:ea typeface="Times New Roman" panose="02020603050405020304" pitchFamily="18" charset="0"/>
              </a:rPr>
              <a:t>: acidose láctica, esteatose hepática, hepatite, angioedema, </a:t>
            </a:r>
            <a:r>
              <a:rPr lang="pt-PT" sz="900" dirty="0" err="1">
                <a:effectLst/>
                <a:latin typeface="Times New Roman" panose="02020603050405020304" pitchFamily="18" charset="0"/>
                <a:ea typeface="Times New Roman" panose="02020603050405020304" pitchFamily="18" charset="0"/>
              </a:rPr>
              <a:t>osteomalácia</a:t>
            </a:r>
            <a:r>
              <a:rPr lang="pt-PT" sz="900" dirty="0">
                <a:effectLst/>
                <a:latin typeface="Times New Roman" panose="02020603050405020304" pitchFamily="18" charset="0"/>
                <a:ea typeface="Times New Roman" panose="02020603050405020304" pitchFamily="18" charset="0"/>
              </a:rPr>
              <a:t> (manifestada como dores ósseas e contribuindo infrequentemente para fraturas)*, miopatia*, insuficiência renal (aguda e crónica), necrose tubular aguda, nefrite (incluindo nefrite intersticial aguda), diabetes insípida </a:t>
            </a:r>
            <a:r>
              <a:rPr lang="pt-PT" sz="900" dirty="0" err="1">
                <a:effectLst/>
                <a:latin typeface="Times New Roman" panose="02020603050405020304" pitchFamily="18" charset="0"/>
                <a:ea typeface="Times New Roman" panose="02020603050405020304" pitchFamily="18" charset="0"/>
              </a:rPr>
              <a:t>nefrogénica</a:t>
            </a:r>
            <a:r>
              <a:rPr lang="pt-PT" sz="900" dirty="0">
                <a:effectLst/>
                <a:latin typeface="Times New Roman" panose="02020603050405020304" pitchFamily="18" charset="0"/>
                <a:ea typeface="Times New Roman" panose="02020603050405020304" pitchFamily="18" charset="0"/>
              </a:rPr>
              <a:t>. *Na ausência de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não se considera que estes acontecimentos tenham uma relação causal com o TD. População pediátrica: Em adição às reações adversas da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notificadas nos adultos, ocorreram mais frequentemente anemia e alterações da pigmentação cutânea. Os efeitos indesejáveis com TD foram consistentes com os observados em adultos, tendo sido notificado diminuições da DMO em doentes pediátricos. Consultar o RCM para mais informações. Data de aprovação do texto do RCM: janeiro 2023. </a:t>
            </a:r>
          </a:p>
          <a:p>
            <a:pPr algn="just">
              <a:lnSpc>
                <a:spcPct val="100000"/>
              </a:lnSpc>
              <a:spcBef>
                <a:spcPts val="0"/>
              </a:spcBef>
            </a:pPr>
            <a:r>
              <a:rPr lang="pt-PT" sz="900" cap="all" dirty="0" err="1">
                <a:latin typeface="Times New Roman" panose="02020603050405020304" pitchFamily="18" charset="0"/>
                <a:ea typeface="Times New Roman" panose="02020603050405020304" pitchFamily="18" charset="0"/>
              </a:rPr>
              <a:t>PAR</a:t>
            </a:r>
            <a:r>
              <a:rPr lang="pt-PT" sz="900" cap="all" dirty="0" err="1">
                <a:effectLst/>
                <a:latin typeface="Times New Roman" panose="02020603050405020304" pitchFamily="18" charset="0"/>
                <a:ea typeface="Times New Roman" panose="02020603050405020304" pitchFamily="18" charset="0"/>
              </a:rPr>
              <a:t>a</a:t>
            </a:r>
            <a:r>
              <a:rPr lang="pt-PT" sz="900" cap="all" dirty="0">
                <a:effectLst/>
                <a:latin typeface="Times New Roman" panose="02020603050405020304" pitchFamily="18" charset="0"/>
                <a:ea typeface="Times New Roman" panose="02020603050405020304" pitchFamily="18" charset="0"/>
              </a:rPr>
              <a:t> mais informações deverá contactar o titular da autorização de introdução no mercado. MEDICAMENTO DE RECEITA MÉDICA RESTRITA, DE UTILIZAÇÃO RESERVADA A CERTOS MEIOS ESPECIALIZADOS.</a:t>
            </a:r>
            <a:endParaRPr lang="pt-P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8551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26575"/>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GENVOYA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36220" y="362075"/>
            <a:ext cx="11659606" cy="5019952"/>
          </a:xfrm>
        </p:spPr>
        <p:txBody>
          <a:bodyPr>
            <a:noAutofit/>
          </a:bodyPr>
          <a:lstStyle/>
          <a:p>
            <a:pPr algn="just"/>
            <a:r>
              <a:rPr lang="pt-PT" sz="1000" b="1" dirty="0">
                <a:effectLst/>
                <a:latin typeface="Times New Roman" panose="02020603050405020304" pitchFamily="18" charset="0"/>
                <a:ea typeface="Times New Roman" panose="02020603050405020304" pitchFamily="18" charset="0"/>
              </a:rPr>
              <a:t>NOME DO MEDICAMENTO E FORMA FARMACÊUTICA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150 mg/150 mg/200 mg/10 mg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rev</a:t>
            </a:r>
            <a:r>
              <a:rPr lang="pt-PT" sz="1000" dirty="0">
                <a:effectLst/>
                <a:latin typeface="Times New Roman" panose="02020603050405020304" pitchFamily="18" charset="0"/>
                <a:ea typeface="Times New Roman" panose="02020603050405020304" pitchFamily="18" charset="0"/>
              </a:rPr>
              <a:t> por película | 90 mg/90 mg/120 mg/6 mg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rev</a:t>
            </a:r>
            <a:r>
              <a:rPr lang="pt-PT" sz="1000" dirty="0">
                <a:effectLst/>
                <a:latin typeface="Times New Roman" panose="02020603050405020304" pitchFamily="18" charset="0"/>
                <a:ea typeface="Times New Roman" panose="02020603050405020304" pitchFamily="18" charset="0"/>
              </a:rPr>
              <a:t> por película</a:t>
            </a:r>
            <a:r>
              <a:rPr lang="pt-PT" sz="1000" b="1" dirty="0">
                <a:effectLst/>
                <a:latin typeface="Times New Roman" panose="02020603050405020304" pitchFamily="18" charset="0"/>
                <a:ea typeface="Times New Roman" panose="02020603050405020304" pitchFamily="18" charset="0"/>
              </a:rPr>
              <a:t> COMPOSIÇÃO QUALITATIVA E QUANTITATIVA</a:t>
            </a:r>
            <a:r>
              <a:rPr lang="pt-PT" sz="1000" dirty="0">
                <a:effectLst/>
                <a:latin typeface="Times New Roman" panose="02020603050405020304" pitchFamily="18" charset="0"/>
                <a:ea typeface="Times New Roman" panose="02020603050405020304" pitchFamily="18" charset="0"/>
              </a:rPr>
              <a:t>: Cada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contém 150 mg  </a:t>
            </a:r>
            <a:r>
              <a:rPr lang="pt-PT" sz="1000" dirty="0" err="1">
                <a:effectLst/>
                <a:latin typeface="Times New Roman" panose="02020603050405020304" pitchFamily="18" charset="0"/>
                <a:ea typeface="Times New Roman" panose="02020603050405020304" pitchFamily="18" charset="0"/>
              </a:rPr>
              <a:t>elvitegravir</a:t>
            </a:r>
            <a:r>
              <a:rPr lang="pt-PT" sz="1000" dirty="0">
                <a:effectLst/>
                <a:latin typeface="Times New Roman" panose="02020603050405020304" pitchFamily="18" charset="0"/>
                <a:ea typeface="Times New Roman" panose="02020603050405020304" pitchFamily="18" charset="0"/>
              </a:rPr>
              <a:t>, 150 mg </a:t>
            </a:r>
            <a:r>
              <a:rPr lang="pt-PT" sz="1000" dirty="0" err="1">
                <a:effectLst/>
                <a:latin typeface="Times New Roman" panose="02020603050405020304" pitchFamily="18" charset="0"/>
                <a:ea typeface="Times New Roman" panose="02020603050405020304" pitchFamily="18" charset="0"/>
              </a:rPr>
              <a:t>cobicistate</a:t>
            </a:r>
            <a:r>
              <a:rPr lang="pt-PT" sz="1000" dirty="0">
                <a:effectLst/>
                <a:latin typeface="Times New Roman" panose="02020603050405020304" pitchFamily="18" charset="0"/>
                <a:ea typeface="Times New Roman" panose="02020603050405020304" pitchFamily="18" charset="0"/>
              </a:rPr>
              <a:t>, 200 mg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TAF &lt; &gt; a 10 mg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e 58 mg lactose. | Cada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contém 90 mg </a:t>
            </a:r>
            <a:r>
              <a:rPr lang="pt-PT" sz="1000" dirty="0" err="1">
                <a:effectLst/>
                <a:latin typeface="Times New Roman" panose="02020603050405020304" pitchFamily="18" charset="0"/>
                <a:ea typeface="Times New Roman" panose="02020603050405020304" pitchFamily="18" charset="0"/>
              </a:rPr>
              <a:t>elvitegravir</a:t>
            </a:r>
            <a:r>
              <a:rPr lang="pt-PT" sz="1000" dirty="0">
                <a:effectLst/>
                <a:latin typeface="Times New Roman" panose="02020603050405020304" pitchFamily="18" charset="0"/>
                <a:ea typeface="Times New Roman" panose="02020603050405020304" pitchFamily="18" charset="0"/>
              </a:rPr>
              <a:t>, 90 mg </a:t>
            </a:r>
            <a:r>
              <a:rPr lang="pt-PT" sz="1000" dirty="0" err="1">
                <a:effectLst/>
                <a:latin typeface="Times New Roman" panose="02020603050405020304" pitchFamily="18" charset="0"/>
                <a:ea typeface="Times New Roman" panose="02020603050405020304" pitchFamily="18" charset="0"/>
              </a:rPr>
              <a:t>cobicistate</a:t>
            </a:r>
            <a:r>
              <a:rPr lang="pt-PT" sz="1000" dirty="0">
                <a:effectLst/>
                <a:latin typeface="Times New Roman" panose="02020603050405020304" pitchFamily="18" charset="0"/>
                <a:ea typeface="Times New Roman" panose="02020603050405020304" pitchFamily="18" charset="0"/>
              </a:rPr>
              <a:t>, 120 mg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 TAF &lt; &gt; a 6 mg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e 35 mg lactose. Consultar o RCM para mais informação sobre excipientes adicionais.</a:t>
            </a:r>
            <a:r>
              <a:rPr lang="pt-PT" sz="1000" b="1" cap="all" dirty="0">
                <a:effectLst/>
                <a:latin typeface="Times New Roman Bold"/>
                <a:ea typeface="Times New Roman" panose="02020603050405020304" pitchFamily="18" charset="0"/>
              </a:rPr>
              <a:t> Indicações terapêuticas:</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Tratamento de doentes adultos e pediátricos com 2 anos de idade ou mais, com um peso corporal de, pelo menos, 14 kg. </a:t>
            </a:r>
            <a:r>
              <a:rPr lang="pt-PT" sz="1000" b="1" cap="all" dirty="0">
                <a:effectLst/>
                <a:latin typeface="Times New Roman Bold"/>
                <a:ea typeface="Times New Roman" panose="02020603050405020304" pitchFamily="18" charset="0"/>
              </a:rPr>
              <a:t>Posologia e modo de administração:</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Doentes adultos e pediátricos com um peso ≥ 25 kg</a:t>
            </a:r>
            <a:r>
              <a:rPr lang="pt-PT" sz="1000" dirty="0">
                <a:effectLst/>
                <a:latin typeface="Times New Roman" panose="02020603050405020304" pitchFamily="18" charset="0"/>
                <a:ea typeface="Times New Roman" panose="02020603050405020304" pitchFamily="18" charset="0"/>
              </a:rPr>
              <a:t>: 1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de 150/150/200/10mg por via oral, 1x/dia, com alimentos. </a:t>
            </a:r>
            <a:r>
              <a:rPr lang="pt-PT" sz="1000" u="sng" dirty="0">
                <a:effectLst/>
                <a:latin typeface="Times New Roman" panose="02020603050405020304" pitchFamily="18" charset="0"/>
                <a:ea typeface="Times New Roman" panose="02020603050405020304" pitchFamily="18" charset="0"/>
              </a:rPr>
              <a:t>Doentes pediátricos com ≥2 anos, com peso ≥ 14kg mas &lt; 25kg</a:t>
            </a:r>
            <a:r>
              <a:rPr lang="pt-PT" sz="1000" dirty="0">
                <a:effectLst/>
                <a:latin typeface="Times New Roman" panose="02020603050405020304" pitchFamily="18" charset="0"/>
                <a:ea typeface="Times New Roman" panose="02020603050405020304" pitchFamily="18" charset="0"/>
              </a:rPr>
              <a:t>: 1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de 90 mg/90 mg/120 mg/6 mg tomado 1x/dia, com alimentos. </a:t>
            </a:r>
            <a:r>
              <a:rPr lang="pt-PT" sz="1000" u="sng" dirty="0">
                <a:effectLst/>
                <a:latin typeface="Times New Roman" panose="02020603050405020304" pitchFamily="18" charset="0"/>
                <a:ea typeface="Times New Roman" panose="02020603050405020304" pitchFamily="18" charset="0"/>
              </a:rPr>
              <a:t>Idosos</a:t>
            </a:r>
            <a:r>
              <a:rPr lang="pt-PT" sz="1000" dirty="0">
                <a:effectLst/>
                <a:latin typeface="Times New Roman" panose="02020603050405020304" pitchFamily="18" charset="0"/>
                <a:ea typeface="Times New Roman" panose="02020603050405020304" pitchFamily="18" charset="0"/>
              </a:rPr>
              <a:t>: Não é necessário um ajuste posológico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idosos. </a:t>
            </a:r>
            <a:r>
              <a:rPr lang="pt-PT" sz="1000" u="sng" dirty="0">
                <a:effectLst/>
                <a:latin typeface="Times New Roman" panose="02020603050405020304" pitchFamily="18" charset="0"/>
                <a:ea typeface="Times New Roman" panose="02020603050405020304" pitchFamily="18" charset="0"/>
              </a:rPr>
              <a:t>Compromisso renal</a:t>
            </a:r>
            <a:r>
              <a:rPr lang="pt-PT" sz="1000" dirty="0">
                <a:effectLst/>
                <a:latin typeface="Times New Roman" panose="02020603050405020304" pitchFamily="18" charset="0"/>
                <a:ea typeface="Times New Roman" panose="02020603050405020304" pitchFamily="18" charset="0"/>
              </a:rPr>
              <a:t>: Não é necessário um ajuste posológico em adultos ou adolescentes (com ≥ 12 anos de idade, com um peso corporal ≥ 35 kg) com uma depuração da creatinina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 30 ml/min.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descontinuado em doentes com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que diminui para valores inferiores a 30 ml/min durante o tratamento. Não é necessário um ajuste posológico em adultos com doença renal terminal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&lt; 15 ml/min) sujeitos a hemodiálise crónica. No entanto,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geralmente evitado, mas pode ser utilizado nestes doentes caso se considere que os potenciais benefícios superem os potenciais riscos. Nos dias de hemodiálise,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administrado após a conclusão do tratamento de hemodiálise.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evitado em doentes com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 15 ml/min e &lt; 30 ml/min, ou &lt; 15 ml/min que não estejam sujeitos a hemodiálise crónica, uma vez que a segurança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foi estabelecida nestas populações. Não existem dados disponíveis para fazer recomendações de dose em crianças com menos de 12 anos de idade com compromisso renal, nem em crianças com menos de 18 anos de idade com doença renal terminal. Devido ao sabor amargo,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deve ser mastigado ou esmagado. No caso de doentes que não sejam capazes de engolir o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inteiro, é possível dividir o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ao meio, ingerindo cada metade uma após a outra, garantindo que é tomada a dose completa.</a:t>
            </a:r>
            <a:r>
              <a:rPr lang="pt-PT" sz="1000" b="1" cap="all" dirty="0">
                <a:effectLst/>
                <a:latin typeface="Times New Roman Bold"/>
                <a:ea typeface="Times New Roman" panose="02020603050405020304" pitchFamily="18" charset="0"/>
              </a:rPr>
              <a:t> Contraindicações: </a:t>
            </a:r>
            <a:r>
              <a:rPr lang="pt-PT" sz="1000" dirty="0">
                <a:effectLst/>
                <a:latin typeface="Times New Roman" panose="02020603050405020304" pitchFamily="18" charset="0"/>
                <a:ea typeface="Times New Roman" panose="02020603050405020304" pitchFamily="18" charset="0"/>
              </a:rPr>
              <a:t>Hipersensibilidade às substâncias ativas ou a qualquer dos excipientes. Coadministração com medicamentos que incluam, mas não se limitam aos seguintes: </a:t>
            </a:r>
            <a:r>
              <a:rPr lang="pt-PT" sz="1000" dirty="0" err="1">
                <a:effectLst/>
                <a:latin typeface="Times New Roman" panose="02020603050405020304" pitchFamily="18" charset="0"/>
                <a:ea typeface="Times New Roman" panose="02020603050405020304" pitchFamily="18" charset="0"/>
              </a:rPr>
              <a:t>alfuzosina</a:t>
            </a:r>
            <a:r>
              <a:rPr lang="pt-PT" sz="1000" dirty="0">
                <a:effectLst/>
                <a:latin typeface="Times New Roman" panose="02020603050405020304" pitchFamily="18" charset="0"/>
                <a:ea typeface="Times New Roman" panose="02020603050405020304" pitchFamily="18" charset="0"/>
              </a:rPr>
              <a:t>, amiodarona, quinidina, carbamazepina,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rifampicina, </a:t>
            </a:r>
            <a:r>
              <a:rPr lang="pt-PT" sz="1000" dirty="0" err="1">
                <a:effectLst/>
                <a:latin typeface="Times New Roman" panose="02020603050405020304" pitchFamily="18" charset="0"/>
                <a:ea typeface="Times New Roman" panose="02020603050405020304" pitchFamily="18" charset="0"/>
              </a:rPr>
              <a:t>di-hidroergotamina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ergometrina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ergotamina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cisaprida</a:t>
            </a:r>
            <a:r>
              <a:rPr lang="pt-PT" sz="1000" dirty="0">
                <a:effectLst/>
                <a:latin typeface="Times New Roman" panose="02020603050405020304" pitchFamily="18" charset="0"/>
                <a:ea typeface="Times New Roman" panose="02020603050405020304" pitchFamily="18" charset="0"/>
              </a:rPr>
              <a:t>, hipericão (</a:t>
            </a:r>
            <a:r>
              <a:rPr lang="pt-PT" sz="1000" i="1" dirty="0" err="1">
                <a:effectLst/>
                <a:latin typeface="Times New Roman" panose="02020603050405020304" pitchFamily="18" charset="0"/>
                <a:ea typeface="Times New Roman" panose="02020603050405020304" pitchFamily="18" charset="0"/>
              </a:rPr>
              <a:t>Hypericum</a:t>
            </a:r>
            <a:r>
              <a:rPr lang="pt-PT" sz="1000" i="1" dirty="0">
                <a:effectLst/>
                <a:latin typeface="Times New Roman" panose="02020603050405020304" pitchFamily="18" charset="0"/>
                <a:ea typeface="Times New Roman" panose="02020603050405020304" pitchFamily="18" charset="0"/>
              </a:rPr>
              <a:t> </a:t>
            </a:r>
            <a:r>
              <a:rPr lang="pt-PT" sz="1000" i="1" dirty="0" err="1">
                <a:effectLst/>
                <a:latin typeface="Times New Roman" panose="02020603050405020304" pitchFamily="18" charset="0"/>
                <a:ea typeface="Times New Roman" panose="02020603050405020304" pitchFamily="18" charset="0"/>
              </a:rPr>
              <a:t>perforatum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lovastatina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sinvastatina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lomitapida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pimozida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lurasidona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sildenafil</a:t>
            </a:r>
            <a:r>
              <a:rPr lang="pt-PT" sz="1000" dirty="0">
                <a:effectLst/>
                <a:latin typeface="Times New Roman" panose="02020603050405020304" pitchFamily="18" charset="0"/>
                <a:ea typeface="Times New Roman" panose="02020603050405020304" pitchFamily="18" charset="0"/>
              </a:rPr>
              <a:t> para o tratamento da hipertensão arterial pulmonar, </a:t>
            </a:r>
            <a:r>
              <a:rPr lang="pt-PT" sz="1000" dirty="0" err="1">
                <a:effectLst/>
                <a:latin typeface="Times New Roman" panose="02020603050405020304" pitchFamily="18" charset="0"/>
                <a:ea typeface="Times New Roman" panose="02020603050405020304" pitchFamily="18" charset="0"/>
              </a:rPr>
              <a:t>midazolam</a:t>
            </a:r>
            <a:r>
              <a:rPr lang="pt-PT" sz="1000" dirty="0">
                <a:effectLst/>
                <a:latin typeface="Times New Roman" panose="02020603050405020304" pitchFamily="18" charset="0"/>
                <a:ea typeface="Times New Roman" panose="02020603050405020304" pitchFamily="18" charset="0"/>
              </a:rPr>
              <a:t> administrado por via oral, </a:t>
            </a:r>
            <a:r>
              <a:rPr lang="pt-PT" sz="1000" dirty="0" err="1">
                <a:effectLst/>
                <a:latin typeface="Times New Roman" panose="02020603050405020304" pitchFamily="18" charset="0"/>
                <a:ea typeface="Times New Roman" panose="02020603050405020304" pitchFamily="18" charset="0"/>
              </a:rPr>
              <a:t>triazolam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etexilato</a:t>
            </a:r>
            <a:r>
              <a:rPr lang="pt-PT" sz="1000" dirty="0">
                <a:effectLst/>
                <a:latin typeface="Times New Roman" panose="02020603050405020304" pitchFamily="18" charset="0"/>
                <a:ea typeface="Times New Roman" panose="02020603050405020304" pitchFamily="18" charset="0"/>
              </a:rPr>
              <a:t>. </a:t>
            </a:r>
            <a:r>
              <a:rPr lang="pt-PT" sz="1000" b="1" cap="all" dirty="0">
                <a:effectLst/>
                <a:latin typeface="Times New Roman Bold"/>
                <a:ea typeface="Times New Roman" panose="02020603050405020304" pitchFamily="18" charset="0"/>
              </a:rPr>
              <a:t>Advertências e precauções especiais de utilização: </a:t>
            </a:r>
            <a:r>
              <a:rPr lang="pt-PT" sz="1000" dirty="0">
                <a:effectLst/>
                <a:latin typeface="Times New Roman" panose="02020603050405020304" pitchFamily="18" charset="0"/>
                <a:ea typeface="Times New Roman" panose="02020603050405020304" pitchFamily="18" charset="0"/>
              </a:rPr>
              <a:t>A segurança e eficácia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VIH-1 e pelo VHC não foram estabelecidas.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é ativo contra o vírus da hepatite B (VHB). A descontinuação do tratamento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 e pelo VHB pode estar associada a exacerbações agudas graves de hepatite. Não administrar com outros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utilizados para hepatite B. Considerar a paragem ou descontinuação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dos nucleosídeos e nucleótidos podem, num grau variável, ter um impacto na função mitocondrial.</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Existem notificações de disfunção mitocondrial em lactentes VIH negativos, expostos </a:t>
            </a:r>
            <a:r>
              <a:rPr lang="pt-PT" sz="1000" i="1" dirty="0">
                <a:effectLst/>
                <a:latin typeface="Times New Roman" panose="02020603050405020304" pitchFamily="18" charset="0"/>
                <a:ea typeface="Times New Roman" panose="02020603050405020304" pitchFamily="18" charset="0"/>
              </a:rPr>
              <a:t>in </a:t>
            </a:r>
            <a:r>
              <a:rPr lang="pt-PT" sz="1000" i="1" dirty="0" err="1">
                <a:effectLst/>
                <a:latin typeface="Times New Roman" panose="02020603050405020304" pitchFamily="18" charset="0"/>
                <a:ea typeface="Times New Roman" panose="02020603050405020304" pitchFamily="18" charset="0"/>
              </a:rPr>
              <a:t>utero</a:t>
            </a:r>
            <a:r>
              <a:rPr lang="pt-PT" sz="1000" dirty="0">
                <a:effectLst/>
                <a:latin typeface="Times New Roman" panose="02020603050405020304" pitchFamily="18" charset="0"/>
                <a:ea typeface="Times New Roman" panose="02020603050405020304" pitchFamily="18" charset="0"/>
              </a:rPr>
              <a:t> e/ou após o nascimento a análogos dos nucleosídeos. Qualquer sintoma de inflamação deve ser avaliado e, quando necessário, instituído o tratamento. Os doentes em tratamento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ou outra TA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com medicamentos que contêm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se pode excluir um risco potencial de nefrotoxicidade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Recomenda-se avaliação da função renal em todos os doentes antes ou aquando do início do tratamento, bem como monitorização durante o tratamento. Em caso de diminuição clinicamente significativa da função renal ou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considerar descontinuação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deve ser administrado com outros medicamentos antirretrovirais. As doentes do sexo feminino com potencial para engravidar devem utilizar um contracetivo hormonal que contenha, pelo menos, 30 </a:t>
            </a:r>
            <a:r>
              <a:rPr lang="pt-PT" sz="1000" dirty="0" err="1">
                <a:effectLst/>
                <a:latin typeface="Times New Roman" panose="02020603050405020304" pitchFamily="18" charset="0"/>
                <a:ea typeface="Times New Roman" panose="02020603050405020304" pitchFamily="18" charset="0"/>
              </a:rPr>
              <a:t>μg</a:t>
            </a:r>
            <a:r>
              <a:rPr lang="pt-PT" sz="1000" dirty="0">
                <a:effectLst/>
                <a:latin typeface="Times New Roman" panose="02020603050405020304" pitchFamily="18" charset="0"/>
                <a:ea typeface="Times New Roman" panose="02020603050405020304" pitchFamily="18" charset="0"/>
              </a:rPr>
              <a:t> de </a:t>
            </a:r>
            <a:r>
              <a:rPr lang="pt-PT" sz="1000" dirty="0" err="1">
                <a:effectLst/>
                <a:latin typeface="Times New Roman" panose="02020603050405020304" pitchFamily="18" charset="0"/>
                <a:ea typeface="Times New Roman" panose="02020603050405020304" pitchFamily="18" charset="0"/>
              </a:rPr>
              <a:t>etinilestradiol</a:t>
            </a:r>
            <a:r>
              <a:rPr lang="pt-PT" sz="1000" dirty="0">
                <a:effectLst/>
                <a:latin typeface="Times New Roman" panose="02020603050405020304" pitchFamily="18" charset="0"/>
                <a:ea typeface="Times New Roman" panose="02020603050405020304" pitchFamily="18" charset="0"/>
              </a:rPr>
              <a:t> e </a:t>
            </a:r>
            <a:r>
              <a:rPr lang="pt-PT" sz="1000" dirty="0" err="1">
                <a:effectLst/>
                <a:latin typeface="Times New Roman" panose="02020603050405020304" pitchFamily="18" charset="0"/>
                <a:ea typeface="Times New Roman" panose="02020603050405020304" pitchFamily="18" charset="0"/>
              </a:rPr>
              <a:t>drospirenona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norgestimato</a:t>
            </a:r>
            <a:r>
              <a:rPr lang="pt-PT" sz="1000" dirty="0">
                <a:effectLst/>
                <a:latin typeface="Times New Roman" panose="02020603050405020304" pitchFamily="18" charset="0"/>
                <a:ea typeface="Times New Roman" panose="02020603050405020304" pitchFamily="18" charset="0"/>
              </a:rPr>
              <a:t> como </a:t>
            </a:r>
            <a:r>
              <a:rPr lang="pt-PT" sz="1000" dirty="0" err="1">
                <a:effectLst/>
                <a:latin typeface="Times New Roman" panose="02020603050405020304" pitchFamily="18" charset="0"/>
                <a:ea typeface="Times New Roman" panose="02020603050405020304" pitchFamily="18" charset="0"/>
              </a:rPr>
              <a:t>progestagénio</a:t>
            </a:r>
            <a:r>
              <a:rPr lang="pt-PT" sz="1000" dirty="0">
                <a:effectLst/>
                <a:latin typeface="Times New Roman" panose="02020603050405020304" pitchFamily="18" charset="0"/>
                <a:ea typeface="Times New Roman" panose="02020603050405020304" pitchFamily="18" charset="0"/>
              </a:rPr>
              <a:t> ou devem utilizar um método de contraceção alternativo fiável. A utilização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com contracetivos orais contendo outros </a:t>
            </a:r>
            <a:r>
              <a:rPr lang="pt-PT" sz="1000" dirty="0" err="1">
                <a:effectLst/>
                <a:latin typeface="Times New Roman" panose="02020603050405020304" pitchFamily="18" charset="0"/>
                <a:ea typeface="Times New Roman" panose="02020603050405020304" pitchFamily="18" charset="0"/>
              </a:rPr>
              <a:t>progestagénios</a:t>
            </a:r>
            <a:r>
              <a:rPr lang="pt-PT" sz="1000" dirty="0">
                <a:effectLst/>
                <a:latin typeface="Times New Roman" panose="02020603050405020304" pitchFamily="18" charset="0"/>
                <a:ea typeface="Times New Roman" panose="02020603050405020304" pitchFamily="18" charset="0"/>
              </a:rPr>
              <a:t> deve ser evitada. Os doentes com problemas hereditários raros de intolerância à galactose, deficiência de </a:t>
            </a:r>
            <a:r>
              <a:rPr lang="pt-PT" sz="1000" dirty="0" err="1">
                <a:effectLst/>
                <a:latin typeface="Times New Roman" panose="02020603050405020304" pitchFamily="18" charset="0"/>
                <a:ea typeface="Times New Roman" panose="02020603050405020304" pitchFamily="18" charset="0"/>
              </a:rPr>
              <a:t>lactase</a:t>
            </a:r>
            <a:r>
              <a:rPr lang="pt-PT" sz="1000" dirty="0">
                <a:effectLst/>
                <a:latin typeface="Times New Roman" panose="02020603050405020304" pitchFamily="18" charset="0"/>
                <a:ea typeface="Times New Roman" panose="02020603050405020304" pitchFamily="18" charset="0"/>
              </a:rPr>
              <a:t> de </a:t>
            </a:r>
            <a:r>
              <a:rPr lang="pt-PT" sz="1000" dirty="0" err="1">
                <a:effectLst/>
                <a:latin typeface="Times New Roman" panose="02020603050405020304" pitchFamily="18" charset="0"/>
                <a:ea typeface="Times New Roman" panose="02020603050405020304" pitchFamily="18" charset="0"/>
              </a:rPr>
              <a:t>Lapp</a:t>
            </a:r>
            <a:r>
              <a:rPr lang="pt-PT" sz="1000" dirty="0">
                <a:effectLst/>
                <a:latin typeface="Times New Roman" panose="02020603050405020304" pitchFamily="18" charset="0"/>
                <a:ea typeface="Times New Roman" panose="02020603050405020304" pitchFamily="18" charset="0"/>
              </a:rPr>
              <a:t>, ou má absorção de glucose galactose não devem tomar este medicamento. Recomenda-se separar a administração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 de antiácidos e suplementos multivitamínicos em, pelo menos, 4 horas. </a:t>
            </a:r>
            <a:r>
              <a:rPr lang="pt-PT" sz="1000" b="1" cap="all" dirty="0">
                <a:effectLst/>
                <a:latin typeface="Times New Roman" panose="02020603050405020304" pitchFamily="18" charset="0"/>
                <a:ea typeface="Times New Roman" panose="02020603050405020304" pitchFamily="18" charset="0"/>
              </a:rPr>
              <a:t>Interações medicamentosas e outras formas de interação</a:t>
            </a:r>
            <a:r>
              <a:rPr lang="pt-PT" sz="1000" cap="all"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Ver utilização concomitante contraindicada na secção “Contraindicações”. Utilização concomitante não recomendada: </a:t>
            </a:r>
            <a:r>
              <a:rPr lang="pt-PT" sz="1000" dirty="0" err="1">
                <a:effectLst/>
                <a:latin typeface="Times New Roman" panose="02020603050405020304" pitchFamily="18" charset="0"/>
                <a:ea typeface="Times New Roman" panose="02020603050405020304" pitchFamily="18" charset="0"/>
              </a:rPr>
              <a:t>clopidogrel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boceprevir</a:t>
            </a:r>
            <a:r>
              <a:rPr lang="pt-PT" sz="1000" dirty="0">
                <a:effectLst/>
                <a:latin typeface="Times New Roman" panose="02020603050405020304" pitchFamily="18" charset="0"/>
                <a:ea typeface="Times New Roman" panose="02020603050405020304" pitchFamily="18" charset="0"/>
              </a:rPr>
              <a:t> e corticosteroides metabolizados pelo CYP3A. Outras interações possíveis: </a:t>
            </a:r>
            <a:r>
              <a:rPr lang="pt-PT" sz="1000" dirty="0" err="1">
                <a:effectLst/>
                <a:latin typeface="Times New Roman" panose="02020603050405020304" pitchFamily="18" charset="0"/>
                <a:ea typeface="Times New Roman" panose="02020603050405020304" pitchFamily="18" charset="0"/>
              </a:rPr>
              <a:t>cetoconazol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itraconazol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voriconazol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posaconazol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claritromicina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telitromicina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fluticasona</a:t>
            </a:r>
            <a:r>
              <a:rPr lang="pt-PT" sz="1000" dirty="0">
                <a:effectLst/>
                <a:latin typeface="Times New Roman" panose="02020603050405020304" pitchFamily="18" charset="0"/>
                <a:ea typeface="Times New Roman" panose="02020603050405020304" pitchFamily="18" charset="0"/>
              </a:rPr>
              <a:t>, metformina, digoxina, </a:t>
            </a:r>
            <a:r>
              <a:rPr lang="pt-PT" sz="1000" dirty="0" err="1">
                <a:effectLst/>
                <a:latin typeface="Times New Roman" panose="02020603050405020304" pitchFamily="18" charset="0"/>
                <a:ea typeface="Times New Roman" panose="02020603050405020304" pitchFamily="18" charset="0"/>
              </a:rPr>
              <a:t>disopiramida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flecainida</a:t>
            </a:r>
            <a:r>
              <a:rPr lang="pt-PT" sz="1000" dirty="0">
                <a:effectLst/>
                <a:latin typeface="Times New Roman" panose="02020603050405020304" pitchFamily="18" charset="0"/>
                <a:ea typeface="Times New Roman" panose="02020603050405020304" pitchFamily="18" charset="0"/>
              </a:rPr>
              <a:t>, lidocaína sistémica, </a:t>
            </a:r>
            <a:r>
              <a:rPr lang="pt-PT" sz="1000" dirty="0" err="1">
                <a:effectLst/>
                <a:latin typeface="Times New Roman" panose="02020603050405020304" pitchFamily="18" charset="0"/>
                <a:ea typeface="Times New Roman" panose="02020603050405020304" pitchFamily="18" charset="0"/>
              </a:rPr>
              <a:t>mexiletina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propafenona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metoprolol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timolol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amlodipina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diltiazem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felodipina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nicardipina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nifedipina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verapamil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bosentano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varfarina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salmeterol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rosuvastatina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atorvastatina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pitavastatina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pravastatina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sildenafil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tadalafil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vardenafil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escitalopram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trazodona</a:t>
            </a:r>
            <a:r>
              <a:rPr lang="pt-PT" sz="1000" dirty="0">
                <a:effectLst/>
                <a:latin typeface="Times New Roman" panose="02020603050405020304" pitchFamily="18" charset="0"/>
                <a:ea typeface="Times New Roman" panose="02020603050405020304" pitchFamily="18" charset="0"/>
              </a:rPr>
              <a:t>, ciclosporina, </a:t>
            </a:r>
            <a:r>
              <a:rPr lang="pt-PT" sz="1000" dirty="0" err="1">
                <a:effectLst/>
                <a:latin typeface="Times New Roman" panose="02020603050405020304" pitchFamily="18" charset="0"/>
                <a:ea typeface="Times New Roman" panose="02020603050405020304" pitchFamily="18" charset="0"/>
              </a:rPr>
              <a:t>sirolimus</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tacrolimus</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buspirona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clorazepato</a:t>
            </a:r>
            <a:r>
              <a:rPr lang="pt-PT" sz="1000" dirty="0">
                <a:effectLst/>
                <a:latin typeface="Times New Roman" panose="02020603050405020304" pitchFamily="18" charset="0"/>
                <a:ea typeface="Times New Roman" panose="02020603050405020304" pitchFamily="18" charset="0"/>
              </a:rPr>
              <a:t>, diazepam, </a:t>
            </a:r>
            <a:r>
              <a:rPr lang="pt-PT" sz="1000" dirty="0" err="1">
                <a:effectLst/>
                <a:latin typeface="Times New Roman" panose="02020603050405020304" pitchFamily="18" charset="0"/>
                <a:ea typeface="Times New Roman" panose="02020603050405020304" pitchFamily="18" charset="0"/>
              </a:rPr>
              <a:t>estazolam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flurazepam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zolpidem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prasugrel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midazolam</a:t>
            </a:r>
            <a:r>
              <a:rPr lang="pt-PT" sz="1000" dirty="0">
                <a:effectLst/>
                <a:latin typeface="Times New Roman" panose="02020603050405020304" pitchFamily="18" charset="0"/>
                <a:ea typeface="Times New Roman" panose="02020603050405020304" pitchFamily="18" charset="0"/>
              </a:rPr>
              <a:t> administrado por via intravenosa, colquicina e medicamentos ou suplementos orais contendo catiões polivalentes. Ver RCM para mais informação. </a:t>
            </a:r>
            <a:r>
              <a:rPr lang="pt-PT" sz="1000" b="1" cap="all" dirty="0">
                <a:effectLst/>
                <a:latin typeface="Times New Roman" panose="02020603050405020304" pitchFamily="18" charset="0"/>
                <a:ea typeface="Times New Roman" panose="02020603050405020304" pitchFamily="18" charset="0"/>
              </a:rPr>
              <a:t>Efeitos indesejáveis: </a:t>
            </a:r>
            <a:r>
              <a:rPr lang="pt-PT" sz="1000" dirty="0">
                <a:effectLst/>
                <a:latin typeface="Times New Roman" panose="02020603050405020304" pitchFamily="18" charset="0"/>
                <a:ea typeface="Times New Roman" panose="02020603050405020304" pitchFamily="18" charset="0"/>
              </a:rPr>
              <a:t>As reações adversas (RA) notificadas mais frequentemente em estudos clínicos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sem terapêutica prévia foram náuseas (11%), diarreia (7%) e cefaleias (6%). Podem ocorrer alterações na creatinina sérica e nas análises laboratoriais dos lípidos. </a:t>
            </a:r>
            <a:r>
              <a:rPr lang="pt-PT" sz="1000" u="sng" dirty="0">
                <a:effectLst/>
                <a:latin typeface="Times New Roman" panose="02020603050405020304" pitchFamily="18" charset="0"/>
                <a:ea typeface="Times New Roman" panose="02020603050405020304" pitchFamily="18" charset="0"/>
              </a:rPr>
              <a:t>RA muito frequentes</a:t>
            </a:r>
            <a:r>
              <a:rPr lang="pt-PT" sz="1000" dirty="0">
                <a:effectLst/>
                <a:latin typeface="Times New Roman" panose="02020603050405020304" pitchFamily="18" charset="0"/>
                <a:ea typeface="Times New Roman" panose="02020603050405020304" pitchFamily="18" charset="0"/>
              </a:rPr>
              <a:t>: náuseas. </a:t>
            </a:r>
            <a:r>
              <a:rPr lang="pt-PT" sz="1000" u="sng" dirty="0">
                <a:effectLst/>
                <a:latin typeface="Times New Roman" panose="02020603050405020304" pitchFamily="18" charset="0"/>
                <a:ea typeface="Times New Roman" panose="02020603050405020304" pitchFamily="18" charset="0"/>
              </a:rPr>
              <a:t>RA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sonhos anormais, cefaleias, tonturas, diarreia, vómitos, dor abdominal, flatulência, erupção cutânea e fadiga.</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RA pouco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anemia, ideação suicida e tentativa de suicídio (em doentes com uma história preexistente de depressão ou doença psiquiátrica), depressão,</a:t>
            </a:r>
            <a:r>
              <a:rPr lang="pt-PT" sz="1000" baseline="30000" dirty="0">
                <a:effectLst/>
                <a:latin typeface="Times New Roman" panose="02020603050405020304" pitchFamily="18" charset="0"/>
                <a:ea typeface="Arial Unicode MS"/>
              </a:rPr>
              <a:t> </a:t>
            </a:r>
            <a:r>
              <a:rPr lang="pt-PT" sz="1000" dirty="0">
                <a:effectLst/>
                <a:latin typeface="Times New Roman" panose="02020603050405020304" pitchFamily="18" charset="0"/>
                <a:ea typeface="Arial Unicode MS"/>
              </a:rPr>
              <a:t>dispepsia, angioedema, prurido e urticária.</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O perfil de segurança em doentes adolescentes pediátricos que receberam tratamento com </a:t>
            </a:r>
            <a:r>
              <a:rPr lang="pt-PT" sz="1000" dirty="0" err="1">
                <a:effectLst/>
                <a:latin typeface="Times New Roman" panose="02020603050405020304" pitchFamily="18" charset="0"/>
                <a:ea typeface="Arial Unicode MS"/>
              </a:rPr>
              <a:t>Genvoya</a:t>
            </a:r>
            <a:r>
              <a:rPr lang="pt-PT" sz="1000" dirty="0">
                <a:effectLst/>
                <a:latin typeface="Times New Roman" panose="02020603050405020304" pitchFamily="18" charset="0"/>
                <a:ea typeface="Arial Unicode MS"/>
              </a:rPr>
              <a:t> foi semelhante ao observado nos adultos. Para mais informação, consultar o RCM completo disponível em: https://www.ema.europa.eu/en/medicines/human/EPAR/genvoya.</a:t>
            </a:r>
            <a:r>
              <a:rPr lang="pt-PT" sz="1000" dirty="0">
                <a:effectLst/>
                <a:latin typeface="Times New Roman" panose="02020603050405020304" pitchFamily="18" charset="0"/>
                <a:ea typeface="Times New Roman" panose="02020603050405020304" pitchFamily="18" charset="0"/>
              </a:rPr>
              <a:t> Data de aprovação do texto do RCM: outubro 2022.</a:t>
            </a:r>
            <a:endParaRPr lang="pt-PT" sz="1400" dirty="0">
              <a:effectLst/>
              <a:latin typeface="Times New Roman" panose="02020603050405020304" pitchFamily="18" charset="0"/>
              <a:ea typeface="Times New Roman" panose="02020603050405020304" pitchFamily="18" charset="0"/>
            </a:endParaRPr>
          </a:p>
          <a:p>
            <a:pPr algn="just">
              <a:lnSpc>
                <a:spcPts val="1000"/>
              </a:lnSpc>
            </a:pPr>
            <a:r>
              <a:rPr lang="pt-PT" sz="1000" cap="all" dirty="0">
                <a:latin typeface="Arial Narrow" panose="020B0606020202030204" pitchFamily="34" charset="0"/>
              </a:rPr>
              <a:t>Para mais informações deverá contactar o titular da autorização de introdução no mercado. </a:t>
            </a:r>
            <a:r>
              <a:rPr lang="pt-PT" sz="1000" cap="all" dirty="0" err="1">
                <a:latin typeface="Arial Narrow" panose="020B0606020202030204" pitchFamily="34" charset="0"/>
              </a:rPr>
              <a:t>mEDICAMENTO</a:t>
            </a:r>
            <a:r>
              <a:rPr lang="pt-PT" sz="1000" cap="all" dirty="0">
                <a:latin typeface="Arial Narrow" panose="020B0606020202030204" pitchFamily="34" charset="0"/>
              </a:rPr>
              <a:t> DE RECEITA MÉDICA RESTRITA, DE UTILIZAÇÃO RESERVADA A CERTOS MEIOS ESPECIALIZADOS. Medicamento com avaliação prévia concluída ao abrigo do Art.º 25º do Decreto-Lei n.º 97/2015 de 1 de junho</a:t>
            </a:r>
            <a:endParaRPr lang="en-GB" sz="1000" dirty="0">
              <a:latin typeface="Arial Narrow" panose="020B0606020202030204" pitchFamily="34" charset="0"/>
            </a:endParaRPr>
          </a:p>
          <a:p>
            <a:pPr algn="just">
              <a:lnSpc>
                <a:spcPts val="800"/>
              </a:lnSpc>
            </a:pPr>
            <a:endParaRPr lang="en-GB" sz="1000" dirty="0">
              <a:latin typeface="Arial Narrow" panose="020B0606020202030204" pitchFamily="34" charset="0"/>
            </a:endParaRPr>
          </a:p>
        </p:txBody>
      </p:sp>
      <p:sp>
        <p:nvSpPr>
          <p:cNvPr id="6" name="TextBox 5">
            <a:extLst>
              <a:ext uri="{FF2B5EF4-FFF2-40B4-BE49-F238E27FC236}">
                <a16:creationId xmlns:a16="http://schemas.microsoft.com/office/drawing/2014/main" id="{4476B0C0-9BEB-46DF-BD35-5739DA1B12D5}"/>
              </a:ext>
            </a:extLst>
          </p:cNvPr>
          <p:cNvSpPr txBox="1"/>
          <p:nvPr/>
        </p:nvSpPr>
        <p:spPr>
          <a:xfrm>
            <a:off x="236220" y="5942827"/>
            <a:ext cx="116596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393809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242508"/>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ODEFSEY</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7" name="TextBox 6"/>
          <p:cNvSpPr txBox="1"/>
          <p:nvPr/>
        </p:nvSpPr>
        <p:spPr>
          <a:xfrm>
            <a:off x="236219" y="652091"/>
            <a:ext cx="11597639" cy="46474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NOME DO MEDICAMENTO E FORMA FARMACÊUTICA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200mg/25mg/25mg comprimidos revestidos por película.</a:t>
            </a:r>
            <a:r>
              <a:rPr kumimoji="0" lang="pt-PT" sz="9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COMPOSIÇÃO QUALITATIVA E QUANTITATIVA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Cada comprimido contém 200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cloridrato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25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fumarato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25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Consultar o RCM para informação sobre excipientes.</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Indicações terapêuticas: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Tratamento de adultos e adolescentes (idade ≥ 12 anos e peso corporal ≥ 35 kg), com infeção pelo VIH-1 sem mutações conhecidas associadas a resistência à classe dos inibidores não-</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da transcriptase reversa (INNTR),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com uma carga viral de ARN VIH-1 ≤ 100.000 cópias/ml.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Posologia e modo de administração: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Um comprimido tomado uma vez por dia, com alimentos.</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Idosos: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renal: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em adultos ou adolescentes (idade ≥ 12 anos e peso corporal ≥ 35 kg) com uma depuração da creatinina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30 ml/min.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descontinuado em doentes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que diminui para valores inferiores a 30 ml/min durante o tratamento. Não é necessário um ajuste posológico em adultos com doença renal terminal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&lt; 15 ml/min) sujeitos a hemodiálise crónica. No entanto,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geralmente evitado, mas pode ser utilizado com precaução nestes doentes, caso se considere que os potenciais benefícios superem os potenciais riscos. Nos dias de hemodiálise,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administrado após a conclusão do tratamento de hemodiálise.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15 ml/min e &lt; 30 ml/min, ou &lt; 15 ml/min que não estejam sujeitos a hemodiálise crónica, uma vez que a segurança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foi estabelecida nestas populações. Não existem dados disponíveis para fazer recomendações de dose em crianças com menos de 18 anos com doença renal terminal.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hepático ligeiro ou moderado: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usado com precaução em doentes com compromisso hepático moderado.</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Compromisso hepático grave: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utilização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recomendada.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População pediátrica:</a:t>
            </a:r>
            <a:r>
              <a:rPr kumimoji="0" lang="pt-PT"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disponíveis.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Gravidez:</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carga viral deve ser cuidadosamente monitorizada ou, em alternativa, pode ser considerada a mudança para outro regime antirretroviral.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Modo de administração: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Administrar o comprimido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por via oral, uma vez por dia, com alimentos. Devido ao sabor amargo é recomendado que o comprimido não seja mastigado, esmagado ou dividido.</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Contraindicações: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Hipersensibilidade às substâncias ativas ou a qualquer dos excipientes.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coadministrado com medicamentos que possam causar diminuições significativas nas concentrações plasmáticas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incluindo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carbamazepina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oxcarbazepina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fenobarbital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fenitoína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rifabutina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rifampicina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rifapentina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omeprazol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esomeprazol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dexlansoprazol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lansoprazol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pantoprazol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rabeprazol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dexametasona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(por via oral e parentérica), exceto nos tratamentos de dose única e hipericão.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Advertências e precauções especiais de utilização: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suficientes para justificar a utilização em doentes com falência anterior de INNTR. Os testes de resistência e/ou os dados históricos de resistência devem orientar a utilização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Apenas os adolescentes considerados como tendo boa adesão ao tratamento antirretroviral devem ser tratados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Usar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 precaução quando coadministrado com medicamentos que têm um risco conhecido de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Torsade</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Pointes</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segurança e eficácia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VIH-1 e pelo VHC não foram estabelecidas. 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é ativo contra o vírus da hepatite B (VHB). A descontinuação do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pelo VHB pode estar associada a exacerbações agudas graves de hepatite. Os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VHB que descontinuaram o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devem ser cuidadosamente monitorizados com acompanhamento clínico e laboratorial durante, pelo menos, vários meses após a paragem do tratamento. A segurança e a eficácia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com doenças hepáticas significativas subjacentes não foram estabelecidas. Considerar a paragem ou interrupção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nucleotídeos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demonstraram causar,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vitro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vivo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lesões mitocondriais de grau variável. Pode ocorrer síndrome de reativação imunológica. Os doentes em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podem continuar a desenvolver infeções oportunistas e outras complicações da infeção pelo VIH. Foram notificados casos de osteonecrose, particularmente em doentes com doença por VIH avançada e/ou exposição prolongada a terapêutica antirretroviral combinada. Foram notificados casos de compromisso renal pós-comercialização, incluindo insuficiência renal aguda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com medicamentos que contêm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a:ln>
                  <a:noFill/>
                </a:ln>
                <a:solidFill>
                  <a:prstClr val="black"/>
                </a:solidFill>
                <a:effectLst/>
                <a:uLnTx/>
                <a:uFillTx/>
                <a:latin typeface="Arial Narrow" panose="020B0606020202030204" pitchFamily="34" charset="0"/>
                <a:ea typeface="Times New Roman"/>
                <a:cs typeface="+mn-cs"/>
              </a:rPr>
              <a:t>. Não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se pode excluir um risco potencial de nefrotoxicidade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Recomenda-se avaliação da função renal em todos os doentes antes ou aquando do início do tratamento, bem como monitorização durante o tratamento. Em caso de diminuição clinicamente significativa da função renal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considerar descontinuação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administrado com outros medicamentos antirretrovirais.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coadministrado com outros medicamentos contendo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lamivudina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disoproxil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adefovir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dipivoxil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contém lactose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mono-hidratada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Consequentemente, os doentes com problemas hereditários raros de intolerância à galactose, deficiência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lactase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Lapp</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má absorção de glucose-galactose não devem tomar este medicamento. Este medicamento contém menos do que 1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mmol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(23 mg) de sódio por comprimido ou seja, é praticamente “isento de sódio”.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Interações medicamentosas e outras formas de interação</a:t>
            </a:r>
            <a:r>
              <a:rPr kumimoji="0" lang="pt-PT" sz="900" b="0"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Utilização concomitante contraindicada: ver secção contraindicações. A coadministração com os seguintes medicamentos não é recomendada: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cetoconazol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fluconazol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itraconazol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posaconasol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voriconazol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claritromicina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eritromicina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boceprevir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ciclosporina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Utilização concomitante com recomendação de precaução: inibidores da enzima CYP e medicamentos que causam prolongamento QT. Consultar o RCM para informação sobre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interacções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entre os componentes individuais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outros medicamentos.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Efeitos indesejáveis: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avaliação das reações adversas (RA) baseia-se nos dados de segurança de todos os estudos de Fase 2 e 3 nos quais os doentes foram tratados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alafenamida+elvitegravir+cobicistate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sob a forma de um comprimido de associação de dose fixa, nos dados agrupados dos estudos em doentes tratados com 25 mg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uma vez por dia em associação com outros antirretrovirais, nos dados de doentes que receberam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nos estudos GS-US-366-1216 e GS-US-366-1160 e na experiência pós-comercialização com FTC/RPV/TDF.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muito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aumento do colesterol total e do colesterol LDL (em jejum), insónia, cefaleias, tonturas, náuseas, aumento da amílase pancreática e aumento das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transaminases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mn-cs"/>
              </a:rPr>
              <a:t>AST e/ou ALT).</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diminuição na contagem de leucócitos, diminuição da hemoglobina, diminuição na contagem de plaquetas, redução do apetite, aumento dos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triglicéridos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jejum), depressão,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sonhos anormais, perturbações do sono, humor depressivo, sonolência, dor abdominal, vómitos, aumento da lípase, desconforto abdominal, boca seca, flatulência, diarreia, aumento da bilirrubina, erupção cutânea e fadiga.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pouco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anemia, síndrome de reativação</a:t>
            </a:r>
            <a:r>
              <a:rPr kumimoji="0" lang="pt-PT" sz="900" b="0" i="0" u="none" strike="noStrike" kern="1200" cap="none" spc="-10" normalizeH="0" baseline="30000" noProof="0" dirty="0">
                <a:ln>
                  <a:noFill/>
                </a:ln>
                <a:solidFill>
                  <a:prstClr val="black"/>
                </a:solidFill>
                <a:effectLst/>
                <a:uLnTx/>
                <a:uFillTx/>
                <a:latin typeface="Arial Narrow" panose="020B0606020202030204" pitchFamily="34" charset="0"/>
                <a:ea typeface="Arial Unicode MS"/>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imunológica, dispepsia, reações cutâneas graves com sintomas sistémicos, angioedema, urticária, prurido e artralgia. Para mais informação, consultar o RCM completo disponível em: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hlinkClick r:id="rId2"/>
              </a:rPr>
              <a:t>https://www.ema.europa.eu/en/medicines/human/EPAR/odefsey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Data de aprovação do texto do RCM: fevereiro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36218" y="5119684"/>
            <a:ext cx="11597639" cy="507831"/>
          </a:xfrm>
          <a:prstGeom prst="rect">
            <a:avLst/>
          </a:prstGeom>
          <a:noFill/>
        </p:spPr>
        <p:txBody>
          <a:bodyPr wrap="square" rtlCol="0">
            <a:spAutoFit/>
          </a:bodyPr>
          <a:lstStyle/>
          <a:p>
            <a:pPr marL="0" marR="8890" lvl="0" indent="0" algn="just" defTabSz="914400" rtl="0" eaLnBrk="1" fontAlgn="auto" latinLnBrk="0" hangingPunct="1">
              <a:lnSpc>
                <a:spcPct val="100000"/>
              </a:lnSpc>
              <a:spcBef>
                <a:spcPts val="0"/>
              </a:spcBef>
              <a:spcAft>
                <a:spcPts val="0"/>
              </a:spcAft>
              <a:buClrTx/>
              <a:buSzTx/>
              <a:buFontTx/>
              <a:buNone/>
              <a:tabLst/>
              <a:defRPr/>
            </a:pPr>
            <a:r>
              <a:rPr kumimoji="0" lang="pt-PT" sz="900" b="0" i="0" u="none" strike="noStrike" kern="1200" cap="all" spc="0" normalizeH="0" baseline="0" noProof="0" dirty="0">
                <a:ln>
                  <a:noFill/>
                </a:ln>
                <a:solidFill>
                  <a:prstClr val="black"/>
                </a:solidFill>
                <a:effectLst/>
                <a:uLnTx/>
                <a:uFillTx/>
                <a:latin typeface="Arial Narrow" panose="020B0606020202030204" pitchFamily="34" charset="0"/>
                <a:ea typeface="Times New Roman"/>
                <a:cs typeface="+mn-cs"/>
              </a:rPr>
              <a:t>Para mais informações deverá contactar o titular da autorização de introdução no mercado. </a:t>
            </a:r>
            <a:r>
              <a:rPr kumimoji="0" lang="pt-PT" sz="900" b="0" i="0" u="none" strike="noStrike" kern="1200" cap="all" spc="0" normalizeH="0" baseline="0" noProof="0" dirty="0" err="1">
                <a:ln>
                  <a:noFill/>
                </a:ln>
                <a:solidFill>
                  <a:prstClr val="black"/>
                </a:solidFill>
                <a:effectLst/>
                <a:uLnTx/>
                <a:uFillTx/>
                <a:latin typeface="Arial Narrow" panose="020B0606020202030204" pitchFamily="34" charset="0"/>
                <a:ea typeface="Times New Roman"/>
                <a:cs typeface="+mn-cs"/>
              </a:rPr>
              <a:t>mEDICAMENTO</a:t>
            </a:r>
            <a:r>
              <a:rPr kumimoji="0" lang="pt-PT" sz="900" b="0" i="0" u="none" strike="noStrike" kern="1200" cap="all" spc="0" normalizeH="0" baseline="0" noProof="0" dirty="0">
                <a:ln>
                  <a:noFill/>
                </a:ln>
                <a:solidFill>
                  <a:prstClr val="black"/>
                </a:solidFill>
                <a:effectLst/>
                <a:uLnTx/>
                <a:uFillTx/>
                <a:latin typeface="Arial Narrow" panose="020B0606020202030204" pitchFamily="34" charset="0"/>
                <a:ea typeface="Times New Roman"/>
                <a:cs typeface="+mn-cs"/>
              </a:rPr>
              <a:t> DE RECEITA MÉDICA RESTRITA, DE UTILIZAÇÃO RESERVADA A CERTOS MEIOS ESPECIALIZADOS. Medicamento com avaliação prévia concluída ao abrigo do Art.º 25º do Decreto-Lei n.º 97/2015 de 1 de junho</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4B02AB7-D0F0-43D1-BFAD-3E94FDB34D6B}"/>
              </a:ext>
            </a:extLst>
          </p:cNvPr>
          <p:cNvSpPr txBox="1"/>
          <p:nvPr/>
        </p:nvSpPr>
        <p:spPr>
          <a:xfrm>
            <a:off x="236218" y="5465933"/>
            <a:ext cx="117195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26188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nip and Round Single Corner of Rectangle 15">
            <a:extLst>
              <a:ext uri="{FF2B5EF4-FFF2-40B4-BE49-F238E27FC236}">
                <a16:creationId xmlns:a16="http://schemas.microsoft.com/office/drawing/2014/main" id="{1D365F73-3984-B647-B918-C3069482244B}"/>
              </a:ext>
            </a:extLst>
          </p:cNvPr>
          <p:cNvSpPr/>
          <p:nvPr/>
        </p:nvSpPr>
        <p:spPr>
          <a:xfrm>
            <a:off x="6513616" y="1973229"/>
            <a:ext cx="4708566" cy="3742538"/>
          </a:xfrm>
          <a:prstGeom prst="snipRoundRect">
            <a:avLst>
              <a:gd name="adj1" fmla="val 4768"/>
              <a:gd name="adj2" fmla="val 16667"/>
            </a:avLst>
          </a:prstGeom>
          <a:solidFill>
            <a:srgbClr val="385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Snip and Round Single Corner of Rectangle 1">
            <a:extLst>
              <a:ext uri="{FF2B5EF4-FFF2-40B4-BE49-F238E27FC236}">
                <a16:creationId xmlns:a16="http://schemas.microsoft.com/office/drawing/2014/main" id="{EF696554-396D-F64E-ADAC-8C507D98435D}"/>
              </a:ext>
            </a:extLst>
          </p:cNvPr>
          <p:cNvSpPr/>
          <p:nvPr/>
        </p:nvSpPr>
        <p:spPr>
          <a:xfrm>
            <a:off x="902525" y="1973229"/>
            <a:ext cx="4708566" cy="3742538"/>
          </a:xfrm>
          <a:prstGeom prst="snipRoundRect">
            <a:avLst>
              <a:gd name="adj1" fmla="val 4768"/>
              <a:gd name="adj2" fmla="val 16667"/>
            </a:avLst>
          </a:prstGeom>
          <a:solidFill>
            <a:srgbClr val="385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 name="CaixaDeTexto 3">
            <a:extLst>
              <a:ext uri="{FF2B5EF4-FFF2-40B4-BE49-F238E27FC236}">
                <a16:creationId xmlns:a16="http://schemas.microsoft.com/office/drawing/2014/main" id="{1740D008-D412-4BCB-991D-60A37154687A}"/>
              </a:ext>
            </a:extLst>
          </p:cNvPr>
          <p:cNvSpPr txBox="1"/>
          <p:nvPr/>
        </p:nvSpPr>
        <p:spPr>
          <a:xfrm>
            <a:off x="902525" y="2059154"/>
            <a:ext cx="1295809" cy="523220"/>
          </a:xfrm>
          <a:prstGeom prst="rect">
            <a:avLst/>
          </a:prstGeom>
          <a:noFill/>
        </p:spPr>
        <p:txBody>
          <a:bodyPr wrap="square" rtlCol="0">
            <a:spAutoFit/>
          </a:bodyPr>
          <a:lstStyle/>
          <a:p>
            <a:r>
              <a:rPr lang="pt-PT" sz="2800" b="1" dirty="0">
                <a:solidFill>
                  <a:schemeClr val="bg1"/>
                </a:solidFill>
              </a:rPr>
              <a:t>Eficácia</a:t>
            </a:r>
          </a:p>
        </p:txBody>
      </p:sp>
      <p:pic>
        <p:nvPicPr>
          <p:cNvPr id="1026" name="Picture 2" descr="Automóveis mais seguros para o Euro NCAP | DECO PROTESTE">
            <a:extLst>
              <a:ext uri="{FF2B5EF4-FFF2-40B4-BE49-F238E27FC236}">
                <a16:creationId xmlns:a16="http://schemas.microsoft.com/office/drawing/2014/main" id="{5AB0B27F-3697-4B0C-B5C5-006C273A1C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7527" y="2659318"/>
            <a:ext cx="4528629" cy="2545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people, 2 dogs killed in Chula Vista car crash">
            <a:extLst>
              <a:ext uri="{FF2B5EF4-FFF2-40B4-BE49-F238E27FC236}">
                <a16:creationId xmlns:a16="http://schemas.microsoft.com/office/drawing/2014/main" id="{3711FF34-407D-47D7-963F-FF5698BE024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14729" y="2635570"/>
            <a:ext cx="4500575" cy="256938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9DED2157-C9BA-4A94-ADD0-E6C728C9B72D}"/>
              </a:ext>
            </a:extLst>
          </p:cNvPr>
          <p:cNvSpPr txBox="1"/>
          <p:nvPr/>
        </p:nvSpPr>
        <p:spPr>
          <a:xfrm>
            <a:off x="5883037" y="3724133"/>
            <a:ext cx="425926" cy="646331"/>
          </a:xfrm>
          <a:prstGeom prst="rect">
            <a:avLst/>
          </a:prstGeom>
          <a:noFill/>
        </p:spPr>
        <p:txBody>
          <a:bodyPr wrap="square" rtlCol="0">
            <a:spAutoFit/>
          </a:bodyPr>
          <a:lstStyle/>
          <a:p>
            <a:r>
              <a:rPr lang="pt-PT" sz="3600" b="1" dirty="0">
                <a:solidFill>
                  <a:srgbClr val="CC0000"/>
                </a:solidFill>
              </a:rPr>
              <a:t>e</a:t>
            </a:r>
          </a:p>
        </p:txBody>
      </p:sp>
      <p:sp>
        <p:nvSpPr>
          <p:cNvPr id="9" name="CaixaDeTexto 8">
            <a:extLst>
              <a:ext uri="{FF2B5EF4-FFF2-40B4-BE49-F238E27FC236}">
                <a16:creationId xmlns:a16="http://schemas.microsoft.com/office/drawing/2014/main" id="{F8B4FA53-AC00-4DDD-8F70-7AC9615E94E9}"/>
              </a:ext>
            </a:extLst>
          </p:cNvPr>
          <p:cNvSpPr txBox="1"/>
          <p:nvPr/>
        </p:nvSpPr>
        <p:spPr>
          <a:xfrm>
            <a:off x="997527" y="5231019"/>
            <a:ext cx="4329847" cy="523220"/>
          </a:xfrm>
          <a:prstGeom prst="rect">
            <a:avLst/>
          </a:prstGeom>
          <a:noFill/>
        </p:spPr>
        <p:txBody>
          <a:bodyPr wrap="square">
            <a:spAutoFit/>
          </a:bodyPr>
          <a:lstStyle/>
          <a:p>
            <a:r>
              <a:rPr lang="pt-PT" sz="1400" dirty="0">
                <a:solidFill>
                  <a:schemeClr val="bg1"/>
                </a:solidFill>
              </a:rPr>
              <a:t>“ …</a:t>
            </a:r>
            <a:r>
              <a:rPr lang="pt-PT" sz="1400" b="0" i="0" dirty="0">
                <a:solidFill>
                  <a:schemeClr val="bg1"/>
                </a:solidFill>
                <a:effectLst/>
              </a:rPr>
              <a:t>pode ser avaliada com precisão apenas em condições ideais” </a:t>
            </a:r>
            <a:endParaRPr lang="pt-PT" sz="1400" dirty="0">
              <a:solidFill>
                <a:schemeClr val="bg1"/>
              </a:solidFill>
            </a:endParaRPr>
          </a:p>
        </p:txBody>
      </p:sp>
      <p:sp>
        <p:nvSpPr>
          <p:cNvPr id="10" name="CaixaDeTexto 9">
            <a:extLst>
              <a:ext uri="{FF2B5EF4-FFF2-40B4-BE49-F238E27FC236}">
                <a16:creationId xmlns:a16="http://schemas.microsoft.com/office/drawing/2014/main" id="{2E04DB20-A98F-4C40-BD5B-F19CBECDB62A}"/>
              </a:ext>
            </a:extLst>
          </p:cNvPr>
          <p:cNvSpPr txBox="1"/>
          <p:nvPr/>
        </p:nvSpPr>
        <p:spPr>
          <a:xfrm>
            <a:off x="6614729" y="5237252"/>
            <a:ext cx="4579744" cy="523220"/>
          </a:xfrm>
          <a:prstGeom prst="rect">
            <a:avLst/>
          </a:prstGeom>
          <a:noFill/>
        </p:spPr>
        <p:txBody>
          <a:bodyPr wrap="square">
            <a:spAutoFit/>
          </a:bodyPr>
          <a:lstStyle/>
          <a:p>
            <a:r>
              <a:rPr lang="pt-PT" sz="1400" dirty="0">
                <a:solidFill>
                  <a:schemeClr val="bg1"/>
                </a:solidFill>
              </a:rPr>
              <a:t>“... tem</a:t>
            </a:r>
            <a:r>
              <a:rPr lang="pt-PT" sz="1400" b="0" i="0" dirty="0">
                <a:solidFill>
                  <a:schemeClr val="bg1"/>
                </a:solidFill>
                <a:effectLst/>
              </a:rPr>
              <a:t> em conta o resultado no uso prático, em condições reais”</a:t>
            </a:r>
            <a:endParaRPr lang="pt-PT" sz="1400" dirty="0">
              <a:solidFill>
                <a:schemeClr val="bg1"/>
              </a:solidFill>
            </a:endParaRPr>
          </a:p>
        </p:txBody>
      </p:sp>
      <p:sp>
        <p:nvSpPr>
          <p:cNvPr id="12" name="CaixaDeTexto 11">
            <a:extLst>
              <a:ext uri="{FF2B5EF4-FFF2-40B4-BE49-F238E27FC236}">
                <a16:creationId xmlns:a16="http://schemas.microsoft.com/office/drawing/2014/main" id="{7BCEFBE0-AAC2-4D59-ABCD-B354C1B36421}"/>
              </a:ext>
            </a:extLst>
          </p:cNvPr>
          <p:cNvSpPr txBox="1"/>
          <p:nvPr/>
        </p:nvSpPr>
        <p:spPr>
          <a:xfrm>
            <a:off x="272444" y="6593552"/>
            <a:ext cx="1827380" cy="215444"/>
          </a:xfrm>
          <a:prstGeom prst="rect">
            <a:avLst/>
          </a:prstGeom>
          <a:noFill/>
        </p:spPr>
        <p:txBody>
          <a:bodyPr wrap="square">
            <a:spAutoFit/>
          </a:bodyPr>
          <a:lstStyle/>
          <a:p>
            <a:r>
              <a:rPr lang="pt-PT" sz="800" dirty="0">
                <a:solidFill>
                  <a:schemeClr val="tx1">
                    <a:lumMod val="65000"/>
                    <a:lumOff val="35000"/>
                  </a:schemeClr>
                </a:solidFill>
              </a:rPr>
              <a:t>https://www.msdmanuals.com/pt</a:t>
            </a:r>
          </a:p>
        </p:txBody>
      </p:sp>
      <p:sp>
        <p:nvSpPr>
          <p:cNvPr id="13" name="CaixaDeTexto 12">
            <a:extLst>
              <a:ext uri="{FF2B5EF4-FFF2-40B4-BE49-F238E27FC236}">
                <a16:creationId xmlns:a16="http://schemas.microsoft.com/office/drawing/2014/main" id="{5F6ED3FA-41DE-4A05-A0FE-E17E87CE2659}"/>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EFICÁCIA E EFETIVIDADE</a:t>
            </a:r>
          </a:p>
        </p:txBody>
      </p:sp>
      <p:sp>
        <p:nvSpPr>
          <p:cNvPr id="15" name="CaixaDeTexto 3">
            <a:extLst>
              <a:ext uri="{FF2B5EF4-FFF2-40B4-BE49-F238E27FC236}">
                <a16:creationId xmlns:a16="http://schemas.microsoft.com/office/drawing/2014/main" id="{7FDF6CED-CB3F-9D47-A7F8-CBF3ED71DC07}"/>
              </a:ext>
            </a:extLst>
          </p:cNvPr>
          <p:cNvSpPr txBox="1"/>
          <p:nvPr/>
        </p:nvSpPr>
        <p:spPr>
          <a:xfrm>
            <a:off x="6513616" y="2059154"/>
            <a:ext cx="1883638" cy="523220"/>
          </a:xfrm>
          <a:prstGeom prst="rect">
            <a:avLst/>
          </a:prstGeom>
          <a:noFill/>
        </p:spPr>
        <p:txBody>
          <a:bodyPr wrap="square" rtlCol="0">
            <a:spAutoFit/>
          </a:bodyPr>
          <a:lstStyle/>
          <a:p>
            <a:r>
              <a:rPr lang="pt-PT" sz="2800" b="1" dirty="0">
                <a:solidFill>
                  <a:schemeClr val="bg1"/>
                </a:solidFill>
              </a:rPr>
              <a:t>Efetividade</a:t>
            </a:r>
          </a:p>
        </p:txBody>
      </p:sp>
    </p:spTree>
    <p:extLst>
      <p:ext uri="{BB962C8B-B14F-4D97-AF65-F5344CB8AC3E}">
        <p14:creationId xmlns:p14="http://schemas.microsoft.com/office/powerpoint/2010/main" val="3026896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790" y="74505"/>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EVIPLERA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58790" y="281638"/>
            <a:ext cx="11816545" cy="4933980"/>
          </a:xfrm>
        </p:spPr>
        <p:txBody>
          <a:bodyPr>
            <a:noAutofit/>
          </a:bodyPr>
          <a:lstStyle/>
          <a:p>
            <a:pPr algn="just"/>
            <a:r>
              <a:rPr lang="pt-PT" sz="1000" b="1" dirty="0">
                <a:effectLst/>
                <a:latin typeface="Times New Roman" panose="02020603050405020304" pitchFamily="18" charset="0"/>
                <a:ea typeface="Times New Roman" panose="02020603050405020304" pitchFamily="18" charset="0"/>
              </a:rPr>
              <a:t>NOME DO MEDICAMENTO E FORMA FARMACÊUTICA: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200 mg/25 mg/245 mg comprimidos revestidos por película</a:t>
            </a:r>
            <a:r>
              <a:rPr lang="pt-PT" sz="1400" dirty="0">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COMPOSIÇÃO QUALITATIVA E QUANTITATIVA: </a:t>
            </a:r>
            <a:r>
              <a:rPr lang="pt-PT" sz="1000" dirty="0">
                <a:effectLst/>
                <a:latin typeface="Times New Roman" panose="02020603050405020304" pitchFamily="18" charset="0"/>
                <a:ea typeface="Times New Roman" panose="02020603050405020304" pitchFamily="18" charset="0"/>
              </a:rPr>
              <a:t>Cada comprimido revestido por película contém 200 mg de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25 mg de </a:t>
            </a:r>
            <a:r>
              <a:rPr lang="pt-PT" sz="1000" dirty="0" err="1">
                <a:effectLst/>
                <a:latin typeface="Times New Roman" panose="02020603050405020304" pitchFamily="18" charset="0"/>
                <a:ea typeface="Times New Roman" panose="02020603050405020304" pitchFamily="18" charset="0"/>
              </a:rPr>
              <a:t>rilpivirina</a:t>
            </a:r>
            <a:r>
              <a:rPr lang="pt-PT" sz="1000" dirty="0">
                <a:effectLst/>
                <a:latin typeface="Times New Roman" panose="02020603050405020304" pitchFamily="18" charset="0"/>
                <a:ea typeface="Times New Roman" panose="02020603050405020304" pitchFamily="18" charset="0"/>
              </a:rPr>
              <a:t> (como cloridrato) e 245 mg de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(TD) (como fumarato). </a:t>
            </a:r>
            <a:r>
              <a:rPr lang="pt-PT" sz="1000" b="1" dirty="0">
                <a:effectLst/>
                <a:latin typeface="Times New Roman" panose="02020603050405020304" pitchFamily="18" charset="0"/>
                <a:ea typeface="Times New Roman" panose="02020603050405020304" pitchFamily="18" charset="0"/>
              </a:rPr>
              <a:t>INDICAÇÕES TERAPÊUTICAS: </a:t>
            </a:r>
            <a:r>
              <a:rPr lang="pt-PT" sz="1000" dirty="0">
                <a:effectLst/>
                <a:latin typeface="Times New Roman" panose="02020603050405020304" pitchFamily="18" charset="0"/>
                <a:ea typeface="Times New Roman" panose="02020603050405020304" pitchFamily="18" charset="0"/>
              </a:rPr>
              <a:t>É indicado para o tratamento de adultos infetados pelo vírus da imunodeficiência humana do tipo 1 (VIH-1) sem mutações conhecidas associadas a resistência aos inibidores não nucleosídeos da transcriptase reversa (</a:t>
            </a:r>
            <a:r>
              <a:rPr lang="pt-PT" sz="1000" dirty="0" err="1">
                <a:effectLst/>
                <a:latin typeface="Times New Roman" panose="02020603050405020304" pitchFamily="18" charset="0"/>
                <a:ea typeface="Times New Roman" panose="02020603050405020304" pitchFamily="18" charset="0"/>
              </a:rPr>
              <a:t>NNRTIs</a:t>
            </a:r>
            <a:r>
              <a:rPr lang="pt-PT" sz="1000" dirty="0">
                <a:effectLst/>
                <a:latin typeface="Times New Roman" panose="02020603050405020304" pitchFamily="18" charset="0"/>
                <a:ea typeface="Times New Roman" panose="02020603050405020304" pitchFamily="18" charset="0"/>
              </a:rPr>
              <a:t>), ao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ou à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 com uma carga viral de ARN VIH‑1 ≤ 100.000 cópias/ml. Assim como com outros medicamentos antirretrovirais, os testes de resistência </a:t>
            </a:r>
            <a:r>
              <a:rPr lang="pt-PT" sz="1000" dirty="0" err="1">
                <a:effectLst/>
                <a:latin typeface="Times New Roman" panose="02020603050405020304" pitchFamily="18" charset="0"/>
                <a:ea typeface="Times New Roman" panose="02020603050405020304" pitchFamily="18" charset="0"/>
              </a:rPr>
              <a:t>genotípica</a:t>
            </a:r>
            <a:r>
              <a:rPr lang="pt-PT" sz="1000" dirty="0">
                <a:effectLst/>
                <a:latin typeface="Times New Roman" panose="02020603050405020304" pitchFamily="18" charset="0"/>
                <a:ea typeface="Times New Roman" panose="02020603050405020304" pitchFamily="18" charset="0"/>
              </a:rPr>
              <a:t> e/ou dados históricos de resistência devem servir de orientação para a utilização de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POSOLOGIA E MODO DE ADMINISTRAÇÃO: </a:t>
            </a:r>
            <a:r>
              <a:rPr lang="pt-PT" sz="1000" u="sng" dirty="0">
                <a:effectLst/>
                <a:latin typeface="Times New Roman" panose="02020603050405020304" pitchFamily="18" charset="0"/>
                <a:ea typeface="Times New Roman" panose="02020603050405020304" pitchFamily="18" charset="0"/>
              </a:rPr>
              <a:t>Adultos</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1 comprimido, tomado por via oral, 1 vez por dia, com alimentos. </a:t>
            </a:r>
            <a:r>
              <a:rPr lang="pt-PT" sz="1000" u="sng" dirty="0">
                <a:effectLst/>
                <a:latin typeface="Times New Roman" panose="02020603050405020304" pitchFamily="18" charset="0"/>
                <a:ea typeface="Times New Roman" panose="02020603050405020304" pitchFamily="18" charset="0"/>
              </a:rPr>
              <a:t>Idosos</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deve ser administrado com precaução. </a:t>
            </a:r>
            <a:r>
              <a:rPr lang="pt-PT" sz="1000" u="sng" dirty="0">
                <a:effectLst/>
                <a:latin typeface="Times New Roman" panose="02020603050405020304" pitchFamily="18" charset="0"/>
                <a:ea typeface="Times New Roman" panose="02020603050405020304" pitchFamily="18" charset="0"/>
              </a:rPr>
              <a:t>Compromisso renal</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não é recomendado em doentes com compromisso renal moderado ou grave (depuração da creatinina &lt; 50 ml/min). Doentes com compromisso renal moderado ou grave requerem um ajuste do intervalo posológico da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 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que não pode ser obtido com o comprimido de associação. Ajuste posológico: Se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for coadministrado com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recomenda-se que seja tomado um comprimido adicional de 25 mg de </a:t>
            </a:r>
            <a:r>
              <a:rPr lang="pt-PT" sz="1000" dirty="0" err="1">
                <a:effectLst/>
                <a:latin typeface="Times New Roman" panose="02020603050405020304" pitchFamily="18" charset="0"/>
                <a:ea typeface="Times New Roman" panose="02020603050405020304" pitchFamily="18" charset="0"/>
              </a:rPr>
              <a:t>rilpivirina</a:t>
            </a:r>
            <a:r>
              <a:rPr lang="pt-PT" sz="1000" dirty="0">
                <a:effectLst/>
                <a:latin typeface="Times New Roman" panose="02020603050405020304" pitchFamily="18" charset="0"/>
                <a:ea typeface="Times New Roman" panose="02020603050405020304" pitchFamily="18" charset="0"/>
              </a:rPr>
              <a:t> por dia concomitantemente com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durante a administração de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População pediátrica</a:t>
            </a:r>
            <a:r>
              <a:rPr lang="pt-PT" sz="1000" i="1" dirty="0">
                <a:effectLst/>
                <a:latin typeface="Times New Roman" panose="02020603050405020304" pitchFamily="18" charset="0"/>
                <a:ea typeface="Times New Roman" panose="02020603050405020304" pitchFamily="18" charset="0"/>
              </a:rPr>
              <a:t>:</a:t>
            </a:r>
            <a:r>
              <a:rPr lang="pt-PT" sz="1000" dirty="0">
                <a:effectLst/>
                <a:latin typeface="Times New Roman" panose="02020603050405020304" pitchFamily="18" charset="0"/>
                <a:ea typeface="Times New Roman" panose="02020603050405020304" pitchFamily="18" charset="0"/>
              </a:rPr>
              <a:t> A segurança e eficácia em crianças com idade inferior a 18 anos de idade não foram estabelecidas. </a:t>
            </a:r>
            <a:r>
              <a:rPr lang="pt-PT" sz="1000" u="sng" dirty="0">
                <a:effectLst/>
                <a:latin typeface="Times New Roman" panose="02020603050405020304" pitchFamily="18" charset="0"/>
                <a:ea typeface="Times New Roman" panose="02020603050405020304" pitchFamily="18" charset="0"/>
              </a:rPr>
              <a:t>Gravidez:</a:t>
            </a:r>
            <a:r>
              <a:rPr lang="pt-PT" sz="1000" dirty="0">
                <a:effectLst/>
                <a:latin typeface="Times New Roman" panose="02020603050405020304" pitchFamily="18" charset="0"/>
                <a:ea typeface="Times New Roman" panose="02020603050405020304" pitchFamily="18" charset="0"/>
              </a:rPr>
              <a:t> a carga viral deve ser cuidadosamente monitorizada ou, em alternativa, pode ser considerada a mudança para outro regime antirretroviral. Amamentação: Devido ao potencial de transmissão do VIH e ao potencial de reações adversas em lactentes amamentados, as mulheres devem receber instruções para não amamentar se estiverem a receber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CONTRAINDICAÇÕES: </a:t>
            </a:r>
            <a:r>
              <a:rPr lang="pt-PT" sz="1000" dirty="0">
                <a:effectLst/>
                <a:latin typeface="Times New Roman" panose="02020603050405020304" pitchFamily="18" charset="0"/>
                <a:ea typeface="Times New Roman" panose="02020603050405020304" pitchFamily="18" charset="0"/>
              </a:rPr>
              <a:t>Hipersensibilidade às substâncias ativas ou a qualquer um dos excipientes. Não deve ser </a:t>
            </a:r>
            <a:r>
              <a:rPr lang="pt-PT" sz="1000" dirty="0" err="1">
                <a:effectLst/>
                <a:latin typeface="Times New Roman" panose="02020603050405020304" pitchFamily="18" charset="0"/>
                <a:ea typeface="Times New Roman" panose="02020603050405020304" pitchFamily="18" charset="0"/>
              </a:rPr>
              <a:t>co-administrado</a:t>
            </a:r>
            <a:r>
              <a:rPr lang="pt-PT" sz="1000" dirty="0">
                <a:effectLst/>
                <a:latin typeface="Times New Roman" panose="02020603050405020304" pitchFamily="18" charset="0"/>
                <a:ea typeface="Times New Roman" panose="02020603050405020304" pitchFamily="18" charset="0"/>
              </a:rPr>
              <a:t> com carbamazepina, </a:t>
            </a:r>
            <a:r>
              <a:rPr lang="pt-PT" sz="1000" dirty="0" err="1">
                <a:effectLst/>
                <a:latin typeface="Times New Roman" panose="02020603050405020304" pitchFamily="18" charset="0"/>
                <a:ea typeface="Times New Roman" panose="02020603050405020304" pitchFamily="18" charset="0"/>
              </a:rPr>
              <a:t>oxcarbazepina</a:t>
            </a:r>
            <a:r>
              <a:rPr lang="pt-PT" sz="1000" dirty="0">
                <a:effectLst/>
                <a:latin typeface="Times New Roman" panose="02020603050405020304" pitchFamily="18" charset="0"/>
                <a:ea typeface="Times New Roman" panose="02020603050405020304" pitchFamily="18" charset="0"/>
              </a:rPr>
              <a:t>,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rifampicina, </a:t>
            </a:r>
            <a:r>
              <a:rPr lang="pt-PT" sz="1000" dirty="0" err="1">
                <a:effectLst/>
                <a:latin typeface="Times New Roman" panose="02020603050405020304" pitchFamily="18" charset="0"/>
                <a:ea typeface="Times New Roman" panose="02020603050405020304" pitchFamily="18" charset="0"/>
              </a:rPr>
              <a:t>rifapentina</a:t>
            </a:r>
            <a:r>
              <a:rPr lang="pt-PT" sz="1000" dirty="0">
                <a:effectLst/>
                <a:latin typeface="Times New Roman" panose="02020603050405020304" pitchFamily="18" charset="0"/>
                <a:ea typeface="Times New Roman" panose="02020603050405020304" pitchFamily="18" charset="0"/>
              </a:rPr>
              <a:t>, inibidores da bomba de protões (</a:t>
            </a:r>
            <a:r>
              <a:rPr lang="pt-PT" sz="1000" dirty="0" err="1">
                <a:effectLst/>
                <a:latin typeface="Times New Roman" panose="02020603050405020304" pitchFamily="18" charset="0"/>
                <a:ea typeface="Times New Roman" panose="02020603050405020304" pitchFamily="18" charset="0"/>
              </a:rPr>
              <a:t>omeprazol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esomeprazol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lansoprazol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pantoprazol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rabeprazol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dexametasona</a:t>
            </a:r>
            <a:r>
              <a:rPr lang="pt-PT" sz="1000" dirty="0">
                <a:effectLst/>
                <a:latin typeface="Times New Roman" panose="02020603050405020304" pitchFamily="18" charset="0"/>
                <a:ea typeface="Times New Roman" panose="02020603050405020304" pitchFamily="18" charset="0"/>
              </a:rPr>
              <a:t> (exceto como tratamento de dose única), hipericão. </a:t>
            </a:r>
            <a:r>
              <a:rPr lang="pt-PT" sz="1000" b="1" dirty="0">
                <a:effectLst/>
                <a:latin typeface="Times New Roman" panose="02020603050405020304" pitchFamily="18" charset="0"/>
                <a:ea typeface="Times New Roman" panose="02020603050405020304" pitchFamily="18" charset="0"/>
              </a:rPr>
              <a:t>ADVERTÊNCIAS E PRECAUÇÕES ESPECIAIS DE UTILIZAÇÃO: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deve ser evitado em doentes com VIH-1 com a mutação K65R. Assim como com outros medicamentos antirretrovirais, os testes de resistência devem servir de orientação para a utilização de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Consultar o RCM para recomendações adicionais relativamente à monitorização e controlo relativo a: </a:t>
            </a:r>
            <a:r>
              <a:rPr lang="pt-PT" sz="1000" u="sng" dirty="0">
                <a:effectLst/>
                <a:latin typeface="Times New Roman" panose="02020603050405020304" pitchFamily="18" charset="0"/>
                <a:ea typeface="Times New Roman" panose="02020603050405020304" pitchFamily="18" charset="0"/>
              </a:rPr>
              <a:t>Efeitos cardiovasculares. </a:t>
            </a:r>
            <a:r>
              <a:rPr lang="pt-PT" sz="1000" u="sng" dirty="0" err="1">
                <a:effectLst/>
                <a:latin typeface="Times New Roman" panose="02020603050405020304" pitchFamily="18" charset="0"/>
                <a:ea typeface="Times New Roman" panose="02020603050405020304" pitchFamily="18" charset="0"/>
              </a:rPr>
              <a:t>Co‑administração</a:t>
            </a:r>
            <a:r>
              <a:rPr lang="pt-PT" sz="1000" u="sng" dirty="0">
                <a:effectLst/>
                <a:latin typeface="Times New Roman" panose="02020603050405020304" pitchFamily="18" charset="0"/>
                <a:ea typeface="Times New Roman" panose="02020603050405020304" pitchFamily="18" charset="0"/>
              </a:rPr>
              <a:t> com outros medicamentos. Se </a:t>
            </a:r>
            <a:r>
              <a:rPr lang="pt-PT" sz="1000" u="sng" dirty="0" err="1">
                <a:effectLst/>
                <a:latin typeface="Times New Roman" panose="02020603050405020304" pitchFamily="18" charset="0"/>
                <a:ea typeface="Times New Roman" panose="02020603050405020304" pitchFamily="18" charset="0"/>
              </a:rPr>
              <a:t>Eviplera</a:t>
            </a:r>
            <a:r>
              <a:rPr lang="pt-PT" sz="1000" u="sng" dirty="0">
                <a:effectLst/>
                <a:latin typeface="Times New Roman" panose="02020603050405020304" pitchFamily="18" charset="0"/>
                <a:ea typeface="Times New Roman" panose="02020603050405020304" pitchFamily="18" charset="0"/>
              </a:rPr>
              <a:t> for coadministrado com um AINE, a função renal deve ser devidamente monitorizada. Compromisso renal: </a:t>
            </a:r>
            <a:r>
              <a:rPr lang="pt-PT" sz="1000" dirty="0">
                <a:effectLst/>
                <a:latin typeface="Times New Roman" panose="02020603050405020304" pitchFamily="18" charset="0"/>
                <a:ea typeface="Times New Roman" panose="02020603050405020304" pitchFamily="18" charset="0"/>
              </a:rPr>
              <a:t>Recomenda‑se que a depuração da creatinina seja calculada em todos os doentes antes do início da terapêutica com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e que a função renal (depuração da creatinina e fosfato sérico) seja também monitorizada após duas a quatro semanas de tratamento, após três meses de tratamento e em intervalos de três a seis meses em doentes sem fatores de risco renal. </a:t>
            </a:r>
            <a:r>
              <a:rPr lang="pt-PT" sz="1000" u="sng" dirty="0">
                <a:effectLst/>
                <a:latin typeface="Times New Roman" panose="02020603050405020304" pitchFamily="18" charset="0"/>
                <a:ea typeface="Times New Roman" panose="02020603050405020304" pitchFamily="18" charset="0"/>
              </a:rPr>
              <a:t>Efeitos ósseos: </a:t>
            </a:r>
            <a:r>
              <a:rPr lang="pt-PT" sz="1000" dirty="0">
                <a:effectLst/>
                <a:latin typeface="Times New Roman" panose="02020603050405020304" pitchFamily="18" charset="0"/>
                <a:ea typeface="Times New Roman" panose="02020603050405020304" pitchFamily="18" charset="0"/>
              </a:rPr>
              <a:t>diminuições da DMO devido ao TD. As anomalias ósseas, tais como osteomalacia que podem manifestar-se como dor óssea persistente ou agravada e que podem contribuir infrequentemente para fraturas, podem ser associadas a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induzida por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Doentes </a:t>
            </a:r>
            <a:r>
              <a:rPr lang="pt-PT" sz="1000" u="sng" dirty="0" err="1">
                <a:effectLst/>
                <a:latin typeface="Times New Roman" panose="02020603050405020304" pitchFamily="18" charset="0"/>
                <a:ea typeface="Times New Roman" panose="02020603050405020304" pitchFamily="18" charset="0"/>
              </a:rPr>
              <a:t>co‑infetados</a:t>
            </a:r>
            <a:r>
              <a:rPr lang="pt-PT" sz="1000" u="sng" dirty="0">
                <a:effectLst/>
                <a:latin typeface="Times New Roman" panose="02020603050405020304" pitchFamily="18" charset="0"/>
                <a:ea typeface="Times New Roman" panose="02020603050405020304" pitchFamily="18" charset="0"/>
              </a:rPr>
              <a:t> por VIH e vírus da hepatite B ou C. Doença hepática. Reações cutâneas graves: </a:t>
            </a:r>
            <a:r>
              <a:rPr lang="pt-PT" sz="1000" dirty="0">
                <a:effectLst/>
                <a:latin typeface="Times New Roman" panose="02020603050405020304" pitchFamily="18" charset="0"/>
                <a:ea typeface="Times New Roman" panose="02020603050405020304" pitchFamily="18" charset="0"/>
              </a:rPr>
              <a:t>Assim que se observarem reações cutâneas graves e/ou das mucosas,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tem de ser interrompido e deve iniciar-se uma terapêutica apropriada. </a:t>
            </a:r>
            <a:r>
              <a:rPr lang="pt-PT" sz="1000" u="sng" dirty="0">
                <a:effectLst/>
                <a:latin typeface="Times New Roman" panose="02020603050405020304" pitchFamily="18" charset="0"/>
                <a:ea typeface="Times New Roman" panose="02020603050405020304" pitchFamily="18" charset="0"/>
              </a:rPr>
              <a:t>Peso e parâmetros metabólicos.</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Disfunção mitocondrial após exposição </a:t>
            </a:r>
            <a:r>
              <a:rPr lang="pt-PT" sz="1000" i="1" u="sng" dirty="0">
                <a:effectLst/>
                <a:latin typeface="Times New Roman" panose="02020603050405020304" pitchFamily="18" charset="0"/>
                <a:ea typeface="Times New Roman" panose="02020603050405020304" pitchFamily="18" charset="0"/>
              </a:rPr>
              <a:t>in </a:t>
            </a:r>
            <a:r>
              <a:rPr lang="pt-PT" sz="1000" i="1" u="sng" dirty="0" err="1">
                <a:effectLst/>
                <a:latin typeface="Times New Roman" panose="02020603050405020304" pitchFamily="18" charset="0"/>
                <a:ea typeface="Times New Roman" panose="02020603050405020304" pitchFamily="18" charset="0"/>
              </a:rPr>
              <a:t>utero</a:t>
            </a:r>
            <a:r>
              <a:rPr lang="pt-PT" sz="1000" u="sng" dirty="0">
                <a:effectLst/>
                <a:latin typeface="Times New Roman" panose="02020603050405020304" pitchFamily="18" charset="0"/>
                <a:ea typeface="Times New Roman" panose="02020603050405020304" pitchFamily="18" charset="0"/>
              </a:rPr>
              <a:t>. Síndrome de Reativação Imunológica.</a:t>
            </a:r>
            <a:r>
              <a:rPr lang="pt-PT" sz="1000" dirty="0">
                <a:effectLst/>
                <a:latin typeface="Times New Roman" panose="02020603050405020304" pitchFamily="18" charset="0"/>
                <a:ea typeface="Times New Roman" panose="02020603050405020304" pitchFamily="18" charset="0"/>
              </a:rPr>
              <a:t> Doenças autoimunes (tal como a Doença de Graves e a hepatite autoimune), também têm sido descritas como tendo ocorrido no contexto de reativação imunitária.</a:t>
            </a:r>
            <a:r>
              <a:rPr lang="pt-PT" sz="1000" u="sng" dirty="0">
                <a:effectLst/>
                <a:latin typeface="Times New Roman" panose="02020603050405020304" pitchFamily="18" charset="0"/>
                <a:ea typeface="Times New Roman" panose="02020603050405020304" pitchFamily="18" charset="0"/>
              </a:rPr>
              <a:t> Osteonecrose. </a:t>
            </a:r>
            <a:r>
              <a:rPr lang="pt-PT" sz="1000" b="1" dirty="0">
                <a:effectLst/>
                <a:latin typeface="Times New Roman" panose="02020603050405020304" pitchFamily="18" charset="0"/>
                <a:ea typeface="Times New Roman" panose="02020603050405020304" pitchFamily="18" charset="0"/>
              </a:rPr>
              <a:t>INTERAÇÕES MEDICAMENTOSAS E OUTRAS FORMAS DE INTERAÇÃO: </a:t>
            </a:r>
            <a:r>
              <a:rPr lang="pt-PT" sz="1000" u="sng" dirty="0">
                <a:effectLst/>
                <a:latin typeface="Times New Roman" panose="02020603050405020304" pitchFamily="18" charset="0"/>
                <a:ea typeface="Times New Roman" panose="02020603050405020304" pitchFamily="18" charset="0"/>
              </a:rPr>
              <a:t>Utilização concomitante contraindicada: </a:t>
            </a:r>
            <a:r>
              <a:rPr lang="pt-PT" sz="1000" dirty="0">
                <a:effectLst/>
                <a:latin typeface="Times New Roman" panose="02020603050405020304" pitchFamily="18" charset="0"/>
                <a:ea typeface="Times New Roman" panose="02020603050405020304" pitchFamily="18" charset="0"/>
              </a:rPr>
              <a:t>medicamentos que induzem a CYP3A, inibidores da bomba de protões. </a:t>
            </a:r>
            <a:r>
              <a:rPr lang="pt-PT" sz="1000" u="sng" dirty="0">
                <a:effectLst/>
                <a:latin typeface="Times New Roman" panose="02020603050405020304" pitchFamily="18" charset="0"/>
                <a:ea typeface="Times New Roman" panose="02020603050405020304" pitchFamily="18" charset="0"/>
              </a:rPr>
              <a:t>Utilização concomitante não recomendada: </a:t>
            </a:r>
            <a:r>
              <a:rPr lang="pt-PT" sz="1000" dirty="0">
                <a:effectLst/>
                <a:latin typeface="Times New Roman" panose="02020603050405020304" pitchFamily="18" charset="0"/>
                <a:ea typeface="Times New Roman" panose="02020603050405020304" pitchFamily="18" charset="0"/>
              </a:rPr>
              <a:t>outros medicamentos que contenham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cloridrato de </a:t>
            </a:r>
            <a:r>
              <a:rPr lang="pt-PT" sz="1000" dirty="0" err="1">
                <a:effectLst/>
                <a:latin typeface="Times New Roman" panose="02020603050405020304" pitchFamily="18" charset="0"/>
                <a:ea typeface="Times New Roman" panose="02020603050405020304" pitchFamily="18" charset="0"/>
              </a:rPr>
              <a:t>rilpivirina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outros análogos de </a:t>
            </a:r>
            <a:r>
              <a:rPr lang="pt-PT" sz="1000" dirty="0" err="1">
                <a:effectLst/>
                <a:latin typeface="Times New Roman" panose="02020603050405020304" pitchFamily="18" charset="0"/>
                <a:ea typeface="Times New Roman" panose="02020603050405020304" pitchFamily="18" charset="0"/>
              </a:rPr>
              <a:t>citidina</a:t>
            </a:r>
            <a:r>
              <a:rPr lang="pt-PT" sz="1000" dirty="0">
                <a:effectLst/>
                <a:latin typeface="Times New Roman" panose="02020603050405020304" pitchFamily="18" charset="0"/>
                <a:ea typeface="Times New Roman" panose="02020603050405020304" pitchFamily="18" charset="0"/>
              </a:rPr>
              <a:t>, tais como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didanosina</a:t>
            </a:r>
            <a:r>
              <a:rPr lang="pt-PT" sz="1000" dirty="0">
                <a:effectLst/>
                <a:latin typeface="Times New Roman" panose="02020603050405020304" pitchFamily="18" charset="0"/>
                <a:ea typeface="Times New Roman" panose="02020603050405020304" pitchFamily="18" charset="0"/>
              </a:rPr>
              <a:t>. Deve ser evitado com a utilização concomitante ou recente de um medicamento nefrotóxico (aminoglicosídeos, anfotericina B, </a:t>
            </a:r>
            <a:r>
              <a:rPr lang="pt-PT" sz="1000" dirty="0" err="1">
                <a:effectLst/>
                <a:latin typeface="Times New Roman" panose="02020603050405020304" pitchFamily="18" charset="0"/>
                <a:ea typeface="Times New Roman" panose="02020603050405020304" pitchFamily="18" charset="0"/>
              </a:rPr>
              <a:t>foscarneto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ganciclovir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pentamidina</a:t>
            </a:r>
            <a:r>
              <a:rPr lang="pt-PT" sz="1000" dirty="0">
                <a:effectLst/>
                <a:latin typeface="Times New Roman" panose="02020603050405020304" pitchFamily="18" charset="0"/>
                <a:ea typeface="Times New Roman" panose="02020603050405020304" pitchFamily="18" charset="0"/>
              </a:rPr>
              <a:t>, vancomicina, </a:t>
            </a:r>
            <a:r>
              <a:rPr lang="pt-PT" sz="1000" dirty="0" err="1">
                <a:effectLst/>
                <a:latin typeface="Times New Roman" panose="02020603050405020304" pitchFamily="18" charset="0"/>
                <a:ea typeface="Times New Roman" panose="02020603050405020304" pitchFamily="18" charset="0"/>
              </a:rPr>
              <a:t>cidofovir</a:t>
            </a:r>
            <a:r>
              <a:rPr lang="pt-PT" sz="1000" dirty="0">
                <a:effectLst/>
                <a:latin typeface="Times New Roman" panose="02020603050405020304" pitchFamily="18" charset="0"/>
                <a:ea typeface="Times New Roman" panose="02020603050405020304" pitchFamily="18" charset="0"/>
              </a:rPr>
              <a:t> ou interleucina‑2). </a:t>
            </a:r>
            <a:r>
              <a:rPr lang="pt-PT" sz="1000" u="sng" dirty="0">
                <a:effectLst/>
                <a:latin typeface="Times New Roman" panose="02020603050405020304" pitchFamily="18" charset="0"/>
                <a:ea typeface="Times New Roman" panose="02020603050405020304" pitchFamily="18" charset="0"/>
              </a:rPr>
              <a:t>Utilização concomitante nos casos em que é recomendada precaução: </a:t>
            </a:r>
            <a:r>
              <a:rPr lang="pt-PT" sz="1000" dirty="0">
                <a:effectLst/>
                <a:latin typeface="Times New Roman" panose="02020603050405020304" pitchFamily="18" charset="0"/>
                <a:ea typeface="Times New Roman" panose="02020603050405020304" pitchFamily="18" charset="0"/>
              </a:rPr>
              <a:t>Inibidores das enzimas do citocromo P450, medicamentos que prolongam o intervalo QT, substratos da glicoproteína P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Outras interações:</a:t>
            </a:r>
            <a:r>
              <a:rPr lang="pt-PT" sz="1000" dirty="0">
                <a:effectLst/>
                <a:latin typeface="Times New Roman" panose="02020603050405020304" pitchFamily="18" charset="0"/>
                <a:ea typeface="Times New Roman" panose="02020603050405020304" pitchFamily="18" charset="0"/>
              </a:rPr>
              <a:t> antagonistas dos recetores H2, antiácidos, </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ledipasvir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velpatasvir</a:t>
            </a:r>
            <a:r>
              <a:rPr lang="pt-PT" sz="1000" dirty="0">
                <a:effectLst/>
                <a:latin typeface="Times New Roman" panose="02020603050405020304" pitchFamily="18" charset="0"/>
                <a:ea typeface="Times New Roman" panose="02020603050405020304" pitchFamily="18" charset="0"/>
              </a:rPr>
              <a:t> e </a:t>
            </a:r>
            <a:r>
              <a:rPr lang="pt-PT" sz="1000" dirty="0" err="1">
                <a:effectLst/>
                <a:latin typeface="Times New Roman" panose="02020603050405020304" pitchFamily="18" charset="0"/>
                <a:ea typeface="Times New Roman" panose="02020603050405020304" pitchFamily="18" charset="0"/>
              </a:rPr>
              <a:t>sofosbuvir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velpatasvir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voxilaprevir</a:t>
            </a:r>
            <a:r>
              <a:rPr lang="pt-PT" sz="1000" dirty="0">
                <a:effectLst/>
                <a:latin typeface="Times New Roman" panose="02020603050405020304" pitchFamily="18" charset="0"/>
                <a:ea typeface="Times New Roman" panose="02020603050405020304" pitchFamily="18" charset="0"/>
              </a:rPr>
              <a:t>. </a:t>
            </a:r>
            <a:r>
              <a:rPr lang="pt-PT" sz="1000" b="1" dirty="0">
                <a:effectLst/>
                <a:latin typeface="Times New Roman" panose="02020603050405020304" pitchFamily="18" charset="0"/>
                <a:ea typeface="Times New Roman" panose="02020603050405020304" pitchFamily="18" charset="0"/>
              </a:rPr>
              <a:t>EFEITOS INDESEJÁVEIS</a:t>
            </a:r>
            <a:r>
              <a:rPr lang="pt-PT" sz="1000" dirty="0">
                <a:effectLst/>
                <a:latin typeface="Times New Roman" panose="02020603050405020304" pitchFamily="18" charset="0"/>
                <a:ea typeface="Times New Roman" panose="02020603050405020304" pitchFamily="18" charset="0"/>
              </a:rPr>
              <a:t>: Em doentes com supressão virológica que mudaram para o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as reações adversas notificadas mais frequentemente, consideradas como possível ou provavelmente relacionadas foram fadiga (3%), diarreia (3%), náuseas (2%) e insónia (2%). Ensaios clínicos: reações adversas notificadas mais frequentemente, consideradas como possível ou provavelmente relacionadas foram náuseas, tonturas, sonhos anormais, cefaleias, diarreia e insónia. </a:t>
            </a:r>
            <a:r>
              <a:rPr lang="pt-PT" sz="1000" u="sng" dirty="0">
                <a:effectLst/>
                <a:latin typeface="Times New Roman" panose="02020603050405020304" pitchFamily="18" charset="0"/>
                <a:ea typeface="Times New Roman" panose="02020603050405020304" pitchFamily="18" charset="0"/>
              </a:rPr>
              <a:t>Muito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SimSun" panose="02010600030101010101" pitchFamily="2" charset="-122"/>
              </a:rPr>
              <a:t>aumento do colesterol total (em jejum), aumento do colesterol LDL (em jejum),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hipofosfatemia</a:t>
            </a:r>
            <a:r>
              <a:rPr lang="pt-PT" sz="1000" dirty="0">
                <a:effectLst/>
                <a:latin typeface="Times New Roman" panose="02020603050405020304" pitchFamily="18" charset="0"/>
                <a:ea typeface="SimSun" panose="02010600030101010101" pitchFamily="2" charset="-122"/>
              </a:rPr>
              <a:t>,</a:t>
            </a:r>
            <a:r>
              <a:rPr lang="pt-PT" sz="1000" dirty="0">
                <a:effectLst/>
                <a:latin typeface="Times New Roman" panose="02020603050405020304" pitchFamily="18" charset="0"/>
                <a:ea typeface="Times New Roman" panose="02020603050405020304" pitchFamily="18" charset="0"/>
              </a:rPr>
              <a:t> insónia, cefaleias, tonturas, </a:t>
            </a:r>
            <a:r>
              <a:rPr lang="pt-PT" sz="1000" dirty="0">
                <a:effectLst/>
                <a:latin typeface="Times New Roman" panose="02020603050405020304" pitchFamily="18" charset="0"/>
                <a:ea typeface="SimSun" panose="02010600030101010101" pitchFamily="2" charset="-122"/>
              </a:rPr>
              <a:t>elevação da </a:t>
            </a:r>
            <a:r>
              <a:rPr lang="pt-PT" sz="1000" dirty="0" err="1">
                <a:effectLst/>
                <a:latin typeface="Times New Roman" panose="02020603050405020304" pitchFamily="18" charset="0"/>
                <a:ea typeface="SimSun" panose="02010600030101010101" pitchFamily="2" charset="-122"/>
              </a:rPr>
              <a:t>amilase</a:t>
            </a:r>
            <a:r>
              <a:rPr lang="pt-PT" sz="1000" dirty="0">
                <a:effectLst/>
                <a:latin typeface="Times New Roman" panose="02020603050405020304" pitchFamily="18" charset="0"/>
                <a:ea typeface="SimSun" panose="02010600030101010101" pitchFamily="2" charset="-122"/>
              </a:rPr>
              <a:t> pancreática, </a:t>
            </a:r>
            <a:r>
              <a:rPr lang="pt-PT" sz="1000" dirty="0">
                <a:effectLst/>
                <a:latin typeface="Times New Roman" panose="02020603050405020304" pitchFamily="18" charset="0"/>
                <a:ea typeface="Times New Roman" panose="02020603050405020304" pitchFamily="18" charset="0"/>
              </a:rPr>
              <a:t>vómitos, diarreia, náuseas, elevação das </a:t>
            </a:r>
            <a:r>
              <a:rPr lang="pt-PT" sz="1000" dirty="0" err="1">
                <a:effectLst/>
                <a:latin typeface="Times New Roman" panose="02020603050405020304" pitchFamily="18" charset="0"/>
                <a:ea typeface="Times New Roman" panose="02020603050405020304" pitchFamily="18" charset="0"/>
              </a:rPr>
              <a:t>transaminases</a:t>
            </a:r>
            <a:r>
              <a:rPr lang="pt-PT" sz="1000" dirty="0">
                <a:effectLst/>
                <a:latin typeface="Times New Roman" panose="02020603050405020304" pitchFamily="18" charset="0"/>
                <a:ea typeface="Times New Roman" panose="02020603050405020304" pitchFamily="18" charset="0"/>
              </a:rPr>
              <a:t> (AST e/ou ALT), erupção cutânea, elevação da creatina </a:t>
            </a:r>
            <a:r>
              <a:rPr lang="pt-PT" sz="1000" dirty="0" err="1">
                <a:effectLst/>
                <a:latin typeface="Times New Roman" panose="02020603050405020304" pitchFamily="18" charset="0"/>
                <a:ea typeface="Times New Roman" panose="02020603050405020304" pitchFamily="18" charset="0"/>
              </a:rPr>
              <a:t>cinase</a:t>
            </a:r>
            <a:r>
              <a:rPr lang="pt-PT" sz="1000" dirty="0">
                <a:effectLst/>
                <a:latin typeface="Times New Roman" panose="02020603050405020304" pitchFamily="18" charset="0"/>
                <a:ea typeface="Times New Roman" panose="02020603050405020304" pitchFamily="18" charset="0"/>
              </a:rPr>
              <a:t>, astenia. </a:t>
            </a:r>
            <a:r>
              <a:rPr lang="pt-PT" sz="1000" u="sng" dirty="0">
                <a:effectLst/>
                <a:latin typeface="Times New Roman" panose="02020603050405020304" pitchFamily="18" charset="0"/>
                <a:ea typeface="Times New Roman" panose="02020603050405020304" pitchFamily="18" charset="0"/>
              </a:rPr>
              <a:t>Frequentes</a:t>
            </a:r>
            <a:r>
              <a:rPr lang="pt-PT" sz="1000" dirty="0">
                <a:effectLst/>
                <a:latin typeface="Times New Roman" panose="02020603050405020304" pitchFamily="18" charset="0"/>
                <a:ea typeface="Times New Roman" panose="02020603050405020304" pitchFamily="18" charset="0"/>
              </a:rPr>
              <a:t>: neutropenia, </a:t>
            </a:r>
            <a:r>
              <a:rPr lang="pt-PT" sz="1000" dirty="0">
                <a:effectLst/>
                <a:latin typeface="Times New Roman" panose="02020603050405020304" pitchFamily="18" charset="0"/>
                <a:ea typeface="SimSun" panose="02010600030101010101" pitchFamily="2" charset="-122"/>
              </a:rPr>
              <a:t>diminuição da contagem de leucócitos, diminuição da hemoglobina, diminuição da contagem de plaquetas, </a:t>
            </a:r>
            <a:r>
              <a:rPr lang="pt-PT" sz="1000" dirty="0">
                <a:effectLst/>
                <a:latin typeface="Times New Roman" panose="02020603050405020304" pitchFamily="18" charset="0"/>
                <a:ea typeface="Times New Roman" panose="02020603050405020304" pitchFamily="18" charset="0"/>
              </a:rPr>
              <a:t>reação alérgica, hiperglicemia, </a:t>
            </a:r>
            <a:r>
              <a:rPr lang="pt-PT" sz="1000" dirty="0" err="1">
                <a:effectLst/>
                <a:latin typeface="Times New Roman" panose="02020603050405020304" pitchFamily="18" charset="0"/>
                <a:ea typeface="Times New Roman" panose="02020603050405020304" pitchFamily="18" charset="0"/>
              </a:rPr>
              <a:t>hipertrigliceridemia</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SimSun" panose="02010600030101010101" pitchFamily="2" charset="-122"/>
              </a:rPr>
              <a:t>diminuição do apetite, depressão, humor depressivo, perturbações do sono, sonhos anormais, sonolência, elevação da </a:t>
            </a:r>
            <a:r>
              <a:rPr lang="pt-PT" sz="1000" dirty="0" err="1">
                <a:effectLst/>
                <a:latin typeface="Times New Roman" panose="02020603050405020304" pitchFamily="18" charset="0"/>
                <a:ea typeface="SimSun" panose="02010600030101010101" pitchFamily="2" charset="-122"/>
              </a:rPr>
              <a:t>amilase</a:t>
            </a:r>
            <a:r>
              <a:rPr lang="pt-PT" sz="1000" dirty="0">
                <a:effectLst/>
                <a:latin typeface="Times New Roman" panose="02020603050405020304" pitchFamily="18" charset="0"/>
                <a:ea typeface="SimSun" panose="02010600030101010101" pitchFamily="2" charset="-122"/>
              </a:rPr>
              <a:t> pancreática incluindo elevação da amílase pancreática, </a:t>
            </a:r>
            <a:r>
              <a:rPr lang="pt-PT" sz="1000" dirty="0">
                <a:effectLst/>
                <a:latin typeface="Times New Roman" panose="02020603050405020304" pitchFamily="18" charset="0"/>
                <a:ea typeface="Times New Roman" panose="02020603050405020304" pitchFamily="18" charset="0"/>
              </a:rPr>
              <a:t>elevação da </a:t>
            </a:r>
            <a:r>
              <a:rPr lang="pt-PT" sz="1000" dirty="0" err="1">
                <a:effectLst/>
                <a:latin typeface="Times New Roman" panose="02020603050405020304" pitchFamily="18" charset="0"/>
                <a:ea typeface="Times New Roman" panose="02020603050405020304" pitchFamily="18" charset="0"/>
              </a:rPr>
              <a:t>lipase</a:t>
            </a:r>
            <a:r>
              <a:rPr lang="pt-PT" sz="1000" dirty="0">
                <a:effectLst/>
                <a:latin typeface="Times New Roman" panose="02020603050405020304" pitchFamily="18" charset="0"/>
                <a:ea typeface="Times New Roman" panose="02020603050405020304" pitchFamily="18" charset="0"/>
              </a:rPr>
              <a:t> sérica, dor abdominal, </a:t>
            </a:r>
            <a:r>
              <a:rPr lang="pt-PT" sz="1000" dirty="0">
                <a:effectLst/>
                <a:latin typeface="Times New Roman" panose="02020603050405020304" pitchFamily="18" charset="0"/>
                <a:ea typeface="SimSun" panose="02010600030101010101" pitchFamily="2" charset="-122"/>
              </a:rPr>
              <a:t>desconforto abdominal, distensão abdominal, </a:t>
            </a:r>
            <a:r>
              <a:rPr lang="pt-PT" sz="1000" dirty="0">
                <a:effectLst/>
                <a:latin typeface="Times New Roman" panose="02020603050405020304" pitchFamily="18" charset="0"/>
                <a:ea typeface="Times New Roman" panose="02020603050405020304" pitchFamily="18" charset="0"/>
              </a:rPr>
              <a:t>dispepsia, flatulência, </a:t>
            </a:r>
            <a:r>
              <a:rPr lang="pt-PT" sz="1000" dirty="0">
                <a:effectLst/>
                <a:latin typeface="Times New Roman" panose="02020603050405020304" pitchFamily="18" charset="0"/>
                <a:ea typeface="SimSun" panose="02010600030101010101" pitchFamily="2" charset="-122"/>
              </a:rPr>
              <a:t>boca seca, </a:t>
            </a:r>
            <a:r>
              <a:rPr lang="pt-PT" sz="1000" dirty="0">
                <a:effectLst/>
                <a:latin typeface="Times New Roman" panose="02020603050405020304" pitchFamily="18" charset="0"/>
                <a:ea typeface="Times New Roman" panose="02020603050405020304" pitchFamily="18" charset="0"/>
              </a:rPr>
              <a:t>elevação da bilirrubina, erupção cutânea vesicular e </a:t>
            </a:r>
            <a:r>
              <a:rPr lang="pt-PT" sz="1000" dirty="0" err="1">
                <a:effectLst/>
                <a:latin typeface="Times New Roman" panose="02020603050405020304" pitchFamily="18" charset="0"/>
                <a:ea typeface="Times New Roman" panose="02020603050405020304" pitchFamily="18" charset="0"/>
              </a:rPr>
              <a:t>pustular</a:t>
            </a:r>
            <a:r>
              <a:rPr lang="pt-PT" sz="1000" dirty="0">
                <a:effectLst/>
                <a:latin typeface="Times New Roman" panose="02020603050405020304" pitchFamily="18" charset="0"/>
                <a:ea typeface="Times New Roman" panose="02020603050405020304" pitchFamily="18" charset="0"/>
              </a:rPr>
              <a:t>, urticária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alterações da pigmentação cutânea (</a:t>
            </a:r>
            <a:r>
              <a:rPr lang="pt-PT" sz="1000" dirty="0" err="1">
                <a:effectLst/>
                <a:latin typeface="Times New Roman" panose="02020603050405020304" pitchFamily="18" charset="0"/>
                <a:ea typeface="Times New Roman" panose="02020603050405020304" pitchFamily="18" charset="0"/>
              </a:rPr>
              <a:t>hiperpigmentação</a:t>
            </a:r>
            <a:r>
              <a:rPr lang="pt-PT" sz="1000" dirty="0">
                <a:effectLst/>
                <a:latin typeface="Times New Roman" panose="02020603050405020304" pitchFamily="18" charset="0"/>
                <a:ea typeface="Times New Roman" panose="02020603050405020304" pitchFamily="18" charset="0"/>
              </a:rPr>
              <a:t>), erupção cutânea maculopapular, prurido</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dor e </a:t>
            </a:r>
            <a:r>
              <a:rPr lang="pt-PT" sz="1000" dirty="0">
                <a:effectLst/>
                <a:latin typeface="Times New Roman" panose="02020603050405020304" pitchFamily="18" charset="0"/>
                <a:ea typeface="SimSun" panose="02010600030101010101" pitchFamily="2" charset="-122"/>
              </a:rPr>
              <a:t>fadiga.</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Pouco Frequentes</a:t>
            </a:r>
            <a:r>
              <a:rPr lang="pt-PT" sz="1000" dirty="0">
                <a:effectLst/>
                <a:latin typeface="Times New Roman" panose="02020603050405020304" pitchFamily="18" charset="0"/>
                <a:ea typeface="Times New Roman" panose="02020603050405020304" pitchFamily="18" charset="0"/>
              </a:rPr>
              <a:t>: anemia, </a:t>
            </a:r>
            <a:r>
              <a:rPr lang="pt-PT" sz="1000" dirty="0">
                <a:effectLst/>
                <a:latin typeface="Times New Roman" panose="02020603050405020304" pitchFamily="18" charset="0"/>
                <a:ea typeface="SimSun" panose="02010600030101010101" pitchFamily="2" charset="-122"/>
              </a:rPr>
              <a:t>síndrome de reativação imunológica, </a:t>
            </a:r>
            <a:r>
              <a:rPr lang="pt-PT" sz="1000" dirty="0">
                <a:effectLst/>
                <a:latin typeface="Times New Roman" panose="02020603050405020304" pitchFamily="18" charset="0"/>
                <a:ea typeface="Times New Roman" panose="02020603050405020304" pitchFamily="18" charset="0"/>
              </a:rPr>
              <a:t>hipocaliemia, pancreatite, </a:t>
            </a:r>
            <a:r>
              <a:rPr lang="pt-PT" sz="1000" dirty="0">
                <a:effectLst/>
                <a:latin typeface="Times New Roman" panose="02020603050405020304" pitchFamily="18" charset="0"/>
                <a:ea typeface="SimSun" panose="02010600030101010101" pitchFamily="2" charset="-122"/>
              </a:rPr>
              <a:t>angioedema</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SimSun" panose="02010600030101010101" pitchFamily="2" charset="-122"/>
              </a:rPr>
              <a:t>reações cutâneas graves com sintomas sistémicos, </a:t>
            </a:r>
            <a:r>
              <a:rPr lang="pt-PT" sz="1000" dirty="0" err="1">
                <a:effectLst/>
                <a:latin typeface="Times New Roman" panose="02020603050405020304" pitchFamily="18" charset="0"/>
                <a:ea typeface="Times New Roman" panose="02020603050405020304" pitchFamily="18" charset="0"/>
              </a:rPr>
              <a:t>rabdomiólise</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fraqueza muscular</a:t>
            </a:r>
            <a:r>
              <a:rPr lang="pt-PT" sz="1000" dirty="0">
                <a:effectLst/>
                <a:latin typeface="Times New Roman" panose="02020603050405020304" pitchFamily="18" charset="0"/>
                <a:ea typeface="SimSun" panose="02010600030101010101" pitchFamily="2" charset="-122"/>
              </a:rPr>
              <a:t>,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incluindo síndrome de </a:t>
            </a:r>
            <a:r>
              <a:rPr lang="pt-PT" sz="1000" dirty="0" err="1">
                <a:effectLst/>
                <a:latin typeface="Times New Roman" panose="02020603050405020304" pitchFamily="18" charset="0"/>
                <a:ea typeface="Times New Roman" panose="02020603050405020304" pitchFamily="18" charset="0"/>
              </a:rPr>
              <a:t>Fanconi</a:t>
            </a:r>
            <a:r>
              <a:rPr lang="pt-PT" sz="1000" dirty="0">
                <a:effectLst/>
                <a:latin typeface="Times New Roman" panose="02020603050405020304" pitchFamily="18" charset="0"/>
                <a:ea typeface="Times New Roman" panose="02020603050405020304" pitchFamily="18" charset="0"/>
              </a:rPr>
              <a:t>, elevação da creatinina, proteinúria. </a:t>
            </a:r>
            <a:r>
              <a:rPr lang="pt-PT" sz="1000" u="sng" dirty="0">
                <a:effectLst/>
                <a:latin typeface="Times New Roman" panose="02020603050405020304" pitchFamily="18" charset="0"/>
                <a:ea typeface="Times New Roman" panose="02020603050405020304" pitchFamily="18" charset="0"/>
              </a:rPr>
              <a:t>Raros</a:t>
            </a:r>
            <a:r>
              <a:rPr lang="pt-PT" sz="1000" dirty="0">
                <a:effectLst/>
                <a:latin typeface="Times New Roman" panose="02020603050405020304" pitchFamily="18" charset="0"/>
                <a:ea typeface="Times New Roman" panose="02020603050405020304" pitchFamily="18" charset="0"/>
              </a:rPr>
              <a:t>: acidose láctica, hepatite, esteatose hepática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osteomalacia (manifestada como dores ósseas e contribuindo infrequentemente para fraturas)</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miopatia, insuficiência renal (aguda e crónica)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necrose tubular aguda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nefrite (incluindo nefrite intersticial aguda)</a:t>
            </a:r>
            <a:r>
              <a:rPr lang="pt-PT" sz="1000" dirty="0">
                <a:effectLst/>
                <a:latin typeface="Times New Roman" panose="02020603050405020304" pitchFamily="18" charset="0"/>
                <a:ea typeface="SimSun" panose="02010600030101010101" pitchFamily="2" charset="-122"/>
              </a:rPr>
              <a:t>, </a:t>
            </a:r>
            <a:r>
              <a:rPr lang="pt-PT" sz="1000" dirty="0">
                <a:effectLst/>
                <a:latin typeface="Times New Roman" panose="02020603050405020304" pitchFamily="18" charset="0"/>
                <a:ea typeface="Times New Roman" panose="02020603050405020304" pitchFamily="18" charset="0"/>
              </a:rPr>
              <a:t>diabetes insípida </a:t>
            </a:r>
            <a:r>
              <a:rPr lang="pt-PT" sz="1000" dirty="0" err="1">
                <a:effectLst/>
                <a:latin typeface="Times New Roman" panose="02020603050405020304" pitchFamily="18" charset="0"/>
                <a:ea typeface="Times New Roman" panose="02020603050405020304" pitchFamily="18" charset="0"/>
              </a:rPr>
              <a:t>nefrogénica</a:t>
            </a:r>
            <a:r>
              <a:rPr lang="pt-PT" sz="1000" dirty="0">
                <a:effectLst/>
                <a:latin typeface="Times New Roman" panose="02020603050405020304" pitchFamily="18" charset="0"/>
                <a:ea typeface="Times New Roman" panose="02020603050405020304" pitchFamily="18" charset="0"/>
              </a:rPr>
              <a:t>. A interrupção do tratamento com </a:t>
            </a:r>
            <a:r>
              <a:rPr lang="pt-PT" sz="1000" dirty="0" err="1">
                <a:effectLst/>
                <a:latin typeface="Times New Roman" panose="02020603050405020304" pitchFamily="18" charset="0"/>
                <a:ea typeface="Times New Roman" panose="02020603050405020304" pitchFamily="18" charset="0"/>
              </a:rPr>
              <a:t>Eviplera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por VIH e VHB pode estar associada a exacerbações agudas graves de hepatite. Consultar o RCM para mais informações relativamente a efeitos adversos.</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Para mais informação, consultar o RCM completo disponível em: </a:t>
            </a:r>
            <a:r>
              <a:rPr lang="pt-PT" sz="1000" u="sng" dirty="0">
                <a:solidFill>
                  <a:srgbClr val="0000FF"/>
                </a:solidFill>
                <a:effectLst/>
                <a:latin typeface="Times New Roman" panose="02020603050405020304" pitchFamily="18" charset="0"/>
                <a:ea typeface="Times New Roman" panose="02020603050405020304" pitchFamily="18" charset="0"/>
                <a:hlinkClick r:id="rId2"/>
              </a:rPr>
              <a:t>https://www.ema.europa.eu/en/medicines/human/EPAR/eviplera</a:t>
            </a:r>
            <a:r>
              <a:rPr lang="pt-PT" sz="1000" dirty="0">
                <a:effectLst/>
                <a:latin typeface="Times New Roman" panose="02020603050405020304" pitchFamily="18" charset="0"/>
                <a:ea typeface="Times New Roman" panose="02020603050405020304" pitchFamily="18" charset="0"/>
              </a:rPr>
              <a:t>. Data de aprovação do texto do RCM: dezembro 2022. </a:t>
            </a:r>
          </a:p>
          <a:p>
            <a:pPr algn="just">
              <a:lnSpc>
                <a:spcPct val="100000"/>
              </a:lnSpc>
              <a:spcBef>
                <a:spcPts val="0"/>
              </a:spcBef>
            </a:pPr>
            <a:r>
              <a:rPr lang="pt-PT" sz="800" b="1" cap="all" dirty="0">
                <a:effectLst/>
                <a:latin typeface="Times New Roman" panose="02020603050405020304" pitchFamily="18" charset="0"/>
                <a:ea typeface="Times New Roman" panose="02020603050405020304" pitchFamily="18" charset="0"/>
              </a:rPr>
              <a:t>Para mais informações deverá contactar o titular da autorização de introdução no mercado. </a:t>
            </a:r>
            <a:r>
              <a:rPr lang="pt-PT" sz="800" b="1" cap="all" dirty="0" err="1">
                <a:effectLst/>
                <a:latin typeface="Times New Roman" panose="02020603050405020304" pitchFamily="18" charset="0"/>
                <a:ea typeface="Times New Roman" panose="02020603050405020304" pitchFamily="18" charset="0"/>
              </a:rPr>
              <a:t>mEDICAMENTO</a:t>
            </a:r>
            <a:r>
              <a:rPr lang="pt-PT" sz="800" b="1" cap="all" dirty="0">
                <a:effectLst/>
                <a:latin typeface="Times New Roman" panose="02020603050405020304" pitchFamily="18" charset="0"/>
                <a:ea typeface="Times New Roman" panose="02020603050405020304" pitchFamily="18" charset="0"/>
              </a:rPr>
              <a:t> DE RECEITA MÉDICA RESTRITA, DE UTILIZAÇÃO RESERVADA A CERTOS MEIOS ESPECIALIZADOS.</a:t>
            </a:r>
            <a:endParaRPr lang="pt-PT" sz="800" b="1" dirty="0">
              <a:effectLst/>
              <a:latin typeface="Times New Roman" panose="02020603050405020304" pitchFamily="18" charset="0"/>
              <a:ea typeface="Times New Roman" panose="02020603050405020304" pitchFamily="18" charset="0"/>
            </a:endParaRPr>
          </a:p>
          <a:p>
            <a:pPr algn="just">
              <a:lnSpc>
                <a:spcPct val="100000"/>
              </a:lnSpc>
              <a:spcBef>
                <a:spcPts val="0"/>
              </a:spcBef>
            </a:pPr>
            <a:endParaRPr lang="pt-PT" sz="1000" dirty="0">
              <a:effectLst/>
              <a:latin typeface="Times New Roman" panose="02020603050405020304" pitchFamily="18" charset="0"/>
              <a:ea typeface="Times New Roman" panose="02020603050405020304" pitchFamily="18" charset="0"/>
            </a:endParaRPr>
          </a:p>
          <a:p>
            <a:pPr marR="8890"/>
            <a:r>
              <a:rPr lang="pt-PT" sz="1000" cap="all" dirty="0">
                <a:effectLst/>
                <a:latin typeface="Times New Roman" panose="02020603050405020304" pitchFamily="18" charset="0"/>
                <a:ea typeface="Times New Roman" panose="02020603050405020304" pitchFamily="18" charset="0"/>
              </a:rPr>
              <a:t> </a:t>
            </a:r>
            <a:endParaRPr lang="pt-PT" sz="1400" dirty="0">
              <a:effectLst/>
              <a:latin typeface="Times New Roman" panose="02020603050405020304" pitchFamily="18" charset="0"/>
              <a:ea typeface="Times New Roman" panose="02020603050405020304" pitchFamily="18" charset="0"/>
            </a:endParaRPr>
          </a:p>
          <a:p>
            <a:pPr marR="8890"/>
            <a:endParaRPr lang="pt-PT" sz="14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26708" y="5413786"/>
            <a:ext cx="11738584" cy="15004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PONTOS IMPORTANTES A CONSIDERAR NA PRESCRIÇÃO DE EVIPLERA®: </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Recomenda-se que a depuração da creatinina seja calculada em todos os doentes antes do início da terapêutica com EVIPLERA®;  A função renal (depuração da creatinina e fosfato sérico) deve ser monitorizada após duas a quatro semanas de tratamento, após três meses de tratamento e em intervalos de três a seis meses em doentes sem fatores de risco renal. Em doentes em risco de insuficiência renal é necessária uma monitorização mais frequente da função renal; O tratamento com EVIPLERA deve ser interrompido se se confirmar uma depuração da creatinina &lt; 50 ml/min ou uma diminuição dos valores do fosfato sérico para menos de 1,0 mg/dl (&lt; 0,32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mmol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 A interrupção do tratamento com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Eviplera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também deve ser considerada em caso de declínio progressivo da função renal nos casos em que não foi identificada qualquer outra causa. • EVIPLERA® só deve ser utilizado em doentes com afeção renal ligeira (depuração da creatinina 50-80 ml/min) se os benefícios potenciais do tratamento superarem os riscos potenciais. EVIPLERA® não é recomendado em doentes com afeção renal moderada ou grave (depuração da creatinina &lt; 50 ml/min) uma vez que o ajuste do intervalo entre doses de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emtricitabina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disoproxil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fumarato não pode ser obtido com a associação num comprimido. Quando são necessárias modificações da dose de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emtricitabina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dois dos componentes de EVIPLERA®, estão disponíveis as formulações separadas de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emtricitabina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disoproxil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fumarato, para administração com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rilpivirina</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 utilização de EVIPLERA® deve ser evitada concomitantemente ou pouco tempo após a utilização de medicamentos nefrotóxicos, devido ao aumento do risco de reações adversas renais (com um dos componentes de EVIPLERA®,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tenofovir</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pt-PT" sz="85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disoproxil</a:t>
            </a:r>
            <a:r>
              <a:rPr kumimoji="0" lang="pt-PT"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fumarato).</a:t>
            </a:r>
            <a:endParaRPr kumimoji="0" lang="en-GB" sz="8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Gilead</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 1050-094 Lisboa – Portugal Tel.: 21 792 87 90 – Nº de contribuinte: 503 604 704  Informação Médica através do nº verde 800 207 489 ou </a:t>
            </a:r>
            <a:r>
              <a:rPr kumimoji="0" lang="pt-PT" sz="800" b="0" i="0" u="sng"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departamento.medico@gilead.com</a:t>
            </a:r>
            <a:endParaRPr kumimoji="0" lang="pt-PT" sz="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Poderá comunicar informação de segurança, incluindo acontecimentos adversos a medicamentos ou situações especiais (ex. gravidez, má utilização, erros de medicação, utilização fora das indicações aprovadas, falta de efeito/eficácia)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a:t>
            </a:r>
            <a:r>
              <a:rPr kumimoji="0" lang="pt-PT" sz="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Safety_FC@gilead.com</a:t>
            </a:r>
            <a:r>
              <a:rPr kumimoji="0" lang="pt-PT" sz="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e/ou ao INFARMED através de http://www.infarmed.pt/web/infarmed/submissaoram.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178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88" y="44180"/>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STRIBILD</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153489" y="437143"/>
            <a:ext cx="11902440" cy="5228640"/>
          </a:xfrm>
        </p:spPr>
        <p:txBody>
          <a:bodyPr>
            <a:noAutofit/>
          </a:bodyPr>
          <a:lstStyle/>
          <a:p>
            <a:pPr algn="just"/>
            <a:r>
              <a:rPr lang="pt-PT" sz="800" b="1" dirty="0">
                <a:effectLst/>
                <a:latin typeface="Times New Roman" panose="02020603050405020304" pitchFamily="18" charset="0"/>
                <a:ea typeface="Times New Roman" panose="02020603050405020304" pitchFamily="18" charset="0"/>
              </a:rPr>
              <a:t>NOME DO MEDICAMENTO E FORMA FARMACÊUTICA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150 mg/150 mg/200 mg/245 mg comprimidos revestidos por película</a:t>
            </a:r>
            <a:r>
              <a:rPr lang="pt-PT" sz="800" b="1" dirty="0">
                <a:effectLst/>
                <a:latin typeface="Times New Roman" panose="02020603050405020304" pitchFamily="18" charset="0"/>
                <a:ea typeface="Times New Roman" panose="02020603050405020304" pitchFamily="18" charset="0"/>
              </a:rPr>
              <a:t> COMPOSIÇÃO QUALITATIVA E QUANTITATIVA</a:t>
            </a:r>
            <a:r>
              <a:rPr lang="pt-PT" sz="800" dirty="0">
                <a:effectLst/>
                <a:latin typeface="Times New Roman" panose="02020603050405020304" pitchFamily="18" charset="0"/>
                <a:ea typeface="Times New Roman" panose="02020603050405020304" pitchFamily="18" charset="0"/>
              </a:rPr>
              <a:t>: Cada comprimido contém 150 mg de </a:t>
            </a:r>
            <a:r>
              <a:rPr lang="pt-PT" sz="800" dirty="0" err="1">
                <a:effectLst/>
                <a:latin typeface="Times New Roman" panose="02020603050405020304" pitchFamily="18" charset="0"/>
                <a:ea typeface="Times New Roman" panose="02020603050405020304" pitchFamily="18" charset="0"/>
              </a:rPr>
              <a:t>elvitegravir</a:t>
            </a:r>
            <a:r>
              <a:rPr lang="pt-PT" sz="800" dirty="0">
                <a:effectLst/>
                <a:latin typeface="Times New Roman" panose="02020603050405020304" pitchFamily="18" charset="0"/>
                <a:ea typeface="Times New Roman" panose="02020603050405020304" pitchFamily="18" charset="0"/>
              </a:rPr>
              <a:t>, 150 mg de </a:t>
            </a:r>
            <a:r>
              <a:rPr lang="pt-PT" sz="800" dirty="0" err="1">
                <a:effectLst/>
                <a:latin typeface="Times New Roman" panose="02020603050405020304" pitchFamily="18" charset="0"/>
                <a:ea typeface="Times New Roman" panose="02020603050405020304" pitchFamily="18" charset="0"/>
              </a:rPr>
              <a:t>cobicistate</a:t>
            </a:r>
            <a:r>
              <a:rPr lang="pt-PT" sz="800" dirty="0">
                <a:effectLst/>
                <a:latin typeface="Times New Roman" panose="02020603050405020304" pitchFamily="18" charset="0"/>
                <a:ea typeface="Times New Roman" panose="02020603050405020304" pitchFamily="18" charset="0"/>
              </a:rPr>
              <a:t>, 200 mg de </a:t>
            </a:r>
            <a:r>
              <a:rPr lang="pt-PT" sz="800" dirty="0" err="1">
                <a:effectLst/>
                <a:latin typeface="Times New Roman" panose="02020603050405020304" pitchFamily="18" charset="0"/>
                <a:ea typeface="Times New Roman" panose="02020603050405020304" pitchFamily="18" charset="0"/>
              </a:rPr>
              <a:t>emtricitabina</a:t>
            </a:r>
            <a:r>
              <a:rPr lang="pt-PT" sz="800" dirty="0">
                <a:effectLst/>
                <a:latin typeface="Times New Roman" panose="02020603050405020304" pitchFamily="18" charset="0"/>
                <a:ea typeface="Times New Roman" panose="02020603050405020304" pitchFamily="18" charset="0"/>
              </a:rPr>
              <a:t> e 245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disoproxil</a:t>
            </a:r>
            <a:r>
              <a:rPr lang="pt-PT" sz="800" dirty="0">
                <a:effectLst/>
                <a:latin typeface="Times New Roman" panose="02020603050405020304" pitchFamily="18" charset="0"/>
                <a:ea typeface="Times New Roman" panose="02020603050405020304" pitchFamily="18" charset="0"/>
              </a:rPr>
              <a:t> (TD) [equivalente a 300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disoproxil</a:t>
            </a:r>
            <a:r>
              <a:rPr lang="pt-PT" sz="800" dirty="0">
                <a:effectLst/>
                <a:latin typeface="Times New Roman" panose="02020603050405020304" pitchFamily="18" charset="0"/>
                <a:ea typeface="Times New Roman" panose="02020603050405020304" pitchFamily="18" charset="0"/>
              </a:rPr>
              <a:t> fumarato (TDF) ou 136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10,4 mg de lactose (sob a forma de </a:t>
            </a:r>
            <a:r>
              <a:rPr lang="pt-PT" sz="800" dirty="0" err="1">
                <a:effectLst/>
                <a:latin typeface="Times New Roman" panose="02020603050405020304" pitchFamily="18" charset="0"/>
                <a:ea typeface="Times New Roman" panose="02020603050405020304" pitchFamily="18" charset="0"/>
              </a:rPr>
              <a:t>mono‑hidrato</a:t>
            </a:r>
            <a:r>
              <a:rPr lang="pt-PT" sz="800" dirty="0">
                <a:effectLst/>
                <a:latin typeface="Times New Roman" panose="02020603050405020304" pitchFamily="18" charset="0"/>
                <a:ea typeface="Times New Roman" panose="02020603050405020304" pitchFamily="18" charset="0"/>
              </a:rPr>
              <a:t>).</a:t>
            </a:r>
            <a:r>
              <a:rPr lang="pt-PT" sz="800" b="1" cap="all" dirty="0">
                <a:effectLst/>
                <a:latin typeface="Times New Roman Bold"/>
                <a:ea typeface="Times New Roman" panose="02020603050405020304" pitchFamily="18" charset="0"/>
                <a:cs typeface="Times New Roman" panose="02020603050405020304" pitchFamily="18" charset="0"/>
              </a:rPr>
              <a:t> Indicações terapêuticas:</a:t>
            </a:r>
            <a:r>
              <a:rPr lang="pt-PT" sz="800" dirty="0">
                <a:effectLst/>
                <a:latin typeface="Times New Roman" panose="02020603050405020304" pitchFamily="18" charset="0"/>
                <a:ea typeface="Times New Roman" panose="02020603050405020304" pitchFamily="18" charset="0"/>
              </a:rPr>
              <a:t> Tratamento da infeção pelo vírus da imunodeficiência humana do tipo 1 (VIH‑1) em adultos com 18 anos ou mais, sem terapêutica antirretroviral prévia ou infeção VIH‑1 sem mutações conhecidas associadas a resistência a qualquer um dos três agentes antirretrovirais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a:t>
            </a:r>
            <a:r>
              <a:rPr lang="pt-PT" sz="110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Tratamento da infeção pelo VIH-1 em adolescentes com idade entre 12 e &lt; 18 anos, com peso ≥ 35 kg, com infeção por VIH-1 sem mutações conhecidas associadas a resistência a qualquer um dos três agentes antirretrovirais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 que desenvolveram toxicidades que impossibilitam a utilização de outros regimes que não contêm TD.</a:t>
            </a:r>
            <a:r>
              <a:rPr lang="pt-PT" sz="800" b="1" cap="all" dirty="0">
                <a:effectLst/>
                <a:latin typeface="Times New Roman Bold"/>
                <a:ea typeface="Times New Roman" panose="02020603050405020304" pitchFamily="18" charset="0"/>
                <a:cs typeface="Times New Roman" panose="02020603050405020304" pitchFamily="18" charset="0"/>
              </a:rPr>
              <a:t> Posologia e modo de administração:</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Adultos e adolescentes com idade entre 12 e &lt; 18 anos, com peso ≥ 35 kg:</a:t>
            </a:r>
            <a:r>
              <a:rPr lang="pt-PT" sz="800" dirty="0">
                <a:effectLst/>
                <a:latin typeface="Times New Roman" panose="02020603050405020304" pitchFamily="18" charset="0"/>
                <a:ea typeface="Times New Roman" panose="02020603050405020304" pitchFamily="18" charset="0"/>
              </a:rPr>
              <a:t> 1 comprimido, 1Xdia, com alimentos. </a:t>
            </a:r>
            <a:r>
              <a:rPr lang="pt-PT" sz="800" u="sng" dirty="0">
                <a:effectLst/>
                <a:latin typeface="Times New Roman" panose="02020603050405020304" pitchFamily="18" charset="0"/>
                <a:ea typeface="Times New Roman" panose="02020603050405020304" pitchFamily="18" charset="0"/>
              </a:rPr>
              <a:t>Utilização de </a:t>
            </a:r>
            <a:r>
              <a:rPr lang="pt-PT" sz="800" u="sng" dirty="0" err="1">
                <a:effectLst/>
                <a:latin typeface="Times New Roman" panose="02020603050405020304" pitchFamily="18" charset="0"/>
                <a:ea typeface="Times New Roman" panose="02020603050405020304" pitchFamily="18" charset="0"/>
              </a:rPr>
              <a:t>Stribild</a:t>
            </a:r>
            <a:r>
              <a:rPr lang="pt-PT" sz="800" u="sng" dirty="0">
                <a:effectLst/>
                <a:latin typeface="Times New Roman" panose="02020603050405020304" pitchFamily="18" charset="0"/>
                <a:ea typeface="Times New Roman" panose="02020603050405020304" pitchFamily="18" charset="0"/>
              </a:rPr>
              <a:t> não recomendada em doentes pediátricos com menos de 18 anos com compromisso renal.</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Interromper tratamento nos doentes pediátricos que desenvolvam compromisso renal durante a terapêutica. Crianças com menos de 12 anos de idade:</a:t>
            </a:r>
            <a:r>
              <a:rPr lang="pt-PT" sz="800" dirty="0">
                <a:effectLst/>
                <a:latin typeface="Times New Roman" panose="02020603050405020304" pitchFamily="18" charset="0"/>
                <a:ea typeface="Times New Roman" panose="02020603050405020304" pitchFamily="18" charset="0"/>
              </a:rPr>
              <a:t> Segurança e eficácia não estabelecidas. </a:t>
            </a:r>
            <a:r>
              <a:rPr lang="pt-PT" sz="800" u="sng" dirty="0">
                <a:effectLst/>
                <a:latin typeface="Times New Roman" panose="02020603050405020304" pitchFamily="18" charset="0"/>
                <a:ea typeface="Times New Roman" panose="02020603050405020304" pitchFamily="18" charset="0"/>
              </a:rPr>
              <a:t>Idosos:</a:t>
            </a:r>
            <a:r>
              <a:rPr lang="pt-PT" sz="800" dirty="0">
                <a:effectLst/>
                <a:latin typeface="Times New Roman" panose="02020603050405020304" pitchFamily="18" charset="0"/>
                <a:ea typeface="Times New Roman" panose="02020603050405020304" pitchFamily="18" charset="0"/>
              </a:rPr>
              <a:t> Não há dados que possibilitem recomendar uma dose para doentes de idade &gt; 65 anos. </a:t>
            </a:r>
            <a:r>
              <a:rPr lang="pt-PT" sz="800" u="sng" dirty="0">
                <a:effectLst/>
                <a:latin typeface="Times New Roman" panose="02020603050405020304" pitchFamily="18" charset="0"/>
                <a:ea typeface="Times New Roman" panose="02020603050405020304" pitchFamily="18" charset="0"/>
              </a:rPr>
              <a:t>Compromisso renal</a:t>
            </a:r>
            <a:r>
              <a:rPr lang="pt-PT" sz="800" dirty="0">
                <a:effectLst/>
                <a:latin typeface="Times New Roman" panose="02020603050405020304" pitchFamily="18" charset="0"/>
                <a:ea typeface="Times New Roman" panose="02020603050405020304" pitchFamily="18" charset="0"/>
              </a:rPr>
              <a:t>: não deve ser iniciado em doentes com uma depuração da creatinina &lt; 70 ml/min, deve ser interrompido se a depuração da creatinina diminuir para valores inferiores a 50 ml/min durante o tratamento.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iniciado durante a gravidez e as mulheres que engravidem durante a terapêutica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devem mudar para um regime alternativo.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mastigado ou esmagado.</a:t>
            </a:r>
            <a:r>
              <a:rPr lang="pt-PT" sz="800" b="1" cap="all" dirty="0">
                <a:effectLst/>
                <a:latin typeface="Times New Roman Bold"/>
                <a:ea typeface="Times New Roman" panose="02020603050405020304" pitchFamily="18" charset="0"/>
                <a:cs typeface="Times New Roman" panose="02020603050405020304" pitchFamily="18" charset="0"/>
              </a:rPr>
              <a:t> Contraindicações: </a:t>
            </a:r>
            <a:r>
              <a:rPr lang="pt-PT" sz="800" dirty="0">
                <a:effectLst/>
                <a:latin typeface="Times New Roman" panose="02020603050405020304" pitchFamily="18" charset="0"/>
                <a:ea typeface="Times New Roman" panose="02020603050405020304" pitchFamily="18" charset="0"/>
              </a:rPr>
              <a:t>Hipersensibilidade às substâncias ativas ou a qualquer dos excipientes. Doentes que tenham interrompido previamente o tratamento com TD devido a toxicidade renal, com ou sem reversão dos efeitos pós-interrupção. Coadministração com medicamentos que incluam, mas não se limitam aos seguintes: antagonistas dos recetores adrenérgicos alfa‑1: </a:t>
            </a:r>
            <a:r>
              <a:rPr lang="pt-PT" sz="800" dirty="0" err="1">
                <a:effectLst/>
                <a:latin typeface="Times New Roman" panose="02020603050405020304" pitchFamily="18" charset="0"/>
                <a:ea typeface="Times New Roman" panose="02020603050405020304" pitchFamily="18" charset="0"/>
              </a:rPr>
              <a:t>alfuzosina</a:t>
            </a:r>
            <a:r>
              <a:rPr lang="pt-PT" sz="800" dirty="0">
                <a:effectLst/>
                <a:latin typeface="Times New Roman" panose="02020603050405020304" pitchFamily="18" charset="0"/>
                <a:ea typeface="Times New Roman" panose="02020603050405020304" pitchFamily="18" charset="0"/>
              </a:rPr>
              <a:t>, antiarrítmicos: amiodarona, quinidina, anticonvulsivantes: carbamazepina, fenobarbital, </a:t>
            </a:r>
            <a:r>
              <a:rPr lang="pt-PT" sz="800" dirty="0" err="1">
                <a:effectLst/>
                <a:latin typeface="Times New Roman" panose="02020603050405020304" pitchFamily="18" charset="0"/>
                <a:ea typeface="Times New Roman" panose="02020603050405020304" pitchFamily="18" charset="0"/>
              </a:rPr>
              <a:t>fenitoína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antimicobacterianos</a:t>
            </a:r>
            <a:r>
              <a:rPr lang="pt-PT" sz="800" dirty="0">
                <a:effectLst/>
                <a:latin typeface="Times New Roman" panose="02020603050405020304" pitchFamily="18" charset="0"/>
                <a:ea typeface="Times New Roman" panose="02020603050405020304" pitchFamily="18" charset="0"/>
              </a:rPr>
              <a:t>: rifampicina, derivados da cravagem: </a:t>
            </a:r>
            <a:r>
              <a:rPr lang="pt-PT" sz="800" dirty="0" err="1">
                <a:effectLst/>
                <a:latin typeface="Times New Roman" panose="02020603050405020304" pitchFamily="18" charset="0"/>
                <a:ea typeface="Times New Roman" panose="02020603050405020304" pitchFamily="18" charset="0"/>
              </a:rPr>
              <a:t>di-hidroergotamina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ergometrina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ergotamina</a:t>
            </a:r>
            <a:r>
              <a:rPr lang="pt-PT" sz="800" dirty="0">
                <a:effectLst/>
                <a:latin typeface="Times New Roman" panose="02020603050405020304" pitchFamily="18" charset="0"/>
                <a:ea typeface="Times New Roman" panose="02020603050405020304" pitchFamily="18" charset="0"/>
              </a:rPr>
              <a:t>, agentes de motilidade gastrointestinal: </a:t>
            </a:r>
            <a:r>
              <a:rPr lang="pt-PT" sz="800" dirty="0" err="1">
                <a:effectLst/>
                <a:latin typeface="Times New Roman" panose="02020603050405020304" pitchFamily="18" charset="0"/>
                <a:ea typeface="Times New Roman" panose="02020603050405020304" pitchFamily="18" charset="0"/>
              </a:rPr>
              <a:t>cisaprida</a:t>
            </a:r>
            <a:r>
              <a:rPr lang="pt-PT" sz="800" dirty="0">
                <a:effectLst/>
                <a:latin typeface="Times New Roman" panose="02020603050405020304" pitchFamily="18" charset="0"/>
                <a:ea typeface="Times New Roman" panose="02020603050405020304" pitchFamily="18" charset="0"/>
              </a:rPr>
              <a:t>, produtos à base de plantas: hipericão (</a:t>
            </a:r>
            <a:r>
              <a:rPr lang="pt-PT" sz="800" i="1" dirty="0" err="1">
                <a:effectLst/>
                <a:latin typeface="Times New Roman" panose="02020603050405020304" pitchFamily="18" charset="0"/>
                <a:ea typeface="Times New Roman" panose="02020603050405020304" pitchFamily="18" charset="0"/>
              </a:rPr>
              <a:t>Hypericum</a:t>
            </a:r>
            <a:r>
              <a:rPr lang="pt-PT" sz="800" i="1" dirty="0">
                <a:effectLst/>
                <a:latin typeface="Times New Roman" panose="02020603050405020304" pitchFamily="18" charset="0"/>
                <a:ea typeface="Times New Roman" panose="02020603050405020304" pitchFamily="18" charset="0"/>
              </a:rPr>
              <a:t> </a:t>
            </a:r>
            <a:r>
              <a:rPr lang="pt-PT" sz="800" i="1" dirty="0" err="1">
                <a:effectLst/>
                <a:latin typeface="Times New Roman" panose="02020603050405020304" pitchFamily="18" charset="0"/>
                <a:ea typeface="Times New Roman" panose="02020603050405020304" pitchFamily="18" charset="0"/>
              </a:rPr>
              <a:t>perforatum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lovastatina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sinvastatina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neuroléticos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pimozida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lurasidona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para o tratamento da hipertensão arterial pulmonar, sedativos/hipnóticos: </a:t>
            </a:r>
            <a:r>
              <a:rPr lang="pt-PT" sz="800" dirty="0" err="1">
                <a:effectLst/>
                <a:latin typeface="Times New Roman" panose="02020603050405020304" pitchFamily="18" charset="0"/>
                <a:ea typeface="Times New Roman" panose="02020603050405020304" pitchFamily="18" charset="0"/>
              </a:rPr>
              <a:t>midazolam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triazolam</a:t>
            </a:r>
            <a:r>
              <a:rPr lang="pt-PT" sz="800" dirty="0">
                <a:effectLst/>
                <a:latin typeface="Times New Roman" panose="02020603050405020304" pitchFamily="18" charset="0"/>
                <a:ea typeface="Times New Roman" panose="02020603050405020304" pitchFamily="18" charset="0"/>
              </a:rPr>
              <a:t>.</a:t>
            </a:r>
            <a:r>
              <a:rPr lang="pt-PT" sz="800" b="1" cap="all" dirty="0">
                <a:effectLst/>
                <a:latin typeface="Times New Roman Bold"/>
                <a:ea typeface="Times New Roman" panose="02020603050405020304" pitchFamily="18" charset="0"/>
                <a:cs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A coadministração com </a:t>
            </a:r>
            <a:r>
              <a:rPr lang="pt-PT" sz="800" dirty="0" err="1">
                <a:effectLst/>
                <a:latin typeface="Times New Roman" panose="02020603050405020304" pitchFamily="18" charset="0"/>
                <a:ea typeface="Times New Roman" panose="02020603050405020304" pitchFamily="18" charset="0"/>
              </a:rPr>
              <a:t>dabigatrano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etexilato</a:t>
            </a:r>
            <a:r>
              <a:rPr lang="pt-PT" sz="800" dirty="0">
                <a:effectLst/>
                <a:latin typeface="Times New Roman" panose="02020603050405020304" pitchFamily="18" charset="0"/>
                <a:ea typeface="Times New Roman" panose="02020603050405020304" pitchFamily="18" charset="0"/>
              </a:rPr>
              <a:t>, um substrato da glicoproteína-P (P-</a:t>
            </a:r>
            <a:r>
              <a:rPr lang="pt-PT" sz="800" dirty="0" err="1">
                <a:effectLst/>
                <a:latin typeface="Times New Roman" panose="02020603050405020304" pitchFamily="18" charset="0"/>
                <a:ea typeface="Times New Roman" panose="02020603050405020304" pitchFamily="18" charset="0"/>
              </a:rPr>
              <a:t>gp</a:t>
            </a:r>
            <a:r>
              <a:rPr lang="pt-PT" sz="800" dirty="0">
                <a:effectLst/>
                <a:latin typeface="Times New Roman" panose="02020603050405020304" pitchFamily="18" charset="0"/>
                <a:ea typeface="Times New Roman" panose="02020603050405020304" pitchFamily="18" charset="0"/>
              </a:rPr>
              <a:t>), é contraindicada. </a:t>
            </a:r>
            <a:r>
              <a:rPr lang="pt-PT" sz="800" b="1" cap="all" dirty="0">
                <a:effectLst/>
                <a:latin typeface="Times New Roman Bold"/>
                <a:ea typeface="Times New Roman" panose="02020603050405020304" pitchFamily="18" charset="0"/>
                <a:cs typeface="Times New Roman" panose="02020603050405020304" pitchFamily="18" charset="0"/>
              </a:rPr>
              <a:t>Advertências e precauções especiais de utilização: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administrado com outros medicamentos antirretrovirais. Não administrar com outros medicamentos contendo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alafenamida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lamivudina</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adefovir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dipivoxil</a:t>
            </a:r>
            <a:r>
              <a:rPr lang="pt-PT" sz="800" dirty="0">
                <a:effectLst/>
                <a:latin typeface="Times New Roman" panose="02020603050405020304" pitchFamily="18" charset="0"/>
                <a:ea typeface="Times New Roman" panose="02020603050405020304" pitchFamily="18" charset="0"/>
              </a:rPr>
              <a:t> utilizados para hepatite B. As doentes do sexo feminino com potencial para engravidar devem utilizar um contracetivo hormonal que contenha pelo menos 30 </a:t>
            </a:r>
            <a:r>
              <a:rPr lang="pt-PT" sz="800" dirty="0" err="1">
                <a:effectLst/>
                <a:latin typeface="Times New Roman" panose="02020603050405020304" pitchFamily="18" charset="0"/>
                <a:ea typeface="Times New Roman" panose="02020603050405020304" pitchFamily="18" charset="0"/>
              </a:rPr>
              <a:t>μg</a:t>
            </a:r>
            <a:r>
              <a:rPr lang="pt-PT" sz="800" dirty="0">
                <a:effectLst/>
                <a:latin typeface="Times New Roman" panose="02020603050405020304" pitchFamily="18" charset="0"/>
                <a:ea typeface="Times New Roman" panose="02020603050405020304" pitchFamily="18" charset="0"/>
              </a:rPr>
              <a:t> de </a:t>
            </a:r>
            <a:r>
              <a:rPr lang="pt-PT" sz="800" dirty="0" err="1">
                <a:effectLst/>
                <a:latin typeface="Times New Roman" panose="02020603050405020304" pitchFamily="18" charset="0"/>
                <a:ea typeface="Times New Roman" panose="02020603050405020304" pitchFamily="18" charset="0"/>
              </a:rPr>
              <a:t>etinilestradiol</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drospirenona</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norgestimato</a:t>
            </a:r>
            <a:r>
              <a:rPr lang="pt-PT" sz="800" dirty="0">
                <a:effectLst/>
                <a:latin typeface="Times New Roman" panose="02020603050405020304" pitchFamily="18" charset="0"/>
                <a:ea typeface="Times New Roman" panose="02020603050405020304" pitchFamily="18" charset="0"/>
              </a:rPr>
              <a:t> como </a:t>
            </a:r>
            <a:r>
              <a:rPr lang="pt-PT" sz="800" dirty="0" err="1">
                <a:effectLst/>
                <a:latin typeface="Times New Roman" panose="02020603050405020304" pitchFamily="18" charset="0"/>
                <a:ea typeface="Times New Roman" panose="02020603050405020304" pitchFamily="18" charset="0"/>
              </a:rPr>
              <a:t>progestagénio</a:t>
            </a:r>
            <a:r>
              <a:rPr lang="pt-PT" sz="800" dirty="0">
                <a:effectLst/>
                <a:latin typeface="Times New Roman" panose="02020603050405020304" pitchFamily="18" charset="0"/>
                <a:ea typeface="Times New Roman" panose="02020603050405020304" pitchFamily="18" charset="0"/>
              </a:rPr>
              <a:t> ou devem utilizar um método de contraceção alternativo fiável. A utilização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com contracetivos orais contendo outros </a:t>
            </a:r>
            <a:r>
              <a:rPr lang="pt-PT" sz="800" dirty="0" err="1">
                <a:effectLst/>
                <a:latin typeface="Times New Roman" panose="02020603050405020304" pitchFamily="18" charset="0"/>
                <a:ea typeface="Times New Roman" panose="02020603050405020304" pitchFamily="18" charset="0"/>
              </a:rPr>
              <a:t>progestagénios</a:t>
            </a:r>
            <a:r>
              <a:rPr lang="pt-PT" sz="800" dirty="0">
                <a:effectLst/>
                <a:latin typeface="Times New Roman" panose="02020603050405020304" pitchFamily="18" charset="0"/>
                <a:ea typeface="Times New Roman" panose="02020603050405020304" pitchFamily="18" charset="0"/>
              </a:rPr>
              <a:t> deve ser evitada. Doentes em tratamento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ou outra terapêutica antirretroviral podem continuar a desenvolver infeções oportunistas e outras complicações da infeção pelo VIH. Têm sido notificados casos de insuficiência renal, compromisso renal, creatinina elevada, </a:t>
            </a:r>
            <a:r>
              <a:rPr lang="pt-PT" sz="800" dirty="0" err="1">
                <a:effectLst/>
                <a:latin typeface="Times New Roman" panose="02020603050405020304" pitchFamily="18" charset="0"/>
                <a:ea typeface="Times New Roman" panose="02020603050405020304" pitchFamily="18" charset="0"/>
              </a:rPr>
              <a:t>hipofosfatemia</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Depuração da creatinina deve ser calculada e a glucose e proteínas na urina devem ser determinadas em todos os doentes. Não iniciar em doentes com uma depuração da creatinina &lt; 70 ml/min. Interromper em doentes com uma depuração da creatinina confirmada que diminua para &lt; 50 ml/min ou diminuição do fosfato sérico para &lt; 0,32 </a:t>
            </a:r>
            <a:r>
              <a:rPr lang="pt-PT" sz="800" dirty="0" err="1">
                <a:effectLst/>
                <a:latin typeface="Times New Roman" panose="02020603050405020304" pitchFamily="18" charset="0"/>
                <a:ea typeface="Times New Roman" panose="02020603050405020304" pitchFamily="18" charset="0"/>
              </a:rPr>
              <a:t>mmol</a:t>
            </a:r>
            <a:r>
              <a:rPr lang="pt-PT" sz="800" dirty="0">
                <a:effectLst/>
                <a:latin typeface="Times New Roman" panose="02020603050405020304" pitchFamily="18" charset="0"/>
                <a:ea typeface="Times New Roman" panose="02020603050405020304" pitchFamily="18" charset="0"/>
              </a:rPr>
              <a:t>/l (1,0 mg/dl). A utilização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Se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for coadministrado com um AINE, a função renal deve ser devidamente monitorizada. </a:t>
            </a:r>
            <a:r>
              <a:rPr lang="pt-PT" sz="800" u="sng" dirty="0">
                <a:effectLst/>
                <a:latin typeface="Times New Roman" panose="02020603050405020304" pitchFamily="18" charset="0"/>
                <a:ea typeface="Times New Roman" panose="02020603050405020304" pitchFamily="18" charset="0"/>
              </a:rPr>
              <a:t>Mudança de tratamento</a:t>
            </a:r>
            <a:r>
              <a:rPr lang="pt-PT" sz="800" dirty="0">
                <a:effectLst/>
                <a:latin typeface="Times New Roman" panose="02020603050405020304" pitchFamily="18" charset="0"/>
                <a:ea typeface="Times New Roman" panose="02020603050405020304" pitchFamily="18" charset="0"/>
              </a:rPr>
              <a:t>: recomenda-se a monitorização da carga viral nestes doentes, durante o 1º mês após a mudança do tratamento para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Efeitos ósseos</a:t>
            </a:r>
            <a:r>
              <a:rPr lang="pt-PT" sz="800" dirty="0">
                <a:effectLst/>
                <a:latin typeface="Times New Roman" panose="02020603050405020304" pitchFamily="18" charset="0"/>
                <a:ea typeface="Times New Roman" panose="02020603050405020304" pitchFamily="18" charset="0"/>
              </a:rPr>
              <a:t>: as anomalias ósseas que podem manifestar-se como dor óssea persistente ou agravada e contribuir infrequentemente para fraturas, podem ser associadas a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Podem também ocorrer diminuições da DMO devido ao TD. </a:t>
            </a:r>
            <a:r>
              <a:rPr lang="pt-PT" sz="800" u="sng" dirty="0">
                <a:effectLst/>
                <a:latin typeface="Times New Roman" panose="02020603050405020304" pitchFamily="18" charset="0"/>
                <a:ea typeface="Times New Roman" panose="02020603050405020304" pitchFamily="18" charset="0"/>
              </a:rPr>
              <a:t>Doentes </a:t>
            </a:r>
            <a:r>
              <a:rPr lang="pt-PT" sz="800" u="sng" dirty="0" err="1">
                <a:effectLst/>
                <a:latin typeface="Times New Roman" panose="02020603050405020304" pitchFamily="18" charset="0"/>
                <a:ea typeface="Times New Roman" panose="02020603050405020304" pitchFamily="18" charset="0"/>
              </a:rPr>
              <a:t>coinfetados</a:t>
            </a:r>
            <a:r>
              <a:rPr lang="pt-PT" sz="800" u="sng" dirty="0">
                <a:effectLst/>
                <a:latin typeface="Times New Roman" panose="02020603050405020304" pitchFamily="18" charset="0"/>
                <a:ea typeface="Times New Roman" panose="02020603050405020304" pitchFamily="18" charset="0"/>
              </a:rPr>
              <a:t>:</a:t>
            </a:r>
            <a:r>
              <a:rPr lang="pt-PT" sz="800" dirty="0">
                <a:effectLst/>
                <a:latin typeface="Times New Roman" panose="02020603050405020304" pitchFamily="18" charset="0"/>
                <a:ea typeface="Times New Roman" panose="02020603050405020304" pitchFamily="18" charset="0"/>
              </a:rPr>
              <a:t> Os doentes com hepatite crónica B ou C em tratamento com terapêutica antirretroviral têm um risco acrescido de sofrerem reações adversas hepáticas graves e potencialmente fatais. </a:t>
            </a:r>
            <a:r>
              <a:rPr lang="pt-PT" sz="800" u="sng" dirty="0">
                <a:effectLst/>
                <a:latin typeface="Times New Roman" panose="02020603050405020304" pitchFamily="18" charset="0"/>
                <a:ea typeface="Times New Roman" panose="02020603050405020304" pitchFamily="18" charset="0"/>
              </a:rPr>
              <a:t>Antivirais contra o VHC:</a:t>
            </a:r>
            <a:r>
              <a:rPr lang="pt-PT" sz="800" dirty="0">
                <a:effectLst/>
                <a:latin typeface="Times New Roman" panose="02020603050405020304" pitchFamily="18" charset="0"/>
                <a:ea typeface="Times New Roman" panose="02020603050405020304" pitchFamily="18" charset="0"/>
              </a:rPr>
              <a:t> Os doentes tratados concomitantemente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ledipasvir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voxilaprevir</a:t>
            </a:r>
            <a:r>
              <a:rPr lang="pt-PT" sz="800" dirty="0">
                <a:effectLst/>
                <a:latin typeface="Times New Roman" panose="02020603050405020304" pitchFamily="18" charset="0"/>
                <a:ea typeface="Times New Roman" panose="02020603050405020304" pitchFamily="18" charset="0"/>
              </a:rPr>
              <a:t> devem ser monitorizados no que respeita às </a:t>
            </a:r>
            <a:r>
              <a:rPr lang="pt-PT" sz="800" dirty="0" err="1">
                <a:effectLst/>
                <a:latin typeface="Times New Roman" panose="02020603050405020304" pitchFamily="18" charset="0"/>
                <a:ea typeface="Times New Roman" panose="02020603050405020304" pitchFamily="18" charset="0"/>
              </a:rPr>
              <a:t>reacções</a:t>
            </a:r>
            <a:r>
              <a:rPr lang="pt-PT" sz="800" dirty="0">
                <a:effectLst/>
                <a:latin typeface="Times New Roman" panose="02020603050405020304" pitchFamily="18" charset="0"/>
                <a:ea typeface="Times New Roman" panose="02020603050405020304" pitchFamily="18" charset="0"/>
              </a:rPr>
              <a:t> adversas associadas ao TD. </a:t>
            </a:r>
            <a:r>
              <a:rPr lang="pt-PT" sz="800" u="sng" dirty="0">
                <a:effectLst/>
                <a:latin typeface="Times New Roman" panose="02020603050405020304" pitchFamily="18" charset="0"/>
                <a:ea typeface="Times New Roman" panose="02020603050405020304" pitchFamily="18" charset="0"/>
              </a:rPr>
              <a:t>Doença hepática. Peso e parâmetros metabólicos. Disfunção mitocondrial após exposição </a:t>
            </a:r>
            <a:r>
              <a:rPr lang="pt-PT" sz="800" i="1" u="sng" dirty="0">
                <a:effectLst/>
                <a:latin typeface="Times New Roman" panose="02020603050405020304" pitchFamily="18" charset="0"/>
                <a:ea typeface="Times New Roman" panose="02020603050405020304" pitchFamily="18" charset="0"/>
              </a:rPr>
              <a:t>in </a:t>
            </a:r>
            <a:r>
              <a:rPr lang="pt-PT" sz="800" i="1" u="sng" dirty="0" err="1">
                <a:effectLst/>
                <a:latin typeface="Times New Roman" panose="02020603050405020304" pitchFamily="18" charset="0"/>
                <a:ea typeface="Times New Roman" panose="02020603050405020304" pitchFamily="18" charset="0"/>
              </a:rPr>
              <a:t>utero</a:t>
            </a:r>
            <a:r>
              <a:rPr lang="pt-PT" sz="800" u="sng" dirty="0">
                <a:effectLst/>
                <a:latin typeface="Times New Roman" panose="02020603050405020304" pitchFamily="18" charset="0"/>
                <a:ea typeface="Times New Roman" panose="02020603050405020304" pitchFamily="18" charset="0"/>
              </a:rPr>
              <a:t>. Síndrome de Reativação Imunológica, Osteonecrose</a:t>
            </a:r>
            <a:r>
              <a:rPr lang="pt-PT" sz="800" dirty="0">
                <a:effectLst/>
                <a:latin typeface="Times New Roman" panose="02020603050405020304" pitchFamily="18" charset="0"/>
                <a:ea typeface="Times New Roman" panose="02020603050405020304" pitchFamily="18" charset="0"/>
              </a:rPr>
              <a:t>.</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Efeitos renais e ósseos na população pediátrica:</a:t>
            </a:r>
            <a:r>
              <a:rPr lang="pt-PT" sz="800" dirty="0">
                <a:effectLst/>
                <a:latin typeface="Times New Roman" panose="02020603050405020304" pitchFamily="18" charset="0"/>
                <a:ea typeface="Times New Roman" panose="02020603050405020304" pitchFamily="18" charset="0"/>
              </a:rPr>
              <a:t> São incertos os efeitos a longo prazo da toxicidade óssea e renal do TD. A reversibilidade da toxicidade renal não pode ser completamente verificada. Recomenda-se uma abordagem multidisciplinar para ponderar, caso a caso, o benefício/risco do tratamento, decidir acerca da monitorização apropriada durante o tratamento e considerar a necessidade de suplementação. Este medicamento contém menos do que 1 </a:t>
            </a:r>
            <a:r>
              <a:rPr lang="pt-PT" sz="800" dirty="0" err="1">
                <a:effectLst/>
                <a:latin typeface="Times New Roman" panose="02020603050405020304" pitchFamily="18" charset="0"/>
                <a:ea typeface="Times New Roman" panose="02020603050405020304" pitchFamily="18" charset="0"/>
              </a:rPr>
              <a:t>mmol</a:t>
            </a:r>
            <a:r>
              <a:rPr lang="pt-PT" sz="8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800" b="1" cap="all" dirty="0">
                <a:effectLst/>
                <a:latin typeface="Times New Roman Bold"/>
                <a:ea typeface="Times New Roman" panose="02020603050405020304" pitchFamily="18" charset="0"/>
                <a:cs typeface="Times New Roman" panose="02020603050405020304" pitchFamily="18" charset="0"/>
              </a:rPr>
              <a:t>Interações medicamentosas e outras formas de interação</a:t>
            </a:r>
            <a:r>
              <a:rPr lang="pt-PT" sz="800" cap="all" dirty="0">
                <a:effectLst/>
                <a:latin typeface="Times New Roman Bold"/>
                <a:ea typeface="Times New Roman" panose="02020603050405020304" pitchFamily="18" charset="0"/>
                <a:cs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Não administrar com antirretrovirais. Coadministração com: amiodarona, quinidina, </a:t>
            </a:r>
            <a:r>
              <a:rPr lang="pt-PT" sz="800" dirty="0" err="1">
                <a:effectLst/>
                <a:latin typeface="Times New Roman" panose="02020603050405020304" pitchFamily="18" charset="0"/>
                <a:ea typeface="Times New Roman" panose="02020603050405020304" pitchFamily="18" charset="0"/>
              </a:rPr>
              <a:t>cisaprida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pimozida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lurasidona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alfuzosina</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para hipertensão arterial pulmonar é contraindicada. Coadministração com: hipericão, rifampicina, carbamazepina, fenobarbital e </a:t>
            </a:r>
            <a:r>
              <a:rPr lang="pt-PT" sz="800" dirty="0" err="1">
                <a:effectLst/>
                <a:latin typeface="Times New Roman" panose="02020603050405020304" pitchFamily="18" charset="0"/>
                <a:ea typeface="Times New Roman" panose="02020603050405020304" pitchFamily="18" charset="0"/>
              </a:rPr>
              <a:t>fenitoína</a:t>
            </a:r>
            <a:r>
              <a:rPr lang="pt-PT" sz="800" dirty="0">
                <a:effectLst/>
                <a:latin typeface="Times New Roman" panose="02020603050405020304" pitchFamily="18" charset="0"/>
                <a:ea typeface="Times New Roman" panose="02020603050405020304" pitchFamily="18" charset="0"/>
              </a:rPr>
              <a:t> pode resultar na diminuição das concentrações plasmáticas de </a:t>
            </a:r>
            <a:r>
              <a:rPr lang="pt-PT" sz="800" dirty="0" err="1">
                <a:effectLst/>
                <a:latin typeface="Times New Roman" panose="02020603050405020304" pitchFamily="18" charset="0"/>
                <a:ea typeface="Times New Roman" panose="02020603050405020304" pitchFamily="18" charset="0"/>
              </a:rPr>
              <a:t>cobicistate</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elvitegravir</a:t>
            </a:r>
            <a:r>
              <a:rPr lang="pt-PT" sz="800" dirty="0">
                <a:effectLst/>
                <a:latin typeface="Times New Roman" panose="02020603050405020304" pitchFamily="18" charset="0"/>
                <a:ea typeface="Times New Roman" panose="02020603050405020304" pitchFamily="18" charset="0"/>
              </a:rPr>
              <a:t>, Utilização concomitante não recomendada: </a:t>
            </a:r>
            <a:r>
              <a:rPr lang="pt-PT" sz="800" dirty="0" err="1">
                <a:effectLst/>
                <a:latin typeface="Times New Roman" panose="02020603050405020304" pitchFamily="18" charset="0"/>
                <a:ea typeface="Times New Roman" panose="02020603050405020304" pitchFamily="18" charset="0"/>
              </a:rPr>
              <a:t>rifabutina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didanosina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boceprevir</a:t>
            </a:r>
            <a:r>
              <a:rPr lang="pt-PT" sz="800" dirty="0">
                <a:effectLst/>
                <a:latin typeface="Times New Roman" panose="02020603050405020304" pitchFamily="18" charset="0"/>
                <a:ea typeface="Times New Roman" panose="02020603050405020304" pitchFamily="18" charset="0"/>
              </a:rPr>
              <a:t>, corticosteroides metabolizados pelo CYP3A, </a:t>
            </a:r>
            <a:r>
              <a:rPr lang="pt-PT" sz="800" dirty="0" err="1">
                <a:effectLst/>
                <a:latin typeface="Times New Roman" panose="02020603050405020304" pitchFamily="18" charset="0"/>
                <a:ea typeface="Times New Roman" panose="02020603050405020304" pitchFamily="18" charset="0"/>
              </a:rPr>
              <a:t>cidofovir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aminoglicosidos</a:t>
            </a:r>
            <a:r>
              <a:rPr lang="pt-PT" sz="800" dirty="0">
                <a:effectLst/>
                <a:latin typeface="Times New Roman" panose="02020603050405020304" pitchFamily="18" charset="0"/>
                <a:ea typeface="Times New Roman" panose="02020603050405020304" pitchFamily="18" charset="0"/>
              </a:rPr>
              <a:t>, anfotericina B, </a:t>
            </a:r>
            <a:r>
              <a:rPr lang="pt-PT" sz="800" dirty="0" err="1">
                <a:effectLst/>
                <a:latin typeface="Times New Roman" panose="02020603050405020304" pitchFamily="18" charset="0"/>
                <a:ea typeface="Times New Roman" panose="02020603050405020304" pitchFamily="18" charset="0"/>
              </a:rPr>
              <a:t>foscarneto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ganciclovir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pentamidina</a:t>
            </a:r>
            <a:r>
              <a:rPr lang="pt-PT" sz="800" dirty="0">
                <a:effectLst/>
                <a:latin typeface="Times New Roman" panose="02020603050405020304" pitchFamily="18" charset="0"/>
                <a:ea typeface="Times New Roman" panose="02020603050405020304" pitchFamily="18" charset="0"/>
              </a:rPr>
              <a:t>, vancomicina, interleucina-2, </a:t>
            </a:r>
            <a:r>
              <a:rPr lang="pt-PT" sz="800" dirty="0" err="1">
                <a:effectLst/>
                <a:latin typeface="Times New Roman" panose="02020603050405020304" pitchFamily="18" charset="0"/>
                <a:ea typeface="Times New Roman" panose="02020603050405020304" pitchFamily="18" charset="0"/>
              </a:rPr>
              <a:t>clopidogrel</a:t>
            </a:r>
            <a:r>
              <a:rPr lang="pt-PT" sz="800" dirty="0">
                <a:effectLst/>
                <a:latin typeface="Times New Roman" panose="02020603050405020304" pitchFamily="18" charset="0"/>
                <a:ea typeface="Times New Roman" panose="02020603050405020304" pitchFamily="18" charset="0"/>
              </a:rPr>
              <a:t>. Outras interações possíveis: </a:t>
            </a:r>
            <a:r>
              <a:rPr lang="pt-PT" sz="800" dirty="0" err="1">
                <a:effectLst/>
                <a:latin typeface="Times New Roman" panose="02020603050405020304" pitchFamily="18" charset="0"/>
                <a:ea typeface="Times New Roman" panose="02020603050405020304" pitchFamily="18" charset="0"/>
              </a:rPr>
              <a:t>cetoconazol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itraconazol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voriconazol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posaconazol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fluconazol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ledipasvir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voxilaprevir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claritromicina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telitromicina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fluticasona</a:t>
            </a:r>
            <a:r>
              <a:rPr lang="pt-PT" sz="800" dirty="0">
                <a:effectLst/>
                <a:latin typeface="Times New Roman" panose="02020603050405020304" pitchFamily="18" charset="0"/>
                <a:ea typeface="Times New Roman" panose="02020603050405020304" pitchFamily="18" charset="0"/>
              </a:rPr>
              <a:t>, metformina, alguns contracetivos orais, antiarrítmicos, </a:t>
            </a:r>
            <a:r>
              <a:rPr lang="pt-PT" sz="800" dirty="0" err="1">
                <a:effectLst/>
                <a:latin typeface="Times New Roman" panose="02020603050405020304" pitchFamily="18" charset="0"/>
                <a:ea typeface="Times New Roman" panose="02020603050405020304" pitchFamily="18" charset="0"/>
              </a:rPr>
              <a:t>metoprolol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timolol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amlodipina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diltiazem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verapamil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bosentano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dabigatrano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apixabano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rivaroxabano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edoxabano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varfarina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salmeterol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rosuvastatina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atorvastatina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pitavastatina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lovastatina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simvastatina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tadalafil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vardenafil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Escitalopram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trazodona</a:t>
            </a:r>
            <a:r>
              <a:rPr lang="pt-PT" sz="800" dirty="0">
                <a:effectLst/>
                <a:latin typeface="Times New Roman" panose="02020603050405020304" pitchFamily="18" charset="0"/>
                <a:ea typeface="Times New Roman" panose="02020603050405020304" pitchFamily="18" charset="0"/>
              </a:rPr>
              <a:t>, ciclosporina, </a:t>
            </a:r>
            <a:r>
              <a:rPr lang="pt-PT" sz="800" dirty="0" err="1">
                <a:effectLst/>
                <a:latin typeface="Times New Roman" panose="02020603050405020304" pitchFamily="18" charset="0"/>
                <a:ea typeface="Times New Roman" panose="02020603050405020304" pitchFamily="18" charset="0"/>
              </a:rPr>
              <a:t>sirolimus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tacrolimus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midazolam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triazolam</a:t>
            </a:r>
            <a:r>
              <a:rPr lang="pt-PT" sz="800" dirty="0">
                <a:effectLst/>
                <a:latin typeface="Times New Roman" panose="02020603050405020304" pitchFamily="18" charset="0"/>
                <a:ea typeface="Times New Roman" panose="02020603050405020304" pitchFamily="18" charset="0"/>
              </a:rPr>
              <a:t>, colquicina. Recomenda-se separar a administração de antiácidos, medicamentos ou suplementos orais contendo catiões polivalentes em, pelo menos, 4 horas. </a:t>
            </a:r>
            <a:r>
              <a:rPr lang="pt-PT" sz="800" b="1" cap="all" dirty="0">
                <a:effectLst/>
                <a:latin typeface="Times New Roman Bold"/>
                <a:ea typeface="Times New Roman" panose="02020603050405020304" pitchFamily="18" charset="0"/>
                <a:cs typeface="Times New Roman" panose="02020603050405020304" pitchFamily="18" charset="0"/>
              </a:rPr>
              <a:t>Efeitos indesejáveis: </a:t>
            </a:r>
            <a:r>
              <a:rPr lang="pt-PT" sz="800" dirty="0">
                <a:effectLst/>
                <a:latin typeface="Times New Roman" panose="02020603050405020304" pitchFamily="18" charset="0"/>
                <a:ea typeface="Times New Roman" panose="02020603050405020304" pitchFamily="18" charset="0"/>
              </a:rPr>
              <a:t>Reações adversas mais frequentemente notificadas em adultos sem terapêutica prévia: náuseas e diarreia. Acontecimentos raros de compromisso renal, insuficiência renal e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por vezes conduzindo a anomalias ósseas.</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Muito frequentes:</a:t>
            </a:r>
            <a:r>
              <a:rPr lang="pt-PT" sz="800" dirty="0">
                <a:effectLst/>
                <a:latin typeface="Times New Roman" panose="02020603050405020304" pitchFamily="18" charset="0"/>
                <a:ea typeface="Times New Roman" panose="02020603050405020304" pitchFamily="18" charset="0"/>
              </a:rPr>
              <a:t> tonturas, náuseas, erupção cutânea, cefaleias, diarreia, elevação da creatina </a:t>
            </a:r>
            <a:r>
              <a:rPr lang="pt-PT" sz="800" dirty="0" err="1">
                <a:effectLst/>
                <a:latin typeface="Times New Roman" panose="02020603050405020304" pitchFamily="18" charset="0"/>
                <a:ea typeface="Times New Roman" panose="02020603050405020304" pitchFamily="18" charset="0"/>
              </a:rPr>
              <a:t>cinase</a:t>
            </a:r>
            <a:r>
              <a:rPr lang="pt-PT" sz="800" dirty="0">
                <a:effectLst/>
                <a:latin typeface="Times New Roman" panose="02020603050405020304" pitchFamily="18" charset="0"/>
                <a:ea typeface="Times New Roman" panose="02020603050405020304" pitchFamily="18" charset="0"/>
              </a:rPr>
              <a:t>, vómitos, </a:t>
            </a:r>
            <a:r>
              <a:rPr lang="pt-PT" sz="800" dirty="0" err="1">
                <a:effectLst/>
                <a:latin typeface="Times New Roman" panose="02020603050405020304" pitchFamily="18" charset="0"/>
                <a:ea typeface="Times New Roman" panose="02020603050405020304" pitchFamily="18" charset="0"/>
              </a:rPr>
              <a:t>hipofosfatemia</a:t>
            </a:r>
            <a:r>
              <a:rPr lang="pt-PT" sz="800" dirty="0">
                <a:effectLst/>
                <a:latin typeface="Times New Roman" panose="02020603050405020304" pitchFamily="18" charset="0"/>
                <a:ea typeface="Times New Roman" panose="02020603050405020304" pitchFamily="18" charset="0"/>
              </a:rPr>
              <a:t>, astenia. </a:t>
            </a:r>
            <a:r>
              <a:rPr lang="pt-PT" sz="800" u="sng" dirty="0">
                <a:effectLst/>
                <a:latin typeface="Times New Roman" panose="02020603050405020304" pitchFamily="18" charset="0"/>
                <a:ea typeface="Times New Roman" panose="02020603050405020304" pitchFamily="18" charset="0"/>
              </a:rPr>
              <a:t>Frequentes:</a:t>
            </a:r>
            <a:r>
              <a:rPr lang="pt-PT" sz="800" dirty="0">
                <a:effectLst/>
                <a:latin typeface="Times New Roman" panose="02020603050405020304" pitchFamily="18" charset="0"/>
                <a:ea typeface="Times New Roman" panose="02020603050405020304" pitchFamily="18" charset="0"/>
              </a:rPr>
              <a:t> neutropenia, reação alérgica, hiperglicemia, </a:t>
            </a:r>
            <a:r>
              <a:rPr lang="pt-PT" sz="800" dirty="0" err="1">
                <a:effectLst/>
                <a:latin typeface="Times New Roman" panose="02020603050405020304" pitchFamily="18" charset="0"/>
                <a:ea typeface="Times New Roman" panose="02020603050405020304" pitchFamily="18" charset="0"/>
              </a:rPr>
              <a:t>hipertrigliceridemia</a:t>
            </a:r>
            <a:r>
              <a:rPr lang="pt-PT" sz="800" dirty="0">
                <a:effectLst/>
                <a:latin typeface="Times New Roman" panose="02020603050405020304" pitchFamily="18" charset="0"/>
                <a:ea typeface="Times New Roman" panose="02020603050405020304" pitchFamily="18" charset="0"/>
              </a:rPr>
              <a:t>, diminuição do apetite, insónia, sonhos anormais, elevação da </a:t>
            </a:r>
            <a:r>
              <a:rPr lang="pt-PT" sz="800" dirty="0" err="1">
                <a:effectLst/>
                <a:latin typeface="Times New Roman" panose="02020603050405020304" pitchFamily="18" charset="0"/>
                <a:ea typeface="Times New Roman" panose="02020603050405020304" pitchFamily="18" charset="0"/>
              </a:rPr>
              <a:t>amilase</a:t>
            </a:r>
            <a:r>
              <a:rPr lang="pt-PT" sz="800" dirty="0">
                <a:effectLst/>
                <a:latin typeface="Times New Roman" panose="02020603050405020304" pitchFamily="18" charset="0"/>
                <a:ea typeface="Times New Roman" panose="02020603050405020304" pitchFamily="18" charset="0"/>
              </a:rPr>
              <a:t> incluindo elevação da </a:t>
            </a:r>
            <a:r>
              <a:rPr lang="pt-PT" sz="800" dirty="0" err="1">
                <a:effectLst/>
                <a:latin typeface="Times New Roman" panose="02020603050405020304" pitchFamily="18" charset="0"/>
                <a:ea typeface="Times New Roman" panose="02020603050405020304" pitchFamily="18" charset="0"/>
              </a:rPr>
              <a:t>amilase</a:t>
            </a:r>
            <a:r>
              <a:rPr lang="pt-PT" sz="800" dirty="0">
                <a:effectLst/>
                <a:latin typeface="Times New Roman" panose="02020603050405020304" pitchFamily="18" charset="0"/>
                <a:ea typeface="Times New Roman" panose="02020603050405020304" pitchFamily="18" charset="0"/>
              </a:rPr>
              <a:t> pancreática, elevação da </a:t>
            </a:r>
            <a:r>
              <a:rPr lang="pt-PT" sz="800" dirty="0" err="1">
                <a:effectLst/>
                <a:latin typeface="Times New Roman" panose="02020603050405020304" pitchFamily="18" charset="0"/>
                <a:ea typeface="Times New Roman" panose="02020603050405020304" pitchFamily="18" charset="0"/>
              </a:rPr>
              <a:t>lipase</a:t>
            </a:r>
            <a:r>
              <a:rPr lang="pt-PT" sz="800" dirty="0">
                <a:effectLst/>
                <a:latin typeface="Times New Roman" panose="02020603050405020304" pitchFamily="18" charset="0"/>
                <a:ea typeface="Times New Roman" panose="02020603050405020304" pitchFamily="18" charset="0"/>
              </a:rPr>
              <a:t> sérica, dor abdominal, dispepsia, obstipação, distensão abdominal, flatulência, elevação das </a:t>
            </a:r>
            <a:r>
              <a:rPr lang="pt-PT" sz="800" dirty="0" err="1">
                <a:effectLst/>
                <a:latin typeface="Times New Roman" panose="02020603050405020304" pitchFamily="18" charset="0"/>
                <a:ea typeface="Times New Roman" panose="02020603050405020304" pitchFamily="18" charset="0"/>
              </a:rPr>
              <a:t>transaminases</a:t>
            </a:r>
            <a:r>
              <a:rPr lang="pt-PT" sz="800" dirty="0">
                <a:effectLst/>
                <a:latin typeface="Times New Roman" panose="02020603050405020304" pitchFamily="18" charset="0"/>
                <a:ea typeface="Times New Roman" panose="02020603050405020304" pitchFamily="18" charset="0"/>
              </a:rPr>
              <a:t>, elevação da creatinina sanguínea, </a:t>
            </a:r>
            <a:r>
              <a:rPr lang="pt-PT" sz="800" dirty="0" err="1">
                <a:effectLst/>
                <a:latin typeface="Times New Roman" panose="02020603050405020304" pitchFamily="18" charset="0"/>
                <a:ea typeface="Times New Roman" panose="02020603050405020304" pitchFamily="18" charset="0"/>
              </a:rPr>
              <a:t>hiperbilirrubinemia</a:t>
            </a:r>
            <a:r>
              <a:rPr lang="pt-PT" sz="800" dirty="0">
                <a:effectLst/>
                <a:latin typeface="Times New Roman" panose="02020603050405020304" pitchFamily="18" charset="0"/>
                <a:ea typeface="Times New Roman" panose="02020603050405020304" pitchFamily="18" charset="0"/>
              </a:rPr>
              <a:t>, erupção cutânea vesicular, erupção cutânea </a:t>
            </a:r>
            <a:r>
              <a:rPr lang="pt-PT" sz="800" dirty="0" err="1">
                <a:effectLst/>
                <a:latin typeface="Times New Roman" panose="02020603050405020304" pitchFamily="18" charset="0"/>
                <a:ea typeface="Times New Roman" panose="02020603050405020304" pitchFamily="18" charset="0"/>
              </a:rPr>
              <a:t>pustular</a:t>
            </a:r>
            <a:r>
              <a:rPr lang="pt-PT" sz="800" dirty="0">
                <a:effectLst/>
                <a:latin typeface="Times New Roman" panose="02020603050405020304" pitchFamily="18" charset="0"/>
                <a:ea typeface="Times New Roman" panose="02020603050405020304" pitchFamily="18" charset="0"/>
              </a:rPr>
              <a:t>, erupção cutânea maculopapular, prurido, urticária, descoloração da pele (aumento da pigmentação), dor, fadiga.</a:t>
            </a:r>
            <a:r>
              <a:rPr lang="pt-PT" sz="1100" dirty="0">
                <a:effectLst/>
                <a:latin typeface="Times New Roman" panose="02020603050405020304" pitchFamily="18" charset="0"/>
                <a:ea typeface="SimSun" panose="02010600030101010101" pitchFamily="2" charset="-122"/>
              </a:rPr>
              <a:t> </a:t>
            </a:r>
            <a:r>
              <a:rPr lang="pt-PT" sz="800" u="sng" dirty="0">
                <a:effectLst/>
                <a:latin typeface="Times New Roman" panose="02020603050405020304" pitchFamily="18" charset="0"/>
                <a:ea typeface="Times New Roman" panose="02020603050405020304" pitchFamily="18" charset="0"/>
              </a:rPr>
              <a:t>Pouco frequentes:</a:t>
            </a:r>
            <a:r>
              <a:rPr lang="pt-PT" sz="800" dirty="0">
                <a:effectLst/>
                <a:latin typeface="Times New Roman" panose="02020603050405020304" pitchFamily="18" charset="0"/>
                <a:ea typeface="Times New Roman" panose="02020603050405020304" pitchFamily="18" charset="0"/>
              </a:rPr>
              <a:t> hipocaliemia, depressão, ideação suicida e tentativa de suicídio (em doentes com antecedentes de depressão ou doença psiquiátrica pré-existente), pancreatite, angioedema, </a:t>
            </a:r>
            <a:r>
              <a:rPr lang="pt-PT" sz="800" dirty="0" err="1">
                <a:effectLst/>
                <a:latin typeface="Times New Roman" panose="02020603050405020304" pitchFamily="18" charset="0"/>
                <a:ea typeface="Times New Roman" panose="02020603050405020304" pitchFamily="18" charset="0"/>
              </a:rPr>
              <a:t>rabdomiólise</a:t>
            </a:r>
            <a:r>
              <a:rPr lang="pt-PT" sz="800" dirty="0">
                <a:effectLst/>
                <a:latin typeface="Times New Roman" panose="02020603050405020304" pitchFamily="18" charset="0"/>
                <a:ea typeface="Times New Roman" panose="02020603050405020304" pitchFamily="18" charset="0"/>
              </a:rPr>
              <a:t>, fraqueza muscular, insuficiência renal,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adquirido, proteinúria. </a:t>
            </a:r>
            <a:r>
              <a:rPr lang="pt-PT" sz="800" u="sng" dirty="0">
                <a:effectLst/>
                <a:latin typeface="Times New Roman" panose="02020603050405020304" pitchFamily="18" charset="0"/>
                <a:ea typeface="Times New Roman" panose="02020603050405020304" pitchFamily="18" charset="0"/>
              </a:rPr>
              <a:t>Raros</a:t>
            </a:r>
            <a:r>
              <a:rPr lang="pt-PT" sz="800" dirty="0">
                <a:effectLst/>
                <a:latin typeface="Times New Roman" panose="02020603050405020304" pitchFamily="18" charset="0"/>
                <a:ea typeface="Times New Roman" panose="02020603050405020304" pitchFamily="18" charset="0"/>
              </a:rPr>
              <a:t>: acidose láctica, esteatose hepática, hepatite, osteomalacia (manifestada como dores ósseas e contribuindo infrequentemente para fraturas), miopatia, necrose tubular aguda, nefrite (incluindo nefrite intersticial aguda), diabetes insípida </a:t>
            </a:r>
            <a:r>
              <a:rPr lang="pt-PT" sz="800" dirty="0" err="1">
                <a:effectLst/>
                <a:latin typeface="Times New Roman" panose="02020603050405020304" pitchFamily="18" charset="0"/>
                <a:ea typeface="Times New Roman" panose="02020603050405020304" pitchFamily="18" charset="0"/>
              </a:rPr>
              <a:t>nefrogénica</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Descrição de reações adversas </a:t>
            </a:r>
            <a:r>
              <a:rPr lang="pt-PT" sz="800" u="sng" dirty="0" err="1">
                <a:effectLst/>
                <a:latin typeface="Times New Roman" panose="02020603050405020304" pitchFamily="18" charset="0"/>
                <a:ea typeface="Times New Roman" panose="02020603050405020304" pitchFamily="18" charset="0"/>
              </a:rPr>
              <a:t>seleccionadas</a:t>
            </a:r>
            <a:r>
              <a:rPr lang="pt-PT" sz="800" u="sng"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Compromisso renal, Interação com </a:t>
            </a:r>
            <a:r>
              <a:rPr lang="pt-PT" sz="800" dirty="0" err="1">
                <a:effectLst/>
                <a:latin typeface="Times New Roman" panose="02020603050405020304" pitchFamily="18" charset="0"/>
                <a:ea typeface="Times New Roman" panose="02020603050405020304" pitchFamily="18" charset="0"/>
              </a:rPr>
              <a:t>didanosina</a:t>
            </a:r>
            <a:r>
              <a:rPr lang="pt-PT" sz="800" dirty="0">
                <a:effectLst/>
                <a:latin typeface="Times New Roman" panose="02020603050405020304" pitchFamily="18" charset="0"/>
                <a:ea typeface="Times New Roman" panose="02020603050405020304" pitchFamily="18" charset="0"/>
              </a:rPr>
              <a:t>, Lípidos, </a:t>
            </a:r>
            <a:r>
              <a:rPr lang="pt-PT" sz="800" dirty="0" err="1">
                <a:effectLst/>
                <a:latin typeface="Times New Roman" panose="02020603050405020304" pitchFamily="18" charset="0"/>
                <a:ea typeface="Times New Roman" panose="02020603050405020304" pitchFamily="18" charset="0"/>
              </a:rPr>
              <a:t>lipodistrofia</a:t>
            </a:r>
            <a:r>
              <a:rPr lang="pt-PT" sz="800" dirty="0">
                <a:effectLst/>
                <a:latin typeface="Times New Roman" panose="02020603050405020304" pitchFamily="18" charset="0"/>
                <a:ea typeface="Times New Roman" panose="02020603050405020304" pitchFamily="18" charset="0"/>
              </a:rPr>
              <a:t> e alterações metabólicas, Síndrome de Reativação Imunológica, Osteonecrose e </a:t>
            </a:r>
            <a:r>
              <a:rPr lang="pt-PT" sz="800" dirty="0" err="1">
                <a:effectLst/>
                <a:latin typeface="Times New Roman" panose="02020603050405020304" pitchFamily="18" charset="0"/>
                <a:ea typeface="Times New Roman" panose="02020603050405020304" pitchFamily="18" charset="0"/>
              </a:rPr>
              <a:t>hepatomegália</a:t>
            </a:r>
            <a:r>
              <a:rPr lang="pt-PT" sz="800" dirty="0">
                <a:effectLst/>
                <a:latin typeface="Times New Roman" panose="02020603050405020304" pitchFamily="18" charset="0"/>
                <a:ea typeface="Times New Roman" panose="02020603050405020304" pitchFamily="18" charset="0"/>
              </a:rPr>
              <a:t> grave com esteatose. População pediátrica:</a:t>
            </a:r>
            <a:r>
              <a:rPr lang="pt-PT" sz="110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o perfil de segurança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em doentes pediátricos com idade entre 12 e &lt; 18 anos sem experiência terapêutica prévia foi semelhante ao dos adultos.</a:t>
            </a:r>
            <a:r>
              <a:rPr lang="pt-PT" sz="1100" dirty="0">
                <a:effectLst/>
                <a:latin typeface="Times New Roman" panose="02020603050405020304" pitchFamily="18" charset="0"/>
                <a:ea typeface="Times New Roman" panose="02020603050405020304" pitchFamily="18" charset="0"/>
              </a:rPr>
              <a:t> </a:t>
            </a:r>
            <a:r>
              <a:rPr lang="pt-PT" sz="800" spc="-10" dirty="0">
                <a:effectLst/>
                <a:latin typeface="Times New Roman" panose="02020603050405020304" pitchFamily="18" charset="0"/>
                <a:ea typeface="Times New Roman" panose="02020603050405020304" pitchFamily="18" charset="0"/>
              </a:rPr>
              <a:t>Para mais informação, consultar o RCM completo disponível em: </a:t>
            </a:r>
            <a:r>
              <a:rPr lang="pt-PT" sz="800" u="sng"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https://www.ema.europa.eu/en/medicines/human/EPAR/stribild</a:t>
            </a:r>
            <a:r>
              <a:rPr lang="pt-PT" sz="800" spc="-1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Data de aprovação do texto do RCM: janeiro 2023</a:t>
            </a:r>
          </a:p>
          <a:p>
            <a:pPr algn="just"/>
            <a:r>
              <a:rPr lang="pt-PT" sz="1000" dirty="0">
                <a:effectLst/>
                <a:latin typeface="Times New Roman" panose="02020603050405020304" pitchFamily="18" charset="0"/>
                <a:ea typeface="Times New Roman" panose="02020603050405020304" pitchFamily="18" charset="0"/>
              </a:rPr>
              <a:t>PARA MAIS INFORMAÇÕES DEVERÁ CONTACTAR O TITULAR DA AUTORIZAÇÃO DE INTRODUÇÃO NO MERCADO. MEDICAMENTO DE RECEITA MÉDICA RESTRITA, DE UTILIZAÇÃO RESERVADA A CERTOS MEIOS ESPECIALIZADOS.</a:t>
            </a:r>
          </a:p>
          <a:p>
            <a:pPr algn="just"/>
            <a:endParaRPr lang="pt-PT" sz="1100" dirty="0">
              <a:effectLst/>
              <a:latin typeface="Times New Roman" panose="02020603050405020304" pitchFamily="18" charset="0"/>
              <a:ea typeface="Times New Roman" panose="02020603050405020304" pitchFamily="18" charset="0"/>
            </a:endParaRPr>
          </a:p>
          <a:p>
            <a:pPr algn="just">
              <a:lnSpc>
                <a:spcPts val="1000"/>
              </a:lnSpc>
            </a:pPr>
            <a:endParaRPr lang="en-GB" sz="900" dirty="0">
              <a:latin typeface="Arial Narrow" panose="020B0606020202030204" pitchFamily="34" charset="0"/>
            </a:endParaRPr>
          </a:p>
        </p:txBody>
      </p:sp>
      <p:sp>
        <p:nvSpPr>
          <p:cNvPr id="4" name="TextBox 3">
            <a:extLst>
              <a:ext uri="{FF2B5EF4-FFF2-40B4-BE49-F238E27FC236}">
                <a16:creationId xmlns:a16="http://schemas.microsoft.com/office/drawing/2014/main" id="{5146B354-4A50-49BC-837C-B98B0372E8BB}"/>
              </a:ext>
            </a:extLst>
          </p:cNvPr>
          <p:cNvSpPr txBox="1"/>
          <p:nvPr/>
        </p:nvSpPr>
        <p:spPr>
          <a:xfrm>
            <a:off x="164988" y="5070843"/>
            <a:ext cx="119024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27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4BE570C2-AF4B-434E-8773-74C88AE94AA8}"/>
              </a:ext>
            </a:extLst>
          </p:cNvPr>
          <p:cNvSpPr/>
          <p:nvPr/>
        </p:nvSpPr>
        <p:spPr>
          <a:xfrm>
            <a:off x="3495172" y="3432672"/>
            <a:ext cx="1322583" cy="362148"/>
          </a:xfrm>
          <a:prstGeom prst="rect">
            <a:avLst/>
          </a:prstGeom>
          <a:solidFill>
            <a:srgbClr val="CC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tângulo 21">
            <a:extLst>
              <a:ext uri="{FF2B5EF4-FFF2-40B4-BE49-F238E27FC236}">
                <a16:creationId xmlns:a16="http://schemas.microsoft.com/office/drawing/2014/main" id="{5594C722-7866-48E0-ADD7-51C690697B03}"/>
              </a:ext>
            </a:extLst>
          </p:cNvPr>
          <p:cNvSpPr/>
          <p:nvPr/>
        </p:nvSpPr>
        <p:spPr>
          <a:xfrm>
            <a:off x="3495173" y="1891048"/>
            <a:ext cx="6647543" cy="475725"/>
          </a:xfrm>
          <a:prstGeom prst="rect">
            <a:avLst/>
          </a:prstGeom>
          <a:solidFill>
            <a:srgbClr val="CC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CaixaDeTexto 17">
            <a:extLst>
              <a:ext uri="{FF2B5EF4-FFF2-40B4-BE49-F238E27FC236}">
                <a16:creationId xmlns:a16="http://schemas.microsoft.com/office/drawing/2014/main" id="{67DDC009-4C4C-4F11-B8BC-E8EA30D270EE}"/>
              </a:ext>
            </a:extLst>
          </p:cNvPr>
          <p:cNvSpPr txBox="1"/>
          <p:nvPr/>
        </p:nvSpPr>
        <p:spPr>
          <a:xfrm>
            <a:off x="221328" y="6404517"/>
            <a:ext cx="7517567" cy="338554"/>
          </a:xfrm>
          <a:prstGeom prst="rect">
            <a:avLst/>
          </a:prstGeom>
          <a:noFill/>
        </p:spPr>
        <p:txBody>
          <a:bodyPr wrap="square">
            <a:spAutoFit/>
          </a:bodyPr>
          <a:lstStyle/>
          <a:p>
            <a:pPr marR="0" lvl="0" algn="l" defTabSz="914400" rtl="0" eaLnBrk="0" fontAlgn="auto" latinLnBrk="0" hangingPunct="0">
              <a:lnSpc>
                <a:spcPct val="100000"/>
              </a:lnSpc>
              <a:spcBef>
                <a:spcPct val="0"/>
              </a:spcBef>
              <a:spcAft>
                <a:spcPts val="0"/>
              </a:spcAft>
              <a:buClrTx/>
              <a:buSzTx/>
              <a:tabLst/>
              <a:defRPr/>
            </a:pPr>
            <a:r>
              <a:rPr lang="en-GB" sz="800" dirty="0">
                <a:solidFill>
                  <a:schemeClr val="bg1">
                    <a:lumMod val="50000"/>
                  </a:schemeClr>
                </a:solidFill>
              </a:rPr>
              <a:t>SIDA, </a:t>
            </a:r>
            <a:r>
              <a:rPr lang="en-GB" sz="800" dirty="0" err="1">
                <a:solidFill>
                  <a:schemeClr val="bg1">
                    <a:lumMod val="50000"/>
                  </a:schemeClr>
                </a:solidFill>
              </a:rPr>
              <a:t>síndrome</a:t>
            </a:r>
            <a:r>
              <a:rPr lang="en-GB" sz="800" dirty="0">
                <a:solidFill>
                  <a:schemeClr val="bg1">
                    <a:lumMod val="50000"/>
                  </a:schemeClr>
                </a:solidFill>
              </a:rPr>
              <a:t> de </a:t>
            </a:r>
            <a:r>
              <a:rPr lang="en-GB" sz="800" dirty="0" err="1">
                <a:solidFill>
                  <a:schemeClr val="bg1">
                    <a:lumMod val="50000"/>
                  </a:schemeClr>
                </a:solidFill>
              </a:rPr>
              <a:t>imunodeficiência</a:t>
            </a:r>
            <a:r>
              <a:rPr lang="en-GB" sz="800" dirty="0">
                <a:solidFill>
                  <a:schemeClr val="bg1">
                    <a:lumMod val="50000"/>
                  </a:schemeClr>
                </a:solidFill>
              </a:rPr>
              <a:t> </a:t>
            </a:r>
            <a:r>
              <a:rPr lang="en-GB" sz="800" dirty="0" err="1">
                <a:solidFill>
                  <a:schemeClr val="bg1">
                    <a:lumMod val="50000"/>
                  </a:schemeClr>
                </a:solidFill>
              </a:rPr>
              <a:t>adquirida</a:t>
            </a:r>
            <a:r>
              <a:rPr lang="en-GB" sz="800" dirty="0">
                <a:solidFill>
                  <a:schemeClr val="bg1">
                    <a:lumMod val="50000"/>
                  </a:schemeClr>
                </a:solidFill>
              </a:rPr>
              <a:t>; TARV, </a:t>
            </a:r>
            <a:r>
              <a:rPr lang="en-GB" sz="800" dirty="0" err="1">
                <a:solidFill>
                  <a:schemeClr val="bg1">
                    <a:lumMod val="50000"/>
                  </a:schemeClr>
                </a:solidFill>
              </a:rPr>
              <a:t>terapêutica</a:t>
            </a:r>
            <a:r>
              <a:rPr lang="en-GB" sz="800" dirty="0">
                <a:solidFill>
                  <a:schemeClr val="bg1">
                    <a:lumMod val="50000"/>
                  </a:schemeClr>
                </a:solidFill>
              </a:rPr>
              <a:t> </a:t>
            </a:r>
            <a:r>
              <a:rPr lang="en-GB" sz="800" dirty="0" err="1">
                <a:solidFill>
                  <a:schemeClr val="bg1">
                    <a:lumMod val="50000"/>
                  </a:schemeClr>
                </a:solidFill>
              </a:rPr>
              <a:t>antirretrovírica</a:t>
            </a:r>
            <a:endParaRPr lang="en-US" altLang="en-US" sz="800" dirty="0">
              <a:solidFill>
                <a:schemeClr val="bg1">
                  <a:lumMod val="50000"/>
                </a:schemeClr>
              </a:solidFill>
            </a:endParaRPr>
          </a:p>
          <a:p>
            <a:pPr marR="0" lvl="0" algn="l" defTabSz="914400" rtl="0" eaLnBrk="0" fontAlgn="auto" latinLnBrk="0" hangingPunct="0">
              <a:lnSpc>
                <a:spcPct val="100000"/>
              </a:lnSpc>
              <a:spcBef>
                <a:spcPct val="0"/>
              </a:spcBef>
              <a:spcAft>
                <a:spcPts val="0"/>
              </a:spcAft>
              <a:buClrTx/>
              <a:buSzTx/>
              <a:tabLst/>
              <a:defRPr/>
            </a:pPr>
            <a:r>
              <a:rPr lang="en-US" altLang="en-US" sz="800" dirty="0">
                <a:solidFill>
                  <a:schemeClr val="bg1">
                    <a:lumMod val="50000"/>
                  </a:schemeClr>
                </a:solidFill>
              </a:rPr>
              <a:t>DHHS. HIV Clinical Guidelines: Adult and Adolescent ARV, March 2023. Available at: </a:t>
            </a:r>
            <a:r>
              <a:rPr lang="en-US" altLang="en-US" sz="800" dirty="0">
                <a:solidFill>
                  <a:schemeClr val="bg1">
                    <a:lumMod val="50000"/>
                  </a:schemeClr>
                </a:solidFill>
                <a:hlinkClick r:id="rId3"/>
              </a:rPr>
              <a:t>https://clinicalinfo.hiv.gov/en/guidelines</a:t>
            </a:r>
            <a:r>
              <a:rPr lang="en-US" altLang="en-US" sz="800" dirty="0">
                <a:solidFill>
                  <a:schemeClr val="bg1">
                    <a:lumMod val="50000"/>
                  </a:schemeClr>
                </a:solidFill>
              </a:rPr>
              <a:t> </a:t>
            </a:r>
          </a:p>
        </p:txBody>
      </p:sp>
      <p:pic>
        <p:nvPicPr>
          <p:cNvPr id="2052" name="Picture 4" descr="Ver a imagem de origem">
            <a:extLst>
              <a:ext uri="{FF2B5EF4-FFF2-40B4-BE49-F238E27FC236}">
                <a16:creationId xmlns:a16="http://schemas.microsoft.com/office/drawing/2014/main" id="{7FFEB3D5-96B4-4E69-8DE0-B3F54C3382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1949" y="2038532"/>
            <a:ext cx="2353771" cy="258656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C26D619-A541-415F-A4EF-A7555B214ADE}"/>
              </a:ext>
            </a:extLst>
          </p:cNvPr>
          <p:cNvSpPr txBox="1"/>
          <p:nvPr/>
        </p:nvSpPr>
        <p:spPr>
          <a:xfrm>
            <a:off x="3398767" y="1302923"/>
            <a:ext cx="4235847" cy="461665"/>
          </a:xfrm>
          <a:prstGeom prst="rect">
            <a:avLst/>
          </a:prstGeom>
          <a:noFill/>
        </p:spPr>
        <p:txBody>
          <a:bodyPr wrap="square" rtlCol="0">
            <a:spAutoFit/>
          </a:bodyPr>
          <a:lstStyle/>
          <a:p>
            <a:r>
              <a:rPr lang="pt-PT" sz="2400" b="1" dirty="0"/>
              <a:t>Objetivo principal da TARV </a:t>
            </a:r>
          </a:p>
        </p:txBody>
      </p:sp>
      <p:sp>
        <p:nvSpPr>
          <p:cNvPr id="3" name="CaixaDeTexto 2">
            <a:extLst>
              <a:ext uri="{FF2B5EF4-FFF2-40B4-BE49-F238E27FC236}">
                <a16:creationId xmlns:a16="http://schemas.microsoft.com/office/drawing/2014/main" id="{C9152477-5CB3-4130-8B2A-B803DAAEECA6}"/>
              </a:ext>
            </a:extLst>
          </p:cNvPr>
          <p:cNvSpPr txBox="1"/>
          <p:nvPr/>
        </p:nvSpPr>
        <p:spPr>
          <a:xfrm>
            <a:off x="3504765" y="1946715"/>
            <a:ext cx="6600373" cy="369332"/>
          </a:xfrm>
          <a:prstGeom prst="rect">
            <a:avLst/>
          </a:prstGeom>
          <a:noFill/>
        </p:spPr>
        <p:txBody>
          <a:bodyPr wrap="square" rtlCol="0">
            <a:spAutoFit/>
          </a:bodyPr>
          <a:lstStyle/>
          <a:p>
            <a:r>
              <a:rPr lang="pt-PT" b="1" dirty="0">
                <a:solidFill>
                  <a:schemeClr val="bg1"/>
                </a:solidFill>
              </a:rPr>
              <a:t> Prevenir a morbilidade e mortalidade associadas à infeção por VIH </a:t>
            </a:r>
          </a:p>
        </p:txBody>
      </p:sp>
      <p:sp>
        <p:nvSpPr>
          <p:cNvPr id="5" name="CaixaDeTexto 4">
            <a:extLst>
              <a:ext uri="{FF2B5EF4-FFF2-40B4-BE49-F238E27FC236}">
                <a16:creationId xmlns:a16="http://schemas.microsoft.com/office/drawing/2014/main" id="{E04FCD68-8FBE-4D70-9794-149B9FB0634D}"/>
              </a:ext>
            </a:extLst>
          </p:cNvPr>
          <p:cNvSpPr txBox="1"/>
          <p:nvPr/>
        </p:nvSpPr>
        <p:spPr>
          <a:xfrm>
            <a:off x="3398767" y="3429000"/>
            <a:ext cx="7386143" cy="1908215"/>
          </a:xfrm>
          <a:prstGeom prst="rect">
            <a:avLst/>
          </a:prstGeom>
          <a:noFill/>
        </p:spPr>
        <p:txBody>
          <a:bodyPr wrap="square" rtlCol="0">
            <a:spAutoFit/>
          </a:bodyPr>
          <a:lstStyle/>
          <a:p>
            <a:r>
              <a:rPr lang="pt-PT" dirty="0"/>
              <a:t> </a:t>
            </a:r>
            <a:r>
              <a:rPr lang="pt-PT" b="1" dirty="0">
                <a:solidFill>
                  <a:schemeClr val="bg1"/>
                </a:solidFill>
              </a:rPr>
              <a:t>TARV efetiva  </a:t>
            </a:r>
            <a:r>
              <a:rPr lang="pt-PT" b="1" dirty="0"/>
              <a:t>: </a:t>
            </a:r>
            <a:r>
              <a:rPr lang="pt-PT" dirty="0"/>
              <a:t>permite </a:t>
            </a:r>
            <a:r>
              <a:rPr lang="pt-PT" b="1" u="sng" dirty="0">
                <a:solidFill>
                  <a:srgbClr val="FF0000"/>
                </a:solidFill>
              </a:rPr>
              <a:t>alcançar</a:t>
            </a:r>
            <a:r>
              <a:rPr lang="pt-PT" b="1" dirty="0"/>
              <a:t> </a:t>
            </a:r>
            <a:r>
              <a:rPr lang="pt-PT" dirty="0"/>
              <a:t>e </a:t>
            </a:r>
            <a:r>
              <a:rPr lang="pt-PT" b="1" u="sng" dirty="0">
                <a:solidFill>
                  <a:srgbClr val="FF0000"/>
                </a:solidFill>
              </a:rPr>
              <a:t>manter</a:t>
            </a:r>
            <a:r>
              <a:rPr lang="pt-PT" b="1" dirty="0"/>
              <a:t> </a:t>
            </a:r>
            <a:r>
              <a:rPr lang="pt-PT" dirty="0"/>
              <a:t> a </a:t>
            </a:r>
            <a:r>
              <a:rPr lang="pt-PT" b="1" dirty="0">
                <a:solidFill>
                  <a:srgbClr val="FF0000"/>
                </a:solidFill>
              </a:rPr>
              <a:t> supressão virológica </a:t>
            </a:r>
          </a:p>
          <a:p>
            <a:r>
              <a:rPr lang="pt-PT" dirty="0"/>
              <a:t>  </a:t>
            </a:r>
          </a:p>
          <a:p>
            <a:pPr marL="285750" indent="-285750">
              <a:spcAft>
                <a:spcPts val="600"/>
              </a:spcAft>
              <a:buFont typeface="Wingdings" panose="05000000000000000000" pitchFamily="2" charset="2"/>
              <a:buChar char="ü"/>
            </a:pPr>
            <a:r>
              <a:rPr lang="pt-PT" dirty="0"/>
              <a:t>Melhorar a função imunológica e a qualidade de vida, diminuindo o risco das complicações definidoras de SIDA e não definidoras de SIDA.</a:t>
            </a:r>
          </a:p>
          <a:p>
            <a:pPr marL="285750" indent="-285750">
              <a:spcAft>
                <a:spcPts val="600"/>
              </a:spcAft>
              <a:buFont typeface="Wingdings" panose="05000000000000000000" pitchFamily="2" charset="2"/>
              <a:buChar char="ü"/>
            </a:pPr>
            <a:r>
              <a:rPr lang="pt-PT" dirty="0"/>
              <a:t>Prevenir o risco de resistência aos fármacos.</a:t>
            </a:r>
          </a:p>
          <a:p>
            <a:pPr marL="285750" indent="-285750">
              <a:spcAft>
                <a:spcPts val="600"/>
              </a:spcAft>
              <a:buFont typeface="Wingdings" panose="05000000000000000000" pitchFamily="2" charset="2"/>
              <a:buChar char="ü"/>
            </a:pPr>
            <a:r>
              <a:rPr lang="pt-PT" dirty="0"/>
              <a:t>Reduzir o risco de transmissão da infeção. </a:t>
            </a:r>
          </a:p>
        </p:txBody>
      </p:sp>
      <p:sp>
        <p:nvSpPr>
          <p:cNvPr id="16" name="Seta: Para a Direita 15">
            <a:extLst>
              <a:ext uri="{FF2B5EF4-FFF2-40B4-BE49-F238E27FC236}">
                <a16:creationId xmlns:a16="http://schemas.microsoft.com/office/drawing/2014/main" id="{7149F83A-3619-4D7B-AEC4-4D623333EF7A}"/>
              </a:ext>
            </a:extLst>
          </p:cNvPr>
          <p:cNvSpPr/>
          <p:nvPr/>
        </p:nvSpPr>
        <p:spPr>
          <a:xfrm rot="5400000">
            <a:off x="3718583" y="2641698"/>
            <a:ext cx="845859" cy="447614"/>
          </a:xfrm>
          <a:prstGeom prst="rightArrow">
            <a:avLst>
              <a:gd name="adj1" fmla="val 7185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2">
            <a:extLst>
              <a:ext uri="{FF2B5EF4-FFF2-40B4-BE49-F238E27FC236}">
                <a16:creationId xmlns:a16="http://schemas.microsoft.com/office/drawing/2014/main" id="{1958C7E4-30BC-FF4C-BEC4-74BB39678339}"/>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EFICÁCIA E EFETIVIDADE</a:t>
            </a:r>
          </a:p>
        </p:txBody>
      </p:sp>
    </p:spTree>
    <p:extLst>
      <p:ext uri="{BB962C8B-B14F-4D97-AF65-F5344CB8AC3E}">
        <p14:creationId xmlns:p14="http://schemas.microsoft.com/office/powerpoint/2010/main" val="7153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21">
            <a:extLst>
              <a:ext uri="{FF2B5EF4-FFF2-40B4-BE49-F238E27FC236}">
                <a16:creationId xmlns:a16="http://schemas.microsoft.com/office/drawing/2014/main" id="{58D446E0-7295-F149-8270-BB3FAC18E18B}"/>
              </a:ext>
            </a:extLst>
          </p:cNvPr>
          <p:cNvSpPr/>
          <p:nvPr/>
        </p:nvSpPr>
        <p:spPr>
          <a:xfrm>
            <a:off x="1583701" y="2086052"/>
            <a:ext cx="4060723" cy="475725"/>
          </a:xfrm>
          <a:prstGeom prst="rect">
            <a:avLst/>
          </a:prstGeom>
          <a:solidFill>
            <a:srgbClr val="CC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a:extLst>
              <a:ext uri="{FF2B5EF4-FFF2-40B4-BE49-F238E27FC236}">
                <a16:creationId xmlns:a16="http://schemas.microsoft.com/office/drawing/2014/main" id="{AA7F3FB1-9607-4B98-9751-D0EE2DF7AF23}"/>
              </a:ext>
            </a:extLst>
          </p:cNvPr>
          <p:cNvSpPr txBox="1"/>
          <p:nvPr/>
        </p:nvSpPr>
        <p:spPr>
          <a:xfrm>
            <a:off x="1583701" y="2131664"/>
            <a:ext cx="4252685" cy="369332"/>
          </a:xfrm>
          <a:prstGeom prst="rect">
            <a:avLst/>
          </a:prstGeom>
          <a:noFill/>
        </p:spPr>
        <p:txBody>
          <a:bodyPr wrap="square" rtlCol="0">
            <a:spAutoFit/>
          </a:bodyPr>
          <a:lstStyle/>
          <a:p>
            <a:r>
              <a:rPr lang="pt-PT" b="1" dirty="0">
                <a:solidFill>
                  <a:schemeClr val="bg1"/>
                </a:solidFill>
              </a:rPr>
              <a:t>ARN VIH plasmático (Carga </a:t>
            </a:r>
            <a:r>
              <a:rPr lang="pt-PT" b="1" dirty="0" err="1">
                <a:solidFill>
                  <a:schemeClr val="bg1"/>
                </a:solidFill>
              </a:rPr>
              <a:t>vírica</a:t>
            </a:r>
            <a:r>
              <a:rPr lang="pt-PT" b="1" dirty="0">
                <a:solidFill>
                  <a:schemeClr val="bg1"/>
                </a:solidFill>
              </a:rPr>
              <a:t> do VIH)</a:t>
            </a:r>
          </a:p>
        </p:txBody>
      </p:sp>
      <p:pic>
        <p:nvPicPr>
          <p:cNvPr id="3076" name="Picture 4" descr="Ver a imagem de origem">
            <a:extLst>
              <a:ext uri="{FF2B5EF4-FFF2-40B4-BE49-F238E27FC236}">
                <a16:creationId xmlns:a16="http://schemas.microsoft.com/office/drawing/2014/main" id="{12DC315A-1E7E-4F98-A96A-46D65A5DF4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1994398" y="2905116"/>
            <a:ext cx="5603721" cy="784357"/>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A36A7525-84B4-4D41-B444-0350AC40D4D0}"/>
              </a:ext>
            </a:extLst>
          </p:cNvPr>
          <p:cNvSpPr txBox="1"/>
          <p:nvPr/>
        </p:nvSpPr>
        <p:spPr>
          <a:xfrm>
            <a:off x="1095813" y="1442756"/>
            <a:ext cx="5228459" cy="461665"/>
          </a:xfrm>
          <a:prstGeom prst="rect">
            <a:avLst/>
          </a:prstGeom>
          <a:noFill/>
        </p:spPr>
        <p:txBody>
          <a:bodyPr wrap="square" rtlCol="0">
            <a:spAutoFit/>
          </a:bodyPr>
          <a:lstStyle/>
          <a:p>
            <a:r>
              <a:rPr lang="pt-PT" sz="2400" b="1" dirty="0"/>
              <a:t>Avaliação da resposta virológica à TARV</a:t>
            </a:r>
          </a:p>
        </p:txBody>
      </p:sp>
      <p:sp>
        <p:nvSpPr>
          <p:cNvPr id="17" name="CaixaDeTexto 16">
            <a:extLst>
              <a:ext uri="{FF2B5EF4-FFF2-40B4-BE49-F238E27FC236}">
                <a16:creationId xmlns:a16="http://schemas.microsoft.com/office/drawing/2014/main" id="{A47C27D1-E531-42D1-AF95-84EA6B7242C5}"/>
              </a:ext>
            </a:extLst>
          </p:cNvPr>
          <p:cNvSpPr txBox="1"/>
          <p:nvPr/>
        </p:nvSpPr>
        <p:spPr>
          <a:xfrm>
            <a:off x="1583701" y="3477928"/>
            <a:ext cx="5426699" cy="1477328"/>
          </a:xfrm>
          <a:prstGeom prst="rect">
            <a:avLst/>
          </a:prstGeom>
          <a:noFill/>
        </p:spPr>
        <p:txBody>
          <a:bodyPr wrap="square" rtlCol="0">
            <a:spAutoFit/>
          </a:bodyPr>
          <a:lstStyle/>
          <a:p>
            <a:r>
              <a:rPr lang="pt-PT" b="1" dirty="0"/>
              <a:t>Supressão virológica:</a:t>
            </a:r>
          </a:p>
          <a:p>
            <a:r>
              <a:rPr lang="pt-PT" dirty="0"/>
              <a:t>ARN VIH plasmático abaixo do limite inferior de deteção do teste utilizado </a:t>
            </a:r>
          </a:p>
          <a:p>
            <a:endParaRPr lang="pt-PT" dirty="0"/>
          </a:p>
          <a:p>
            <a:pPr marL="285750" indent="-285750">
              <a:buFontTx/>
              <a:buChar char="-"/>
            </a:pPr>
            <a:r>
              <a:rPr lang="pt-PT" dirty="0"/>
              <a:t>ARN VIH plasmático  &lt; 50 </a:t>
            </a:r>
            <a:r>
              <a:rPr lang="pt-PT" dirty="0" err="1"/>
              <a:t>cp</a:t>
            </a:r>
            <a:r>
              <a:rPr lang="pt-PT" dirty="0"/>
              <a:t>/ml </a:t>
            </a:r>
          </a:p>
        </p:txBody>
      </p:sp>
      <p:pic>
        <p:nvPicPr>
          <p:cNvPr id="1026" name="Picture 2">
            <a:extLst>
              <a:ext uri="{FF2B5EF4-FFF2-40B4-BE49-F238E27FC236}">
                <a16:creationId xmlns:a16="http://schemas.microsoft.com/office/drawing/2014/main" id="{DBE230A0-AF4F-4C64-8357-CAD6CFCF867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2108" y="1759283"/>
            <a:ext cx="4004915" cy="3629375"/>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A8A6D575-3B13-41F8-AC01-4BE2435E29EC}"/>
              </a:ext>
            </a:extLst>
          </p:cNvPr>
          <p:cNvSpPr txBox="1"/>
          <p:nvPr/>
        </p:nvSpPr>
        <p:spPr>
          <a:xfrm>
            <a:off x="141808" y="6175401"/>
            <a:ext cx="9133638" cy="584775"/>
          </a:xfrm>
          <a:prstGeom prst="rect">
            <a:avLst/>
          </a:prstGeom>
          <a:noFill/>
        </p:spPr>
        <p:txBody>
          <a:bodyPr wrap="square">
            <a:spAutoFit/>
          </a:bodyPr>
          <a:lstStyle/>
          <a:p>
            <a:r>
              <a:rPr lang="en-GB" sz="800" dirty="0">
                <a:solidFill>
                  <a:schemeClr val="tx1">
                    <a:lumMod val="65000"/>
                    <a:lumOff val="35000"/>
                  </a:schemeClr>
                </a:solidFill>
              </a:rPr>
              <a:t>TARV, </a:t>
            </a:r>
            <a:r>
              <a:rPr lang="en-GB" sz="800" dirty="0" err="1">
                <a:solidFill>
                  <a:schemeClr val="tx1">
                    <a:lumMod val="65000"/>
                    <a:lumOff val="35000"/>
                  </a:schemeClr>
                </a:solidFill>
              </a:rPr>
              <a:t>terapêutica</a:t>
            </a:r>
            <a:r>
              <a:rPr lang="en-GB" sz="800" dirty="0">
                <a:solidFill>
                  <a:schemeClr val="tx1">
                    <a:lumMod val="65000"/>
                    <a:lumOff val="35000"/>
                  </a:schemeClr>
                </a:solidFill>
              </a:rPr>
              <a:t> </a:t>
            </a:r>
            <a:r>
              <a:rPr lang="en-GB" sz="800" dirty="0" err="1">
                <a:solidFill>
                  <a:schemeClr val="tx1">
                    <a:lumMod val="65000"/>
                    <a:lumOff val="35000"/>
                  </a:schemeClr>
                </a:solidFill>
              </a:rPr>
              <a:t>antirretrovírica</a:t>
            </a:r>
            <a:endParaRPr lang="pt-PT" sz="800" dirty="0">
              <a:solidFill>
                <a:schemeClr val="tx1">
                  <a:lumMod val="65000"/>
                  <a:lumOff val="35000"/>
                </a:schemeClr>
              </a:solidFill>
              <a:hlinkClick r:id="rId5">
                <a:extLst>
                  <a:ext uri="{A12FA001-AC4F-418D-AE19-62706E023703}">
                    <ahyp:hlinkClr xmlns:ahyp="http://schemas.microsoft.com/office/drawing/2018/hyperlinkcolor" val="tx"/>
                  </a:ext>
                </a:extLst>
              </a:hlinkClick>
            </a:endParaRPr>
          </a:p>
          <a:p>
            <a:r>
              <a:rPr lang="pt-PT" sz="800" dirty="0">
                <a:solidFill>
                  <a:schemeClr val="tx1">
                    <a:lumMod val="65000"/>
                    <a:lumOff val="35000"/>
                  </a:schemeClr>
                </a:solidFill>
                <a:hlinkClick r:id="rId5">
                  <a:extLst>
                    <a:ext uri="{A12FA001-AC4F-418D-AE19-62706E023703}">
                      <ahyp:hlinkClr xmlns:ahyp="http://schemas.microsoft.com/office/drawing/2018/hyperlinkcolor" val="tx"/>
                    </a:ext>
                  </a:extLst>
                </a:hlinkClick>
              </a:rPr>
              <a:t>Viral </a:t>
            </a:r>
            <a:r>
              <a:rPr lang="pt-PT" sz="800" dirty="0" err="1">
                <a:solidFill>
                  <a:schemeClr val="tx1">
                    <a:lumMod val="65000"/>
                    <a:lumOff val="35000"/>
                  </a:schemeClr>
                </a:solidFill>
                <a:hlinkClick r:id="rId5">
                  <a:extLst>
                    <a:ext uri="{A12FA001-AC4F-418D-AE19-62706E023703}">
                      <ahyp:hlinkClr xmlns:ahyp="http://schemas.microsoft.com/office/drawing/2018/hyperlinkcolor" val="tx"/>
                    </a:ext>
                  </a:extLst>
                </a:hlinkClick>
              </a:rPr>
              <a:t>Suppression</a:t>
            </a:r>
            <a:r>
              <a:rPr lang="pt-PT" sz="800" dirty="0">
                <a:solidFill>
                  <a:schemeClr val="tx1">
                    <a:lumMod val="65000"/>
                    <a:lumOff val="35000"/>
                  </a:schemeClr>
                </a:solidFill>
                <a:hlinkClick r:id="rId5">
                  <a:extLst>
                    <a:ext uri="{A12FA001-AC4F-418D-AE19-62706E023703}">
                      <ahyp:hlinkClr xmlns:ahyp="http://schemas.microsoft.com/office/drawing/2018/hyperlinkcolor" val="tx"/>
                    </a:ext>
                  </a:extLst>
                </a:hlinkClick>
              </a:rPr>
              <a:t> | NIH (hiv.gov)</a:t>
            </a:r>
            <a:r>
              <a:rPr lang="pt-PT" sz="800" dirty="0">
                <a:solidFill>
                  <a:schemeClr val="tx1">
                    <a:lumMod val="65000"/>
                    <a:lumOff val="35000"/>
                  </a:schemeClr>
                </a:solidFill>
              </a:rPr>
              <a:t>. Disponível em: </a:t>
            </a:r>
            <a:r>
              <a:rPr lang="pt-PT" sz="800" dirty="0">
                <a:solidFill>
                  <a:srgbClr val="954F72"/>
                </a:solidFill>
                <a:hlinkClick r:id="rId5">
                  <a:extLst>
                    <a:ext uri="{A12FA001-AC4F-418D-AE19-62706E023703}">
                      <ahyp:hlinkClr xmlns:ahyp="http://schemas.microsoft.com/office/drawing/2018/hyperlinkcolor" val="tx"/>
                    </a:ext>
                  </a:extLst>
                </a:hlinkClick>
              </a:rPr>
              <a:t>https://clinicalinfo.hiv.gov/en/glossary/</a:t>
            </a:r>
            <a:r>
              <a:rPr lang="pt-PT" sz="800" dirty="0">
                <a:solidFill>
                  <a:schemeClr val="tx1">
                    <a:lumMod val="65000"/>
                    <a:lumOff val="35000"/>
                  </a:schemeClr>
                </a:solidFill>
                <a:hlinkClick r:id="rId5">
                  <a:extLst>
                    <a:ext uri="{A12FA001-AC4F-418D-AE19-62706E023703}">
                      <ahyp:hlinkClr xmlns:ahyp="http://schemas.microsoft.com/office/drawing/2018/hyperlinkcolor" val="tx"/>
                    </a:ext>
                  </a:extLst>
                </a:hlinkClick>
              </a:rPr>
              <a:t>viral-suppression</a:t>
            </a:r>
            <a:endParaRPr lang="pt-PT" sz="800" dirty="0">
              <a:solidFill>
                <a:schemeClr val="tx1">
                  <a:lumMod val="65000"/>
                  <a:lumOff val="35000"/>
                </a:schemeClr>
              </a:solidFill>
            </a:endParaRPr>
          </a:p>
          <a:p>
            <a:r>
              <a:rPr lang="pt-PT" sz="800" dirty="0">
                <a:solidFill>
                  <a:schemeClr val="tx1">
                    <a:lumMod val="65000"/>
                    <a:lumOff val="35000"/>
                  </a:schemeClr>
                </a:solidFill>
              </a:rPr>
              <a:t>EACS </a:t>
            </a:r>
            <a:r>
              <a:rPr lang="pt-PT" sz="800" dirty="0" err="1">
                <a:solidFill>
                  <a:schemeClr val="tx1">
                    <a:lumMod val="65000"/>
                    <a:lumOff val="35000"/>
                  </a:schemeClr>
                </a:solidFill>
              </a:rPr>
              <a:t>Guidelines</a:t>
            </a:r>
            <a:r>
              <a:rPr lang="pt-PT" sz="800" dirty="0">
                <a:solidFill>
                  <a:schemeClr val="tx1">
                    <a:lumMod val="65000"/>
                    <a:lumOff val="35000"/>
                  </a:schemeClr>
                </a:solidFill>
              </a:rPr>
              <a:t> 12 –</a:t>
            </a:r>
            <a:r>
              <a:rPr lang="pt-PT" sz="800" dirty="0" err="1">
                <a:solidFill>
                  <a:schemeClr val="tx1">
                    <a:lumMod val="65000"/>
                    <a:lumOff val="35000"/>
                  </a:schemeClr>
                </a:solidFill>
              </a:rPr>
              <a:t>October</a:t>
            </a:r>
            <a:r>
              <a:rPr lang="pt-PT" sz="800" dirty="0">
                <a:solidFill>
                  <a:schemeClr val="tx1">
                    <a:lumMod val="65000"/>
                    <a:lumOff val="35000"/>
                  </a:schemeClr>
                </a:solidFill>
              </a:rPr>
              <a:t> 2023</a:t>
            </a:r>
          </a:p>
          <a:p>
            <a:r>
              <a:rPr lang="en-US" altLang="en-US" sz="800" dirty="0">
                <a:solidFill>
                  <a:schemeClr val="tx1">
                    <a:lumMod val="65000"/>
                    <a:lumOff val="35000"/>
                  </a:schemeClr>
                </a:solidFill>
              </a:rPr>
              <a:t>DHHS. HIV Clinical Guidelines: Adult and Adolescent ARV, March 2023. Available at: https://clinicalinfo.hiv.gov/en/guidelines</a:t>
            </a:r>
          </a:p>
        </p:txBody>
      </p:sp>
      <p:sp>
        <p:nvSpPr>
          <p:cNvPr id="11" name="CaixaDeTexto 12">
            <a:extLst>
              <a:ext uri="{FF2B5EF4-FFF2-40B4-BE49-F238E27FC236}">
                <a16:creationId xmlns:a16="http://schemas.microsoft.com/office/drawing/2014/main" id="{654BB2A3-93F9-F044-88DB-4A41959A1897}"/>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SUPRESSÃO VIROLÓGICA</a:t>
            </a:r>
          </a:p>
        </p:txBody>
      </p:sp>
      <p:sp>
        <p:nvSpPr>
          <p:cNvPr id="14" name="Seta: Para a Direita 15">
            <a:extLst>
              <a:ext uri="{FF2B5EF4-FFF2-40B4-BE49-F238E27FC236}">
                <a16:creationId xmlns:a16="http://schemas.microsoft.com/office/drawing/2014/main" id="{FA9CA3EF-2893-374A-9BA1-3DBA9084F34E}"/>
              </a:ext>
            </a:extLst>
          </p:cNvPr>
          <p:cNvSpPr/>
          <p:nvPr/>
        </p:nvSpPr>
        <p:spPr>
          <a:xfrm rot="5400000">
            <a:off x="2152698" y="2863363"/>
            <a:ext cx="845859" cy="447614"/>
          </a:xfrm>
          <a:prstGeom prst="rightArrow">
            <a:avLst>
              <a:gd name="adj1" fmla="val 7185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39872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a:extLst>
              <a:ext uri="{FF2B5EF4-FFF2-40B4-BE49-F238E27FC236}">
                <a16:creationId xmlns:a16="http://schemas.microsoft.com/office/drawing/2014/main" id="{7D8C3A1F-BC3F-475E-8EE4-03C2DD554DB6}"/>
              </a:ext>
            </a:extLst>
          </p:cNvPr>
          <p:cNvSpPr/>
          <p:nvPr/>
        </p:nvSpPr>
        <p:spPr>
          <a:xfrm>
            <a:off x="8871011" y="1236933"/>
            <a:ext cx="2852464" cy="1520316"/>
          </a:xfrm>
          <a:prstGeom prst="rect">
            <a:avLst/>
          </a:prstGeom>
          <a:solidFill>
            <a:schemeClr val="bg1">
              <a:lumMod val="95000"/>
            </a:schemeClr>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5" name="Rectangle 31">
            <a:extLst>
              <a:ext uri="{FF2B5EF4-FFF2-40B4-BE49-F238E27FC236}">
                <a16:creationId xmlns:a16="http://schemas.microsoft.com/office/drawing/2014/main" id="{F7FB5055-1D12-484E-B0E8-22036A593B47}"/>
              </a:ext>
            </a:extLst>
          </p:cNvPr>
          <p:cNvSpPr/>
          <p:nvPr/>
        </p:nvSpPr>
        <p:spPr>
          <a:xfrm>
            <a:off x="8870059" y="4787030"/>
            <a:ext cx="2851348" cy="1619713"/>
          </a:xfrm>
          <a:prstGeom prst="rect">
            <a:avLst/>
          </a:prstGeom>
          <a:solidFill>
            <a:schemeClr val="bg1">
              <a:lumMod val="95000"/>
            </a:schemeClr>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6" name="Rectangle 32">
            <a:extLst>
              <a:ext uri="{FF2B5EF4-FFF2-40B4-BE49-F238E27FC236}">
                <a16:creationId xmlns:a16="http://schemas.microsoft.com/office/drawing/2014/main" id="{66DC7876-DF73-4EC1-A60A-A29CCF6BAAA4}"/>
              </a:ext>
            </a:extLst>
          </p:cNvPr>
          <p:cNvSpPr/>
          <p:nvPr/>
        </p:nvSpPr>
        <p:spPr>
          <a:xfrm>
            <a:off x="8881693" y="2996745"/>
            <a:ext cx="2841787" cy="1558819"/>
          </a:xfrm>
          <a:prstGeom prst="rect">
            <a:avLst/>
          </a:prstGeom>
          <a:solidFill>
            <a:schemeClr val="bg1">
              <a:lumMod val="95000"/>
            </a:schemeClr>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7" name="Rectangle 29">
            <a:extLst>
              <a:ext uri="{FF2B5EF4-FFF2-40B4-BE49-F238E27FC236}">
                <a16:creationId xmlns:a16="http://schemas.microsoft.com/office/drawing/2014/main" id="{82A78ADF-5E4D-4A45-AA41-A29BD57EF226}"/>
              </a:ext>
            </a:extLst>
          </p:cNvPr>
          <p:cNvSpPr/>
          <p:nvPr/>
        </p:nvSpPr>
        <p:spPr>
          <a:xfrm>
            <a:off x="2805498" y="4783664"/>
            <a:ext cx="3422198" cy="1623208"/>
          </a:xfrm>
          <a:prstGeom prst="rect">
            <a:avLst/>
          </a:prstGeom>
          <a:solidFill>
            <a:schemeClr val="bg1">
              <a:lumMod val="95000"/>
            </a:schemeClr>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8" name="Rectangle 28">
            <a:extLst>
              <a:ext uri="{FF2B5EF4-FFF2-40B4-BE49-F238E27FC236}">
                <a16:creationId xmlns:a16="http://schemas.microsoft.com/office/drawing/2014/main" id="{AF98EC92-9CF5-4F44-BF14-57E3956444C7}"/>
              </a:ext>
            </a:extLst>
          </p:cNvPr>
          <p:cNvSpPr/>
          <p:nvPr/>
        </p:nvSpPr>
        <p:spPr>
          <a:xfrm>
            <a:off x="2805498" y="3001419"/>
            <a:ext cx="3422198" cy="1559933"/>
          </a:xfrm>
          <a:prstGeom prst="rect">
            <a:avLst/>
          </a:prstGeom>
          <a:solidFill>
            <a:schemeClr val="bg1">
              <a:lumMod val="95000"/>
            </a:schemeClr>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9" name="Rectangle 4">
            <a:extLst>
              <a:ext uri="{FF2B5EF4-FFF2-40B4-BE49-F238E27FC236}">
                <a16:creationId xmlns:a16="http://schemas.microsoft.com/office/drawing/2014/main" id="{95BF38DE-BE6C-4A3C-AB8B-5F1B0049C8DB}"/>
              </a:ext>
            </a:extLst>
          </p:cNvPr>
          <p:cNvSpPr/>
          <p:nvPr/>
        </p:nvSpPr>
        <p:spPr>
          <a:xfrm>
            <a:off x="2805498" y="1236932"/>
            <a:ext cx="3422198" cy="1514999"/>
          </a:xfrm>
          <a:prstGeom prst="rect">
            <a:avLst/>
          </a:prstGeom>
          <a:solidFill>
            <a:schemeClr val="bg1">
              <a:lumMod val="95000"/>
            </a:schemeClr>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1" name="Picture 5">
            <a:extLst>
              <a:ext uri="{FF2B5EF4-FFF2-40B4-BE49-F238E27FC236}">
                <a16:creationId xmlns:a16="http://schemas.microsoft.com/office/drawing/2014/main" id="{D6FB546D-F33E-4BC6-9C9B-3ECDD087A6A9}"/>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tretch>
            <a:fillRect/>
          </a:stretch>
        </p:blipFill>
        <p:spPr>
          <a:xfrm>
            <a:off x="6444611" y="3126101"/>
            <a:ext cx="2345647" cy="1377349"/>
          </a:xfrm>
          <a:prstGeom prst="rect">
            <a:avLst/>
          </a:prstGeom>
        </p:spPr>
      </p:pic>
      <p:sp>
        <p:nvSpPr>
          <p:cNvPr id="12" name="TextBox 2">
            <a:extLst>
              <a:ext uri="{FF2B5EF4-FFF2-40B4-BE49-F238E27FC236}">
                <a16:creationId xmlns:a16="http://schemas.microsoft.com/office/drawing/2014/main" id="{4F096F77-0AEB-49F8-8706-83EC2F12F48B}"/>
              </a:ext>
            </a:extLst>
          </p:cNvPr>
          <p:cNvSpPr txBox="1"/>
          <p:nvPr/>
        </p:nvSpPr>
        <p:spPr>
          <a:xfrm>
            <a:off x="9050820" y="3329869"/>
            <a:ext cx="2544326" cy="777136"/>
          </a:xfrm>
          <a:prstGeom prst="rect">
            <a:avLst/>
          </a:prstGeom>
          <a:noFill/>
        </p:spPr>
        <p:txBody>
          <a:bodyPr wrap="square" lIns="0" tIns="0" rIns="0" bIns="0" rtlCol="0">
            <a:spAutoFit/>
          </a:bodyPr>
          <a:lstStyle/>
          <a:p>
            <a:pPr>
              <a:lnSpc>
                <a:spcPct val="90000"/>
              </a:lnSpc>
              <a:spcAft>
                <a:spcPts val="600"/>
              </a:spcAft>
            </a:pPr>
            <a:r>
              <a:rPr lang="en-US" sz="1400" b="1" dirty="0">
                <a:solidFill>
                  <a:srgbClr val="CC0000"/>
                </a:solidFill>
              </a:rPr>
              <a:t>“Rebound” </a:t>
            </a:r>
            <a:r>
              <a:rPr lang="en-US" sz="1400" b="1" dirty="0" err="1">
                <a:solidFill>
                  <a:srgbClr val="CC0000"/>
                </a:solidFill>
              </a:rPr>
              <a:t>virológico</a:t>
            </a:r>
            <a:r>
              <a:rPr lang="en-US" sz="1400" b="1" dirty="0">
                <a:solidFill>
                  <a:srgbClr val="CC0000"/>
                </a:solidFill>
              </a:rPr>
              <a:t> </a:t>
            </a:r>
          </a:p>
          <a:p>
            <a:pPr>
              <a:lnSpc>
                <a:spcPct val="90000"/>
              </a:lnSpc>
              <a:spcAft>
                <a:spcPts val="600"/>
              </a:spcAft>
            </a:pPr>
            <a:endParaRPr lang="en-US" sz="700" b="1" dirty="0"/>
          </a:p>
          <a:p>
            <a:pPr>
              <a:lnSpc>
                <a:spcPct val="90000"/>
              </a:lnSpc>
            </a:pPr>
            <a:r>
              <a:rPr lang="en-US" sz="1200" dirty="0"/>
              <a:t>ARN VIH </a:t>
            </a:r>
            <a:r>
              <a:rPr lang="en-US" sz="1200" dirty="0" err="1"/>
              <a:t>plasmático</a:t>
            </a:r>
            <a:r>
              <a:rPr lang="en-US" sz="1200" dirty="0"/>
              <a:t> ≥200 </a:t>
            </a:r>
            <a:r>
              <a:rPr lang="en-US" sz="1200" dirty="0" err="1"/>
              <a:t>cópias</a:t>
            </a:r>
            <a:r>
              <a:rPr lang="en-US" sz="1200" dirty="0"/>
              <a:t>/ml </a:t>
            </a:r>
            <a:r>
              <a:rPr lang="en-US" sz="1200" dirty="0" err="1"/>
              <a:t>confirmado</a:t>
            </a:r>
            <a:r>
              <a:rPr lang="en-US" sz="1200" dirty="0"/>
              <a:t>, </a:t>
            </a:r>
            <a:r>
              <a:rPr lang="en-US" sz="1200" dirty="0" err="1"/>
              <a:t>após</a:t>
            </a:r>
            <a:r>
              <a:rPr lang="en-US" sz="1200" dirty="0"/>
              <a:t> </a:t>
            </a:r>
            <a:r>
              <a:rPr lang="en-US" sz="1200" dirty="0" err="1"/>
              <a:t>supressão</a:t>
            </a:r>
            <a:r>
              <a:rPr lang="en-US" sz="1200" dirty="0"/>
              <a:t> </a:t>
            </a:r>
            <a:r>
              <a:rPr lang="en-US" sz="1200" dirty="0" err="1"/>
              <a:t>virológica</a:t>
            </a:r>
            <a:r>
              <a:rPr lang="en-US" sz="1200" dirty="0"/>
              <a:t> </a:t>
            </a:r>
          </a:p>
        </p:txBody>
      </p:sp>
      <p:pic>
        <p:nvPicPr>
          <p:cNvPr id="14" name="Picture 6">
            <a:extLst>
              <a:ext uri="{FF2B5EF4-FFF2-40B4-BE49-F238E27FC236}">
                <a16:creationId xmlns:a16="http://schemas.microsoft.com/office/drawing/2014/main" id="{28E3FCAF-BD19-4B8D-B839-CE970D0AF8BF}"/>
              </a:ext>
            </a:extLst>
          </p:cNvPr>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a:ext>
            </a:extLst>
          </a:blip>
          <a:stretch>
            <a:fillRect/>
          </a:stretch>
        </p:blipFill>
        <p:spPr>
          <a:xfrm>
            <a:off x="409184" y="3069148"/>
            <a:ext cx="2279652" cy="1338635"/>
          </a:xfrm>
          <a:prstGeom prst="rect">
            <a:avLst/>
          </a:prstGeom>
        </p:spPr>
      </p:pic>
      <p:sp>
        <p:nvSpPr>
          <p:cNvPr id="15" name="TextBox 7">
            <a:extLst>
              <a:ext uri="{FF2B5EF4-FFF2-40B4-BE49-F238E27FC236}">
                <a16:creationId xmlns:a16="http://schemas.microsoft.com/office/drawing/2014/main" id="{BC4AAEB0-4187-4D6D-991A-5C2BB44A423B}"/>
              </a:ext>
            </a:extLst>
          </p:cNvPr>
          <p:cNvSpPr txBox="1"/>
          <p:nvPr/>
        </p:nvSpPr>
        <p:spPr>
          <a:xfrm>
            <a:off x="2889202" y="3090199"/>
            <a:ext cx="3221247" cy="1275734"/>
          </a:xfrm>
          <a:prstGeom prst="rect">
            <a:avLst/>
          </a:prstGeom>
          <a:noFill/>
        </p:spPr>
        <p:txBody>
          <a:bodyPr wrap="square" lIns="0" tIns="0" rIns="0" bIns="0" rtlCol="0">
            <a:spAutoFit/>
          </a:bodyPr>
          <a:lstStyle/>
          <a:p>
            <a:pPr>
              <a:lnSpc>
                <a:spcPct val="90000"/>
              </a:lnSpc>
              <a:spcAft>
                <a:spcPts val="600"/>
              </a:spcAft>
            </a:pPr>
            <a:r>
              <a:rPr lang="en-US" sz="1400" b="1" dirty="0" err="1">
                <a:solidFill>
                  <a:srgbClr val="CC0000"/>
                </a:solidFill>
              </a:rPr>
              <a:t>Resposta</a:t>
            </a:r>
            <a:r>
              <a:rPr lang="en-US" sz="1400" b="1" dirty="0">
                <a:solidFill>
                  <a:srgbClr val="CC0000"/>
                </a:solidFill>
              </a:rPr>
              <a:t> </a:t>
            </a:r>
            <a:r>
              <a:rPr lang="en-US" sz="1400" b="1" dirty="0" err="1">
                <a:solidFill>
                  <a:srgbClr val="CC0000"/>
                </a:solidFill>
              </a:rPr>
              <a:t>virológica</a:t>
            </a:r>
            <a:r>
              <a:rPr lang="en-US" sz="1400" b="1" dirty="0">
                <a:solidFill>
                  <a:srgbClr val="CC0000"/>
                </a:solidFill>
              </a:rPr>
              <a:t> </a:t>
            </a:r>
            <a:r>
              <a:rPr lang="en-US" sz="1400" b="1" dirty="0" err="1">
                <a:solidFill>
                  <a:srgbClr val="CC0000"/>
                </a:solidFill>
              </a:rPr>
              <a:t>incompleta</a:t>
            </a:r>
            <a:r>
              <a:rPr lang="en-US" sz="1400" b="1" dirty="0">
                <a:solidFill>
                  <a:srgbClr val="CC0000"/>
                </a:solidFill>
              </a:rPr>
              <a:t> </a:t>
            </a:r>
          </a:p>
          <a:p>
            <a:pPr>
              <a:lnSpc>
                <a:spcPct val="90000"/>
              </a:lnSpc>
              <a:spcAft>
                <a:spcPts val="600"/>
              </a:spcAft>
            </a:pPr>
            <a:endParaRPr lang="en-US" sz="700" b="1" dirty="0"/>
          </a:p>
          <a:p>
            <a:pPr>
              <a:lnSpc>
                <a:spcPct val="90000"/>
              </a:lnSpc>
              <a:spcAft>
                <a:spcPts val="600"/>
              </a:spcAft>
            </a:pPr>
            <a:r>
              <a:rPr lang="en-US" sz="1200" dirty="0" err="1"/>
              <a:t>Não</a:t>
            </a:r>
            <a:r>
              <a:rPr lang="en-US" sz="1200" dirty="0"/>
              <a:t> </a:t>
            </a:r>
            <a:r>
              <a:rPr lang="en-US" sz="1200" dirty="0" err="1"/>
              <a:t>alcançar</a:t>
            </a:r>
            <a:r>
              <a:rPr lang="en-US" sz="1200" dirty="0"/>
              <a:t> a </a:t>
            </a:r>
            <a:r>
              <a:rPr lang="en-US" sz="1200" dirty="0" err="1"/>
              <a:t>indetectabilidade</a:t>
            </a:r>
            <a:r>
              <a:rPr lang="en-US" sz="1200" dirty="0"/>
              <a:t> </a:t>
            </a:r>
            <a:r>
              <a:rPr lang="en-US" sz="1200" dirty="0" err="1"/>
              <a:t>às</a:t>
            </a:r>
            <a:r>
              <a:rPr lang="en-US" sz="1200" dirty="0"/>
              <a:t> 24 </a:t>
            </a:r>
            <a:r>
              <a:rPr lang="en-US" sz="1200" dirty="0" err="1"/>
              <a:t>semanas</a:t>
            </a:r>
            <a:r>
              <a:rPr lang="en-US" sz="1200" dirty="0"/>
              <a:t> de TARV, </a:t>
            </a:r>
            <a:r>
              <a:rPr lang="en-US" sz="1200" dirty="0" err="1"/>
              <a:t>documentada</a:t>
            </a:r>
            <a:r>
              <a:rPr lang="en-US" sz="1200" dirty="0"/>
              <a:t> por </a:t>
            </a:r>
            <a:r>
              <a:rPr lang="en-US" sz="1200" dirty="0" err="1"/>
              <a:t>duas</a:t>
            </a:r>
            <a:r>
              <a:rPr lang="en-US" sz="1200" dirty="0"/>
              <a:t> </a:t>
            </a:r>
            <a:r>
              <a:rPr lang="en-US" sz="1200" dirty="0" err="1"/>
              <a:t>determinações</a:t>
            </a:r>
            <a:r>
              <a:rPr lang="en-US" sz="1200" dirty="0"/>
              <a:t> </a:t>
            </a:r>
            <a:r>
              <a:rPr lang="en-US" sz="1200" dirty="0" err="1"/>
              <a:t>consecutivas</a:t>
            </a:r>
            <a:r>
              <a:rPr lang="en-US" sz="1200" dirty="0"/>
              <a:t> ARN VIH </a:t>
            </a:r>
            <a:r>
              <a:rPr lang="en-US" sz="1200" dirty="0" err="1"/>
              <a:t>plasmático</a:t>
            </a:r>
            <a:r>
              <a:rPr lang="en-US" sz="1200" dirty="0"/>
              <a:t> ≥200 </a:t>
            </a:r>
            <a:r>
              <a:rPr lang="en-US" sz="1200" dirty="0" err="1"/>
              <a:t>cópias</a:t>
            </a:r>
            <a:r>
              <a:rPr lang="en-US" sz="1200" dirty="0"/>
              <a:t>/ml, num </a:t>
            </a:r>
            <a:r>
              <a:rPr lang="en-US" sz="1200" dirty="0" err="1"/>
              <a:t>doente</a:t>
            </a:r>
            <a:r>
              <a:rPr lang="en-US" sz="1200" dirty="0"/>
              <a:t> </a:t>
            </a:r>
            <a:r>
              <a:rPr lang="en-US" sz="1200" dirty="0" err="1"/>
              <a:t>em</a:t>
            </a:r>
            <a:r>
              <a:rPr lang="en-US" sz="1200" dirty="0"/>
              <a:t> que </a:t>
            </a:r>
            <a:r>
              <a:rPr lang="en-US" sz="1200" dirty="0" err="1"/>
              <a:t>não</a:t>
            </a:r>
            <a:r>
              <a:rPr lang="en-US" sz="1200" dirty="0"/>
              <a:t> </a:t>
            </a:r>
            <a:r>
              <a:rPr lang="en-US" sz="1200" dirty="0" err="1"/>
              <a:t>foi</a:t>
            </a:r>
            <a:r>
              <a:rPr lang="en-US" sz="1200" dirty="0"/>
              <a:t> </a:t>
            </a:r>
            <a:r>
              <a:rPr lang="en-US" sz="1200" dirty="0" err="1"/>
              <a:t>documentada</a:t>
            </a:r>
            <a:r>
              <a:rPr lang="en-US" sz="1200" dirty="0"/>
              <a:t> </a:t>
            </a:r>
            <a:r>
              <a:rPr lang="en-US" sz="1200" dirty="0" err="1"/>
              <a:t>supressão</a:t>
            </a:r>
            <a:r>
              <a:rPr lang="en-US" sz="1200" dirty="0"/>
              <a:t> </a:t>
            </a:r>
            <a:r>
              <a:rPr lang="en-US" sz="1200" dirty="0" err="1"/>
              <a:t>virológica</a:t>
            </a:r>
            <a:r>
              <a:rPr lang="en-US" sz="1200" dirty="0"/>
              <a:t> com o </a:t>
            </a:r>
            <a:r>
              <a:rPr lang="en-US" sz="1200" dirty="0" err="1"/>
              <a:t>atual</a:t>
            </a:r>
            <a:r>
              <a:rPr lang="en-US" sz="1200" dirty="0"/>
              <a:t> regime TARV</a:t>
            </a:r>
          </a:p>
        </p:txBody>
      </p:sp>
      <p:pic>
        <p:nvPicPr>
          <p:cNvPr id="16" name="Picture 9">
            <a:extLst>
              <a:ext uri="{FF2B5EF4-FFF2-40B4-BE49-F238E27FC236}">
                <a16:creationId xmlns:a16="http://schemas.microsoft.com/office/drawing/2014/main" id="{ECD193F6-5C07-4297-BBE5-54978F71C87B}"/>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5900"/>
                    </a14:imgEffect>
                  </a14:imgLayer>
                </a14:imgProps>
              </a:ext>
              <a:ext uri="{28A0092B-C50C-407E-A947-70E740481C1C}">
                <a14:useLocalDpi xmlns:a14="http://schemas.microsoft.com/office/drawing/2010/main"/>
              </a:ext>
            </a:extLst>
          </a:blip>
          <a:stretch>
            <a:fillRect/>
          </a:stretch>
        </p:blipFill>
        <p:spPr>
          <a:xfrm>
            <a:off x="424598" y="1369965"/>
            <a:ext cx="2279837" cy="1344301"/>
          </a:xfrm>
          <a:prstGeom prst="rect">
            <a:avLst/>
          </a:prstGeom>
        </p:spPr>
      </p:pic>
      <p:sp>
        <p:nvSpPr>
          <p:cNvPr id="17" name="TextBox 10">
            <a:extLst>
              <a:ext uri="{FF2B5EF4-FFF2-40B4-BE49-F238E27FC236}">
                <a16:creationId xmlns:a16="http://schemas.microsoft.com/office/drawing/2014/main" id="{34DEEA11-DC47-4DD3-A064-DEF7E2B960F2}"/>
              </a:ext>
            </a:extLst>
          </p:cNvPr>
          <p:cNvSpPr txBox="1"/>
          <p:nvPr/>
        </p:nvSpPr>
        <p:spPr>
          <a:xfrm>
            <a:off x="2936456" y="1369966"/>
            <a:ext cx="3173994" cy="1158779"/>
          </a:xfrm>
          <a:prstGeom prst="rect">
            <a:avLst/>
          </a:prstGeom>
          <a:noFill/>
        </p:spPr>
        <p:txBody>
          <a:bodyPr wrap="square" lIns="0" tIns="0" rIns="0" bIns="0" rtlCol="0">
            <a:spAutoFit/>
          </a:bodyPr>
          <a:lstStyle/>
          <a:p>
            <a:pPr>
              <a:lnSpc>
                <a:spcPct val="90000"/>
              </a:lnSpc>
              <a:spcAft>
                <a:spcPts val="600"/>
              </a:spcAft>
            </a:pPr>
            <a:r>
              <a:rPr lang="en-US" sz="1400" b="1" dirty="0" err="1">
                <a:solidFill>
                  <a:srgbClr val="CC0000"/>
                </a:solidFill>
              </a:rPr>
              <a:t>Supressão</a:t>
            </a:r>
            <a:r>
              <a:rPr lang="en-US" sz="1400" b="1" dirty="0">
                <a:solidFill>
                  <a:srgbClr val="CC0000"/>
                </a:solidFill>
              </a:rPr>
              <a:t> </a:t>
            </a:r>
            <a:r>
              <a:rPr lang="en-US" sz="1400" b="1" dirty="0" err="1">
                <a:solidFill>
                  <a:srgbClr val="CC0000"/>
                </a:solidFill>
              </a:rPr>
              <a:t>virológica</a:t>
            </a:r>
            <a:r>
              <a:rPr lang="en-US" sz="1400" b="1" dirty="0">
                <a:solidFill>
                  <a:srgbClr val="CC0000"/>
                </a:solidFill>
              </a:rPr>
              <a:t> </a:t>
            </a:r>
          </a:p>
          <a:p>
            <a:pPr>
              <a:lnSpc>
                <a:spcPct val="90000"/>
              </a:lnSpc>
              <a:spcAft>
                <a:spcPts val="600"/>
              </a:spcAft>
            </a:pPr>
            <a:endParaRPr lang="en-US" sz="700" b="1" dirty="0"/>
          </a:p>
          <a:p>
            <a:pPr>
              <a:lnSpc>
                <a:spcPct val="90000"/>
              </a:lnSpc>
              <a:spcAft>
                <a:spcPts val="600"/>
              </a:spcAft>
            </a:pPr>
            <a:endParaRPr lang="en-US" sz="700" b="1" dirty="0"/>
          </a:p>
          <a:p>
            <a:pPr>
              <a:lnSpc>
                <a:spcPct val="90000"/>
              </a:lnSpc>
              <a:spcAft>
                <a:spcPts val="600"/>
              </a:spcAft>
            </a:pPr>
            <a:r>
              <a:rPr lang="en-US" sz="1300" dirty="0" err="1"/>
              <a:t>Quantificação</a:t>
            </a:r>
            <a:r>
              <a:rPr lang="en-US" sz="1300" dirty="0"/>
              <a:t> </a:t>
            </a:r>
            <a:r>
              <a:rPr lang="en-US" sz="1300" dirty="0" err="1"/>
              <a:t>plasmática</a:t>
            </a:r>
            <a:r>
              <a:rPr lang="en-US" sz="1300" dirty="0"/>
              <a:t> de ARN VIH </a:t>
            </a:r>
            <a:r>
              <a:rPr lang="en-US" sz="1300" dirty="0" err="1"/>
              <a:t>abaixo</a:t>
            </a:r>
            <a:r>
              <a:rPr lang="en-US" sz="1300" dirty="0"/>
              <a:t> do </a:t>
            </a:r>
            <a:r>
              <a:rPr lang="en-US" sz="1300" dirty="0" err="1"/>
              <a:t>limite</a:t>
            </a:r>
            <a:r>
              <a:rPr lang="en-US" sz="1300" dirty="0"/>
              <a:t> inferior de </a:t>
            </a:r>
            <a:r>
              <a:rPr lang="en-US" sz="1300" dirty="0" err="1"/>
              <a:t>deteção</a:t>
            </a:r>
            <a:r>
              <a:rPr lang="en-US" sz="1300" dirty="0"/>
              <a:t> do teste </a:t>
            </a:r>
            <a:r>
              <a:rPr lang="en-US" sz="1300" dirty="0" err="1"/>
              <a:t>utilizado</a:t>
            </a:r>
            <a:r>
              <a:rPr lang="en-US" sz="1300" dirty="0"/>
              <a:t> (</a:t>
            </a:r>
            <a:r>
              <a:rPr lang="en-US" sz="1300" dirty="0" err="1"/>
              <a:t>habitualmente</a:t>
            </a:r>
            <a:r>
              <a:rPr lang="en-US" sz="1300" dirty="0"/>
              <a:t> inferior a 20-50 </a:t>
            </a:r>
            <a:r>
              <a:rPr lang="en-US" sz="1300" dirty="0" err="1"/>
              <a:t>cópias</a:t>
            </a:r>
            <a:r>
              <a:rPr lang="en-US" sz="1300" dirty="0"/>
              <a:t>/ml)</a:t>
            </a:r>
          </a:p>
        </p:txBody>
      </p:sp>
      <p:sp>
        <p:nvSpPr>
          <p:cNvPr id="18" name="TextBox 16">
            <a:extLst>
              <a:ext uri="{FF2B5EF4-FFF2-40B4-BE49-F238E27FC236}">
                <a16:creationId xmlns:a16="http://schemas.microsoft.com/office/drawing/2014/main" id="{1A427270-E2C7-4D3D-B431-A509C54DCC7F}"/>
              </a:ext>
            </a:extLst>
          </p:cNvPr>
          <p:cNvSpPr txBox="1"/>
          <p:nvPr/>
        </p:nvSpPr>
        <p:spPr>
          <a:xfrm>
            <a:off x="8993746" y="1597232"/>
            <a:ext cx="2601403" cy="943335"/>
          </a:xfrm>
          <a:prstGeom prst="rect">
            <a:avLst/>
          </a:prstGeom>
          <a:noFill/>
        </p:spPr>
        <p:txBody>
          <a:bodyPr wrap="square" lIns="0" tIns="0" rIns="0" bIns="0" rtlCol="0">
            <a:spAutoFit/>
          </a:bodyPr>
          <a:lstStyle/>
          <a:p>
            <a:pPr>
              <a:lnSpc>
                <a:spcPct val="90000"/>
              </a:lnSpc>
              <a:spcAft>
                <a:spcPts val="600"/>
              </a:spcAft>
            </a:pPr>
            <a:r>
              <a:rPr lang="en-US" sz="1400" b="1" dirty="0" err="1">
                <a:solidFill>
                  <a:srgbClr val="CC0000"/>
                </a:solidFill>
              </a:rPr>
              <a:t>Falência</a:t>
            </a:r>
            <a:r>
              <a:rPr lang="en-US" sz="1400" b="1" dirty="0">
                <a:solidFill>
                  <a:srgbClr val="CC0000"/>
                </a:solidFill>
              </a:rPr>
              <a:t> </a:t>
            </a:r>
            <a:r>
              <a:rPr lang="en-US" sz="1400" b="1" dirty="0" err="1">
                <a:solidFill>
                  <a:srgbClr val="CC0000"/>
                </a:solidFill>
              </a:rPr>
              <a:t>virológica</a:t>
            </a:r>
            <a:endParaRPr lang="en-US" sz="1400" b="1" dirty="0">
              <a:solidFill>
                <a:srgbClr val="CC0000"/>
              </a:solidFill>
            </a:endParaRPr>
          </a:p>
          <a:p>
            <a:pPr>
              <a:lnSpc>
                <a:spcPct val="90000"/>
              </a:lnSpc>
              <a:spcAft>
                <a:spcPts val="600"/>
              </a:spcAft>
            </a:pPr>
            <a:endParaRPr lang="en-US" sz="700" b="1" dirty="0"/>
          </a:p>
          <a:p>
            <a:pPr>
              <a:lnSpc>
                <a:spcPct val="90000"/>
              </a:lnSpc>
              <a:spcAft>
                <a:spcPts val="600"/>
              </a:spcAft>
            </a:pPr>
            <a:r>
              <a:rPr lang="en-US" sz="1200" dirty="0"/>
              <a:t>A </a:t>
            </a:r>
            <a:r>
              <a:rPr lang="en-US" sz="1200" dirty="0" err="1"/>
              <a:t>incapacidade</a:t>
            </a:r>
            <a:r>
              <a:rPr lang="en-US" sz="1200" dirty="0"/>
              <a:t> para </a:t>
            </a:r>
            <a:r>
              <a:rPr lang="en-US" sz="1200" dirty="0" err="1"/>
              <a:t>alcançar</a:t>
            </a:r>
            <a:r>
              <a:rPr lang="en-US" sz="1200" dirty="0"/>
              <a:t> </a:t>
            </a:r>
            <a:r>
              <a:rPr lang="en-US" sz="1200" dirty="0" err="1"/>
              <a:t>ou</a:t>
            </a:r>
            <a:r>
              <a:rPr lang="en-US" sz="1200" dirty="0"/>
              <a:t> </a:t>
            </a:r>
            <a:r>
              <a:rPr lang="en-US" sz="1200" dirty="0" err="1"/>
              <a:t>manter</a:t>
            </a:r>
            <a:r>
              <a:rPr lang="en-US" sz="1200" dirty="0"/>
              <a:t> </a:t>
            </a:r>
            <a:r>
              <a:rPr lang="en-US" sz="1200" dirty="0" err="1"/>
              <a:t>supressão</a:t>
            </a:r>
            <a:r>
              <a:rPr lang="en-US" sz="1200" dirty="0"/>
              <a:t> da </a:t>
            </a:r>
            <a:r>
              <a:rPr lang="en-US" sz="1200" dirty="0" err="1"/>
              <a:t>replicação</a:t>
            </a:r>
            <a:r>
              <a:rPr lang="en-US" sz="1200" dirty="0"/>
              <a:t> </a:t>
            </a:r>
            <a:r>
              <a:rPr lang="en-US" sz="1200" dirty="0" err="1"/>
              <a:t>vírica</a:t>
            </a:r>
            <a:r>
              <a:rPr lang="en-US" sz="1200" dirty="0"/>
              <a:t> &lt; 200 </a:t>
            </a:r>
            <a:r>
              <a:rPr lang="en-US" sz="1200" dirty="0" err="1"/>
              <a:t>cópias</a:t>
            </a:r>
            <a:r>
              <a:rPr lang="en-US" sz="1200" dirty="0"/>
              <a:t>/ml</a:t>
            </a:r>
          </a:p>
        </p:txBody>
      </p:sp>
      <p:sp>
        <p:nvSpPr>
          <p:cNvPr id="20" name="TextBox 19">
            <a:extLst>
              <a:ext uri="{FF2B5EF4-FFF2-40B4-BE49-F238E27FC236}">
                <a16:creationId xmlns:a16="http://schemas.microsoft.com/office/drawing/2014/main" id="{5AC90986-0A0D-430F-BE81-7BB10966DD0B}"/>
              </a:ext>
            </a:extLst>
          </p:cNvPr>
          <p:cNvSpPr txBox="1"/>
          <p:nvPr/>
        </p:nvSpPr>
        <p:spPr>
          <a:xfrm>
            <a:off x="2936456" y="5105924"/>
            <a:ext cx="3053971" cy="943335"/>
          </a:xfrm>
          <a:prstGeom prst="rect">
            <a:avLst/>
          </a:prstGeom>
          <a:noFill/>
        </p:spPr>
        <p:txBody>
          <a:bodyPr wrap="square" lIns="0" tIns="0" rIns="0" bIns="0" rtlCol="0">
            <a:spAutoFit/>
          </a:bodyPr>
          <a:lstStyle/>
          <a:p>
            <a:pPr>
              <a:lnSpc>
                <a:spcPct val="90000"/>
              </a:lnSpc>
              <a:spcAft>
                <a:spcPts val="600"/>
              </a:spcAft>
            </a:pPr>
            <a:r>
              <a:rPr lang="en-US" sz="1400" b="1" dirty="0">
                <a:solidFill>
                  <a:srgbClr val="CC0000"/>
                </a:solidFill>
              </a:rPr>
              <a:t>“Blip” viral </a:t>
            </a:r>
          </a:p>
          <a:p>
            <a:pPr>
              <a:lnSpc>
                <a:spcPct val="90000"/>
              </a:lnSpc>
              <a:spcAft>
                <a:spcPts val="600"/>
              </a:spcAft>
            </a:pPr>
            <a:endParaRPr lang="en-US" sz="700" b="1" dirty="0"/>
          </a:p>
          <a:p>
            <a:pPr>
              <a:lnSpc>
                <a:spcPct val="90000"/>
              </a:lnSpc>
              <a:spcAft>
                <a:spcPts val="600"/>
              </a:spcAft>
            </a:pPr>
            <a:r>
              <a:rPr lang="en-US" sz="1200" dirty="0" err="1"/>
              <a:t>Após</a:t>
            </a:r>
            <a:r>
              <a:rPr lang="en-US" sz="1200" dirty="0"/>
              <a:t> </a:t>
            </a:r>
            <a:r>
              <a:rPr lang="en-US" sz="1200" dirty="0" err="1"/>
              <a:t>supressão</a:t>
            </a:r>
            <a:r>
              <a:rPr lang="en-US" sz="1200" dirty="0"/>
              <a:t> </a:t>
            </a:r>
            <a:r>
              <a:rPr lang="en-US" sz="1200" dirty="0" err="1"/>
              <a:t>virológica</a:t>
            </a:r>
            <a:r>
              <a:rPr lang="en-US" sz="1200" dirty="0"/>
              <a:t>, </a:t>
            </a:r>
            <a:r>
              <a:rPr lang="en-US" sz="1200" dirty="0" err="1"/>
              <a:t>determinação</a:t>
            </a:r>
            <a:r>
              <a:rPr lang="en-US" sz="1200" dirty="0"/>
              <a:t> </a:t>
            </a:r>
            <a:r>
              <a:rPr lang="en-US" sz="1200" dirty="0" err="1"/>
              <a:t>isolada</a:t>
            </a:r>
            <a:r>
              <a:rPr lang="en-US" sz="1200" dirty="0"/>
              <a:t> de ARN VIH </a:t>
            </a:r>
            <a:r>
              <a:rPr lang="en-US" sz="1200" dirty="0" err="1"/>
              <a:t>plasmático</a:t>
            </a:r>
            <a:r>
              <a:rPr lang="en-US" sz="1200" dirty="0"/>
              <a:t> (&gt; 50 </a:t>
            </a:r>
            <a:r>
              <a:rPr lang="en-US" sz="1200" dirty="0" err="1"/>
              <a:t>cópias</a:t>
            </a:r>
            <a:r>
              <a:rPr lang="en-US" sz="1200" dirty="0"/>
              <a:t>/ml), </a:t>
            </a:r>
            <a:r>
              <a:rPr lang="en-US" sz="1200" dirty="0" err="1"/>
              <a:t>seguido</a:t>
            </a:r>
            <a:r>
              <a:rPr lang="en-US" sz="1200" dirty="0"/>
              <a:t> </a:t>
            </a:r>
            <a:r>
              <a:rPr lang="en-US" sz="1200" dirty="0" err="1"/>
              <a:t>novamente</a:t>
            </a:r>
            <a:r>
              <a:rPr lang="en-US" sz="1200" dirty="0"/>
              <a:t> de </a:t>
            </a:r>
            <a:r>
              <a:rPr lang="en-US" sz="1200" dirty="0" err="1"/>
              <a:t>supressão</a:t>
            </a:r>
            <a:r>
              <a:rPr lang="en-US" sz="1200" dirty="0"/>
              <a:t> </a:t>
            </a:r>
            <a:r>
              <a:rPr lang="en-US" sz="1200" dirty="0" err="1"/>
              <a:t>virológica</a:t>
            </a:r>
            <a:r>
              <a:rPr lang="en-US" sz="1200" dirty="0"/>
              <a:t>. </a:t>
            </a:r>
          </a:p>
        </p:txBody>
      </p:sp>
      <p:pic>
        <p:nvPicPr>
          <p:cNvPr id="21" name="Picture 23">
            <a:extLst>
              <a:ext uri="{FF2B5EF4-FFF2-40B4-BE49-F238E27FC236}">
                <a16:creationId xmlns:a16="http://schemas.microsoft.com/office/drawing/2014/main" id="{5DD439ED-9297-4750-AD13-BE7DB185B3C8}"/>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5900"/>
                    </a14:imgEffect>
                  </a14:imgLayer>
                </a14:imgProps>
              </a:ext>
              <a:ext uri="{28A0092B-C50C-407E-A947-70E740481C1C}">
                <a14:useLocalDpi xmlns:a14="http://schemas.microsoft.com/office/drawing/2010/main"/>
              </a:ext>
            </a:extLst>
          </a:blip>
          <a:stretch>
            <a:fillRect/>
          </a:stretch>
        </p:blipFill>
        <p:spPr>
          <a:xfrm>
            <a:off x="418115" y="4893266"/>
            <a:ext cx="2286320" cy="1327460"/>
          </a:xfrm>
          <a:prstGeom prst="rect">
            <a:avLst/>
          </a:prstGeom>
        </p:spPr>
      </p:pic>
      <p:sp>
        <p:nvSpPr>
          <p:cNvPr id="23" name="TextBox 22">
            <a:extLst>
              <a:ext uri="{FF2B5EF4-FFF2-40B4-BE49-F238E27FC236}">
                <a16:creationId xmlns:a16="http://schemas.microsoft.com/office/drawing/2014/main" id="{72583A38-DC10-4ACD-AACD-F3355E2735DB}"/>
              </a:ext>
            </a:extLst>
          </p:cNvPr>
          <p:cNvSpPr txBox="1"/>
          <p:nvPr/>
        </p:nvSpPr>
        <p:spPr>
          <a:xfrm>
            <a:off x="8993746" y="4893266"/>
            <a:ext cx="2507430" cy="603242"/>
          </a:xfrm>
          <a:prstGeom prst="rect">
            <a:avLst/>
          </a:prstGeom>
          <a:noFill/>
        </p:spPr>
        <p:txBody>
          <a:bodyPr wrap="square" lIns="0" tIns="0" rIns="0" bIns="0" rtlCol="0">
            <a:spAutoFit/>
          </a:bodyPr>
          <a:lstStyle/>
          <a:p>
            <a:pPr>
              <a:lnSpc>
                <a:spcPct val="90000"/>
              </a:lnSpc>
              <a:spcAft>
                <a:spcPts val="600"/>
              </a:spcAft>
            </a:pPr>
            <a:r>
              <a:rPr lang="en-US" sz="1400" b="1" dirty="0" err="1">
                <a:solidFill>
                  <a:srgbClr val="CC0000"/>
                </a:solidFill>
              </a:rPr>
              <a:t>Virémia</a:t>
            </a:r>
            <a:r>
              <a:rPr lang="en-US" sz="1400" b="1" dirty="0">
                <a:solidFill>
                  <a:srgbClr val="CC0000"/>
                </a:solidFill>
              </a:rPr>
              <a:t> de </a:t>
            </a:r>
            <a:r>
              <a:rPr lang="en-US" sz="1400" b="1" dirty="0" err="1">
                <a:solidFill>
                  <a:srgbClr val="CC0000"/>
                </a:solidFill>
              </a:rPr>
              <a:t>baixo</a:t>
            </a:r>
            <a:r>
              <a:rPr lang="en-US" sz="1400" b="1" dirty="0">
                <a:solidFill>
                  <a:srgbClr val="CC0000"/>
                </a:solidFill>
              </a:rPr>
              <a:t> </a:t>
            </a:r>
            <a:r>
              <a:rPr lang="en-US" sz="1400" b="1" dirty="0" err="1">
                <a:solidFill>
                  <a:srgbClr val="CC0000"/>
                </a:solidFill>
              </a:rPr>
              <a:t>nível</a:t>
            </a:r>
            <a:r>
              <a:rPr lang="en-US" sz="1400" b="1" dirty="0">
                <a:solidFill>
                  <a:srgbClr val="CC0000"/>
                </a:solidFill>
              </a:rPr>
              <a:t> </a:t>
            </a:r>
            <a:r>
              <a:rPr lang="en-US" sz="1400" b="1" dirty="0" err="1">
                <a:solidFill>
                  <a:srgbClr val="CC0000"/>
                </a:solidFill>
              </a:rPr>
              <a:t>persistente</a:t>
            </a:r>
            <a:r>
              <a:rPr lang="en-US" sz="1400" b="1" dirty="0">
                <a:solidFill>
                  <a:srgbClr val="CC0000"/>
                </a:solidFill>
              </a:rPr>
              <a:t> </a:t>
            </a:r>
            <a:endParaRPr lang="en-US" sz="700" b="1" dirty="0">
              <a:solidFill>
                <a:srgbClr val="CC0000"/>
              </a:solidFill>
            </a:endParaRPr>
          </a:p>
          <a:p>
            <a:pPr>
              <a:lnSpc>
                <a:spcPct val="90000"/>
              </a:lnSpc>
              <a:spcAft>
                <a:spcPts val="600"/>
              </a:spcAft>
            </a:pPr>
            <a:r>
              <a:rPr lang="en-US" sz="1200" dirty="0"/>
              <a:t>ARN VIH </a:t>
            </a:r>
            <a:r>
              <a:rPr lang="en-US" sz="1200" dirty="0" err="1"/>
              <a:t>plasmático</a:t>
            </a:r>
            <a:r>
              <a:rPr lang="en-US" sz="1200" dirty="0"/>
              <a:t>, </a:t>
            </a:r>
            <a:r>
              <a:rPr lang="en-US" sz="1200" dirty="0" err="1"/>
              <a:t>confirmado</a:t>
            </a:r>
            <a:r>
              <a:rPr lang="en-US" sz="1200" dirty="0"/>
              <a:t>, entre 50 e 200 </a:t>
            </a:r>
            <a:r>
              <a:rPr lang="en-US" sz="1200" dirty="0" err="1"/>
              <a:t>cópias</a:t>
            </a:r>
            <a:r>
              <a:rPr lang="en-US" sz="1200" dirty="0"/>
              <a:t>/ml</a:t>
            </a:r>
          </a:p>
        </p:txBody>
      </p:sp>
      <p:pic>
        <p:nvPicPr>
          <p:cNvPr id="24" name="Picture 24">
            <a:extLst>
              <a:ext uri="{FF2B5EF4-FFF2-40B4-BE49-F238E27FC236}">
                <a16:creationId xmlns:a16="http://schemas.microsoft.com/office/drawing/2014/main" id="{B70FBDA4-9913-4BF7-AD0B-D36AE01AC2B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42986" y="4893266"/>
            <a:ext cx="2343226" cy="1303940"/>
          </a:xfrm>
          <a:prstGeom prst="rect">
            <a:avLst/>
          </a:prstGeom>
        </p:spPr>
      </p:pic>
      <p:cxnSp>
        <p:nvCxnSpPr>
          <p:cNvPr id="25" name="Straight Connector 13">
            <a:extLst>
              <a:ext uri="{FF2B5EF4-FFF2-40B4-BE49-F238E27FC236}">
                <a16:creationId xmlns:a16="http://schemas.microsoft.com/office/drawing/2014/main" id="{37E33300-3FFC-45D0-B7E1-9FDB174A6623}"/>
              </a:ext>
            </a:extLst>
          </p:cNvPr>
          <p:cNvCxnSpPr>
            <a:cxnSpLocks/>
          </p:cNvCxnSpPr>
          <p:nvPr/>
        </p:nvCxnSpPr>
        <p:spPr>
          <a:xfrm>
            <a:off x="6331466" y="1214245"/>
            <a:ext cx="0" cy="5264488"/>
          </a:xfrm>
          <a:prstGeom prst="line">
            <a:avLst/>
          </a:prstGeom>
          <a:ln w="6350">
            <a:solidFill>
              <a:schemeClr val="bg2">
                <a:lumMod val="50000"/>
              </a:schemeClr>
            </a:solidFill>
            <a:prstDash val="dash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BCCF30-5507-4612-A01F-DAAB91F2A076}"/>
              </a:ext>
            </a:extLst>
          </p:cNvPr>
          <p:cNvCxnSpPr>
            <a:cxnSpLocks/>
          </p:cNvCxnSpPr>
          <p:nvPr/>
        </p:nvCxnSpPr>
        <p:spPr>
          <a:xfrm>
            <a:off x="553233" y="2858853"/>
            <a:ext cx="10972800" cy="0"/>
          </a:xfrm>
          <a:prstGeom prst="line">
            <a:avLst/>
          </a:prstGeom>
          <a:ln w="6350">
            <a:solidFill>
              <a:schemeClr val="bg2">
                <a:lumMod val="50000"/>
              </a:schemeClr>
            </a:solidFill>
            <a:prstDash val="dash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901A1F-44B1-4B96-83FF-283A3352F321}"/>
              </a:ext>
            </a:extLst>
          </p:cNvPr>
          <p:cNvCxnSpPr>
            <a:cxnSpLocks/>
          </p:cNvCxnSpPr>
          <p:nvPr/>
        </p:nvCxnSpPr>
        <p:spPr>
          <a:xfrm>
            <a:off x="537516" y="4676450"/>
            <a:ext cx="10972800" cy="0"/>
          </a:xfrm>
          <a:prstGeom prst="line">
            <a:avLst/>
          </a:prstGeom>
          <a:ln w="6350">
            <a:solidFill>
              <a:schemeClr val="bg2">
                <a:lumMod val="50000"/>
              </a:schemeClr>
            </a:solidFill>
            <a:prstDash val="dash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ZoneTexte 4">
            <a:extLst>
              <a:ext uri="{FF2B5EF4-FFF2-40B4-BE49-F238E27FC236}">
                <a16:creationId xmlns:a16="http://schemas.microsoft.com/office/drawing/2014/main" id="{681DD1F5-E687-48BC-8DB5-76108DCC11EE}"/>
              </a:ext>
            </a:extLst>
          </p:cNvPr>
          <p:cNvSpPr txBox="1">
            <a:spLocks noChangeArrowheads="1"/>
          </p:cNvSpPr>
          <p:nvPr/>
        </p:nvSpPr>
        <p:spPr bwMode="auto">
          <a:xfrm>
            <a:off x="141808" y="6487973"/>
            <a:ext cx="87292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itchFamily="34" charset="0"/>
              </a:defRPr>
            </a:lvl1pPr>
            <a:lvl2pPr marL="742950" indent="-285750" eaLnBrk="0" hangingPunct="0">
              <a:lnSpc>
                <a:spcPct val="90000"/>
              </a:lnSpc>
              <a:spcBef>
                <a:spcPts val="800"/>
              </a:spcBef>
              <a:buClr>
                <a:srgbClr val="A9A9A9"/>
              </a:buClr>
              <a:buSzPct val="90000"/>
              <a:buFont typeface="Arial" pitchFamily="34" charset="0"/>
              <a:buChar char="–"/>
              <a:defRPr>
                <a:solidFill>
                  <a:schemeClr val="tx1"/>
                </a:solidFill>
                <a:latin typeface="Arial"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itchFamily="34" charset="0"/>
              </a:defRPr>
            </a:lvl3pPr>
            <a:lvl4pPr marL="1600200" indent="-228600" eaLnBrk="0" hangingPunct="0">
              <a:lnSpc>
                <a:spcPct val="90000"/>
              </a:lnSpc>
              <a:spcBef>
                <a:spcPts val="600"/>
              </a:spcBef>
              <a:buClr>
                <a:srgbClr val="A9A9A9"/>
              </a:buClr>
              <a:buSzPct val="90000"/>
              <a:buFont typeface="Arial" pitchFamily="34" charset="0"/>
              <a:buChar char="–"/>
              <a:defRPr sz="1400">
                <a:solidFill>
                  <a:schemeClr val="tx1"/>
                </a:solidFill>
                <a:latin typeface="Arial"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9pPr>
          </a:lstStyle>
          <a:p>
            <a:pPr>
              <a:spcBef>
                <a:spcPts val="0"/>
              </a:spcBef>
              <a:buNone/>
            </a:pPr>
            <a:r>
              <a:rPr lang="en-US" altLang="en-US" sz="800" dirty="0">
                <a:solidFill>
                  <a:schemeClr val="tx1">
                    <a:lumMod val="65000"/>
                    <a:lumOff val="35000"/>
                  </a:schemeClr>
                </a:solidFill>
                <a:latin typeface="+mn-lt"/>
              </a:rPr>
              <a:t>DHHS. HIV Clinical Guidelines: Adult and Adolescent ARV, September 2022. Available at: </a:t>
            </a:r>
            <a:r>
              <a:rPr lang="en-US" altLang="en-US" sz="800" dirty="0">
                <a:solidFill>
                  <a:schemeClr val="tx1">
                    <a:lumMod val="65000"/>
                    <a:lumOff val="35000"/>
                  </a:schemeClr>
                </a:solidFill>
                <a:latin typeface="+mn-lt"/>
                <a:hlinkClick r:id="rId12"/>
              </a:rPr>
              <a:t>https://clinicalinfo.hiv.gov/en/guidelines</a:t>
            </a:r>
            <a:r>
              <a:rPr lang="en-US" altLang="en-US" sz="800" dirty="0">
                <a:solidFill>
                  <a:schemeClr val="tx1">
                    <a:lumMod val="65000"/>
                    <a:lumOff val="35000"/>
                  </a:schemeClr>
                </a:solidFill>
                <a:latin typeface="+mn-lt"/>
              </a:rPr>
              <a:t>   </a:t>
            </a:r>
          </a:p>
          <a:p>
            <a:pPr>
              <a:spcBef>
                <a:spcPts val="0"/>
              </a:spcBef>
              <a:buNone/>
            </a:pPr>
            <a:r>
              <a:rPr lang="en-US" altLang="en-US" sz="800" dirty="0">
                <a:solidFill>
                  <a:schemeClr val="tx1">
                    <a:lumMod val="65000"/>
                    <a:lumOff val="35000"/>
                  </a:schemeClr>
                </a:solidFill>
                <a:latin typeface="+mn-lt"/>
              </a:rPr>
              <a:t>Brian R. Wood, MD, Evaluation and Management of Virologic Failure, November 21st, 2022. Available at: </a:t>
            </a:r>
            <a:r>
              <a:rPr lang="en-US" sz="800" dirty="0">
                <a:latin typeface="+mn-lt"/>
                <a:hlinkClick r:id="rId13"/>
              </a:rPr>
              <a:t>Core Concepts - Evaluation and Management of Virologic Failure - Antiretroviral Therapy - National HIV Curriculum (uw.edu)</a:t>
            </a:r>
            <a:endParaRPr lang="en-US" altLang="en-US" sz="800" dirty="0">
              <a:solidFill>
                <a:schemeClr val="tx1">
                  <a:lumMod val="65000"/>
                  <a:lumOff val="35000"/>
                </a:schemeClr>
              </a:solidFill>
              <a:latin typeface="+mn-lt"/>
            </a:endParaRPr>
          </a:p>
        </p:txBody>
      </p:sp>
      <p:pic>
        <p:nvPicPr>
          <p:cNvPr id="30" name="Picture 4" descr="Virologic failure is defined as confirmed detectable HIV RNA (greater than 200 copies/mL) after virologic suppression. This is often referred to as virologic rebound.&lt;div&gt;Illustration: David Spach, MD&lt;/div&gt;">
            <a:extLst>
              <a:ext uri="{FF2B5EF4-FFF2-40B4-BE49-F238E27FC236}">
                <a16:creationId xmlns:a16="http://schemas.microsoft.com/office/drawing/2014/main" id="{78697EAC-0114-414F-B3D3-D6A4E3FABB00}"/>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463430" y="1299930"/>
            <a:ext cx="2303802" cy="143014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22">
            <a:extLst>
              <a:ext uri="{FF2B5EF4-FFF2-40B4-BE49-F238E27FC236}">
                <a16:creationId xmlns:a16="http://schemas.microsoft.com/office/drawing/2014/main" id="{C5D5EA9C-4AE0-404A-B80D-D796D8CFAFB0}"/>
              </a:ext>
            </a:extLst>
          </p:cNvPr>
          <p:cNvSpPr txBox="1"/>
          <p:nvPr/>
        </p:nvSpPr>
        <p:spPr>
          <a:xfrm>
            <a:off x="8993747" y="5591336"/>
            <a:ext cx="2601398" cy="769441"/>
          </a:xfrm>
          <a:prstGeom prst="rect">
            <a:avLst/>
          </a:prstGeom>
          <a:noFill/>
        </p:spPr>
        <p:txBody>
          <a:bodyPr wrap="square" lIns="0" tIns="0" rIns="0" bIns="0" rtlCol="0">
            <a:spAutoFit/>
          </a:bodyPr>
          <a:lstStyle/>
          <a:p>
            <a:pPr>
              <a:lnSpc>
                <a:spcPct val="90000"/>
              </a:lnSpc>
              <a:spcAft>
                <a:spcPts val="600"/>
              </a:spcAft>
            </a:pPr>
            <a:r>
              <a:rPr lang="en-US" sz="1400" b="1" dirty="0" err="1">
                <a:solidFill>
                  <a:srgbClr val="CC0000"/>
                </a:solidFill>
              </a:rPr>
              <a:t>Virémia</a:t>
            </a:r>
            <a:r>
              <a:rPr lang="en-US" sz="1400" b="1" dirty="0">
                <a:solidFill>
                  <a:srgbClr val="CC0000"/>
                </a:solidFill>
              </a:rPr>
              <a:t> de </a:t>
            </a:r>
            <a:r>
              <a:rPr lang="en-US" sz="1400" b="1" dirty="0" err="1">
                <a:solidFill>
                  <a:srgbClr val="CC0000"/>
                </a:solidFill>
              </a:rPr>
              <a:t>muito</a:t>
            </a:r>
            <a:r>
              <a:rPr lang="en-US" sz="1400" b="1" dirty="0">
                <a:solidFill>
                  <a:srgbClr val="CC0000"/>
                </a:solidFill>
              </a:rPr>
              <a:t> </a:t>
            </a:r>
            <a:r>
              <a:rPr lang="en-US" sz="1400" b="1" dirty="0" err="1">
                <a:solidFill>
                  <a:srgbClr val="CC0000"/>
                </a:solidFill>
              </a:rPr>
              <a:t>baixo</a:t>
            </a:r>
            <a:r>
              <a:rPr lang="en-US" sz="1400" b="1" dirty="0">
                <a:solidFill>
                  <a:srgbClr val="CC0000"/>
                </a:solidFill>
              </a:rPr>
              <a:t> </a:t>
            </a:r>
            <a:r>
              <a:rPr lang="en-US" sz="1400" b="1" dirty="0" err="1">
                <a:solidFill>
                  <a:srgbClr val="CC0000"/>
                </a:solidFill>
              </a:rPr>
              <a:t>nível</a:t>
            </a:r>
            <a:r>
              <a:rPr lang="en-US" sz="1400" b="1" dirty="0">
                <a:solidFill>
                  <a:srgbClr val="CC0000"/>
                </a:solidFill>
              </a:rPr>
              <a:t> </a:t>
            </a:r>
            <a:endParaRPr lang="en-US" sz="700" b="1" dirty="0">
              <a:solidFill>
                <a:srgbClr val="CC0000"/>
              </a:solidFill>
            </a:endParaRPr>
          </a:p>
          <a:p>
            <a:pPr>
              <a:lnSpc>
                <a:spcPct val="90000"/>
              </a:lnSpc>
              <a:spcAft>
                <a:spcPts val="600"/>
              </a:spcAft>
            </a:pPr>
            <a:r>
              <a:rPr lang="en-US" sz="1200" dirty="0"/>
              <a:t>RNA VIH </a:t>
            </a:r>
            <a:r>
              <a:rPr lang="en-US" sz="1200" dirty="0" err="1"/>
              <a:t>plasmático</a:t>
            </a:r>
            <a:r>
              <a:rPr lang="en-US" sz="1200" dirty="0"/>
              <a:t>, </a:t>
            </a:r>
            <a:r>
              <a:rPr lang="en-US" sz="1200" dirty="0" err="1"/>
              <a:t>confirmado</a:t>
            </a:r>
            <a:r>
              <a:rPr lang="en-US" sz="1200" dirty="0"/>
              <a:t>, inferior a 50 </a:t>
            </a:r>
            <a:r>
              <a:rPr lang="en-US" sz="1200" dirty="0" err="1"/>
              <a:t>cópias</a:t>
            </a:r>
            <a:r>
              <a:rPr lang="en-US" sz="1200" dirty="0"/>
              <a:t>/ml, </a:t>
            </a:r>
            <a:r>
              <a:rPr lang="en-US" sz="1200" dirty="0" err="1"/>
              <a:t>detetado</a:t>
            </a:r>
            <a:r>
              <a:rPr lang="en-US" sz="1200" dirty="0"/>
              <a:t> por testes com </a:t>
            </a:r>
            <a:r>
              <a:rPr lang="en-US" sz="1200" dirty="0" err="1"/>
              <a:t>deteção</a:t>
            </a:r>
            <a:r>
              <a:rPr lang="en-US" sz="1200" dirty="0"/>
              <a:t> inferior a 50 </a:t>
            </a:r>
            <a:r>
              <a:rPr lang="en-US" sz="1200" dirty="0" err="1"/>
              <a:t>cópias</a:t>
            </a:r>
            <a:r>
              <a:rPr lang="en-US" sz="1200" dirty="0"/>
              <a:t>/ml</a:t>
            </a:r>
          </a:p>
        </p:txBody>
      </p:sp>
      <p:sp>
        <p:nvSpPr>
          <p:cNvPr id="31" name="CaixaDeTexto 12">
            <a:extLst>
              <a:ext uri="{FF2B5EF4-FFF2-40B4-BE49-F238E27FC236}">
                <a16:creationId xmlns:a16="http://schemas.microsoft.com/office/drawing/2014/main" id="{0188A0F1-5D90-C540-944E-01C63846F0A8}"/>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AVALIAÇÃO DA RESPOSTA VIROLÓGICA</a:t>
            </a:r>
          </a:p>
        </p:txBody>
      </p:sp>
      <p:sp>
        <p:nvSpPr>
          <p:cNvPr id="28" name="CaixaDeTexto 1">
            <a:extLst>
              <a:ext uri="{FF2B5EF4-FFF2-40B4-BE49-F238E27FC236}">
                <a16:creationId xmlns:a16="http://schemas.microsoft.com/office/drawing/2014/main" id="{6D34D59F-4534-4654-9321-768C41F9CACC}"/>
              </a:ext>
            </a:extLst>
          </p:cNvPr>
          <p:cNvSpPr txBox="1"/>
          <p:nvPr/>
        </p:nvSpPr>
        <p:spPr>
          <a:xfrm>
            <a:off x="141808" y="688343"/>
            <a:ext cx="2156596" cy="461665"/>
          </a:xfrm>
          <a:prstGeom prst="rect">
            <a:avLst/>
          </a:prstGeom>
          <a:noFill/>
        </p:spPr>
        <p:txBody>
          <a:bodyPr wrap="square" rtlCol="0">
            <a:spAutoFit/>
          </a:bodyPr>
          <a:lstStyle/>
          <a:p>
            <a:r>
              <a:rPr lang="pt-PT" sz="2400" b="1" dirty="0"/>
              <a:t>Definições</a:t>
            </a:r>
            <a:r>
              <a:rPr lang="pt-PT" sz="2400" dirty="0"/>
              <a:t> </a:t>
            </a:r>
          </a:p>
        </p:txBody>
      </p:sp>
    </p:spTree>
    <p:extLst>
      <p:ext uri="{BB962C8B-B14F-4D97-AF65-F5344CB8AC3E}">
        <p14:creationId xmlns:p14="http://schemas.microsoft.com/office/powerpoint/2010/main" val="40668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F76A9EE1-45FB-45D1-B6B9-285C4415021A}"/>
              </a:ext>
            </a:extLst>
          </p:cNvPr>
          <p:cNvSpPr txBox="1"/>
          <p:nvPr/>
        </p:nvSpPr>
        <p:spPr bwMode="auto">
          <a:xfrm>
            <a:off x="2102737" y="5966516"/>
            <a:ext cx="7905509" cy="523220"/>
          </a:xfrm>
          <a:prstGeom prst="rect">
            <a:avLst/>
          </a:prstGeom>
          <a:ln>
            <a:noFill/>
          </a:ln>
          <a:effectLst/>
        </p:spPr>
        <p:txBody>
          <a:bodyPr wrap="square" rtlCol="0" anchor="b">
            <a:spAutoFit/>
            <a:scene3d>
              <a:camera prst="orthographicFront"/>
              <a:lightRig rig="flat" dir="tl">
                <a:rot lat="0" lon="0" rev="6600000"/>
              </a:lightRig>
            </a:scene3d>
            <a:sp3d extrusionH="25400" contourW="8890">
              <a:contourClr>
                <a:schemeClr val="accent2">
                  <a:shade val="75000"/>
                </a:schemeClr>
              </a:contourClr>
            </a:sp3d>
          </a:bodyPr>
          <a:lstStyle/>
          <a:p>
            <a:pPr algn="ctr">
              <a:defRPr/>
            </a:pPr>
            <a:endParaRPr lang="en-US" sz="2800">
              <a:solidFill>
                <a:srgbClr val="CC0000"/>
              </a:solidFill>
              <a:latin typeface="Arial" panose="020B0604020202020204"/>
              <a:cs typeface="Century Gothic"/>
            </a:endParaRPr>
          </a:p>
        </p:txBody>
      </p:sp>
      <p:sp>
        <p:nvSpPr>
          <p:cNvPr id="6" name="Rectangle 7">
            <a:extLst>
              <a:ext uri="{FF2B5EF4-FFF2-40B4-BE49-F238E27FC236}">
                <a16:creationId xmlns:a16="http://schemas.microsoft.com/office/drawing/2014/main" id="{179E95CD-FF0C-498C-B5BA-1535F736C5AB}"/>
              </a:ext>
            </a:extLst>
          </p:cNvPr>
          <p:cNvSpPr/>
          <p:nvPr/>
        </p:nvSpPr>
        <p:spPr>
          <a:xfrm>
            <a:off x="6566068" y="4029152"/>
            <a:ext cx="5244986" cy="2122029"/>
          </a:xfrm>
          <a:prstGeom prst="rect">
            <a:avLst/>
          </a:prstGeom>
          <a:gradFill flip="none" rotWithShape="1">
            <a:gsLst>
              <a:gs pos="0">
                <a:sysClr val="window" lastClr="FFFFFF"/>
              </a:gs>
              <a:gs pos="94000">
                <a:srgbClr val="36A7AA">
                  <a:lumMod val="40000"/>
                  <a:lumOff val="60000"/>
                </a:srgbClr>
              </a:gs>
            </a:gsLst>
            <a:lin ang="0" scaled="1"/>
            <a:tileRect/>
          </a:gradFill>
          <a:ln w="19050" cap="flat" cmpd="sng" algn="ctr">
            <a:noFill/>
            <a:prstDash val="solid"/>
            <a:miter lim="800000"/>
          </a:ln>
          <a:effectLst/>
        </p:spPr>
        <p:txBody>
          <a:bodyPr rtlCol="0" anchor="ctr"/>
          <a:lstStyle/>
          <a:p>
            <a:pPr marL="1200150" marR="0" lvl="2"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Comorbilidades</a:t>
            </a:r>
            <a:r>
              <a:rPr kumimoji="0" lang="en-US" sz="1400" b="0" i="0" u="none" strike="noStrike" kern="0" cap="none" spc="0" normalizeH="0" baseline="0" noProof="0" dirty="0">
                <a:ln>
                  <a:noFill/>
                </a:ln>
                <a:solidFill>
                  <a:prstClr val="black"/>
                </a:solidFill>
                <a:effectLst/>
                <a:uLnTx/>
                <a:uFillTx/>
                <a:ea typeface="+mn-ea"/>
                <a:cs typeface="+mn-cs"/>
              </a:rPr>
              <a:t>  </a:t>
            </a:r>
          </a:p>
          <a:p>
            <a:pPr marL="1200150" marR="0" lvl="2"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Fatores</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psicossociais</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habitação</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emprego</a:t>
            </a:r>
            <a:r>
              <a:rPr lang="en-US" sz="1400" kern="0" dirty="0">
                <a:solidFill>
                  <a:prstClr val="black"/>
                </a:solidFill>
              </a:rPr>
              <a:t>…</a:t>
            </a:r>
            <a:endParaRPr kumimoji="0" lang="en-US" sz="1400" b="0" i="0" u="none" strike="noStrike" kern="0" cap="none" spc="0" normalizeH="0" baseline="0" noProof="0" dirty="0">
              <a:ln>
                <a:noFill/>
              </a:ln>
              <a:solidFill>
                <a:prstClr val="black"/>
              </a:solidFill>
              <a:effectLst/>
              <a:uLnTx/>
              <a:uFillTx/>
              <a:ea typeface="+mn-ea"/>
              <a:cs typeface="+mn-cs"/>
            </a:endParaRPr>
          </a:p>
          <a:p>
            <a:pPr marL="1200150" marR="0" lvl="2"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kern="0" dirty="0">
                <a:solidFill>
                  <a:prstClr val="black"/>
                </a:solidFill>
              </a:rPr>
              <a:t>A</a:t>
            </a:r>
            <a:r>
              <a:rPr kumimoji="0" lang="en-US" sz="1400" b="0" i="0" u="none" strike="noStrike" kern="0" cap="none" spc="0" normalizeH="0" baseline="0" noProof="0" dirty="0" err="1">
                <a:ln>
                  <a:noFill/>
                </a:ln>
                <a:solidFill>
                  <a:prstClr val="black"/>
                </a:solidFill>
                <a:effectLst/>
                <a:uLnTx/>
                <a:uFillTx/>
                <a:ea typeface="+mn-ea"/>
                <a:cs typeface="+mn-cs"/>
              </a:rPr>
              <a:t>desão</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às</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consultas</a:t>
            </a:r>
            <a:r>
              <a:rPr kumimoji="0" lang="en-US" sz="1400" b="0" i="0" u="none" strike="noStrike" kern="0" cap="none" spc="0" normalizeH="0" baseline="0" noProof="0" dirty="0">
                <a:ln>
                  <a:noFill/>
                </a:ln>
                <a:solidFill>
                  <a:prstClr val="black"/>
                </a:solidFill>
                <a:effectLst/>
                <a:uLnTx/>
                <a:uFillTx/>
                <a:ea typeface="+mn-ea"/>
                <a:cs typeface="+mn-cs"/>
              </a:rPr>
              <a:t> </a:t>
            </a:r>
          </a:p>
          <a:p>
            <a:pPr marL="1200150" marR="0" lvl="2"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Adesão</a:t>
            </a:r>
            <a:r>
              <a:rPr kumimoji="0" lang="en-US" sz="1400" b="0" i="0" u="none" strike="noStrike" kern="0" cap="none" spc="0" normalizeH="0" baseline="0" noProof="0" dirty="0">
                <a:ln>
                  <a:noFill/>
                </a:ln>
                <a:solidFill>
                  <a:prstClr val="black"/>
                </a:solidFill>
                <a:effectLst/>
                <a:uLnTx/>
                <a:uFillTx/>
                <a:ea typeface="+mn-ea"/>
                <a:cs typeface="+mn-cs"/>
              </a:rPr>
              <a:t> à TARV: </a:t>
            </a:r>
            <a:r>
              <a:rPr lang="en-US" sz="1400" kern="0" dirty="0" err="1">
                <a:solidFill>
                  <a:prstClr val="black"/>
                </a:solidFill>
              </a:rPr>
              <a:t>i</a:t>
            </a:r>
            <a:r>
              <a:rPr kumimoji="0" lang="en-US" sz="1400" b="0" i="0" u="none" strike="noStrike" kern="0" cap="none" spc="0" normalizeH="0" baseline="0" noProof="0" dirty="0" err="1">
                <a:ln>
                  <a:noFill/>
                </a:ln>
                <a:solidFill>
                  <a:prstClr val="black"/>
                </a:solidFill>
                <a:effectLst/>
                <a:uLnTx/>
                <a:uFillTx/>
                <a:ea typeface="+mn-ea"/>
                <a:cs typeface="+mn-cs"/>
              </a:rPr>
              <a:t>nterrupção</a:t>
            </a:r>
            <a:r>
              <a:rPr lang="en-US" sz="1400" kern="0" dirty="0">
                <a:solidFill>
                  <a:prstClr val="black"/>
                </a:solidFill>
              </a:rPr>
              <a:t>; t</a:t>
            </a:r>
            <a:r>
              <a:rPr kumimoji="0" lang="en-US" sz="1400" b="0" i="0" u="none" strike="noStrike" kern="0" cap="none" spc="0" normalizeH="0" baseline="0" noProof="0" dirty="0" err="1">
                <a:ln>
                  <a:noFill/>
                </a:ln>
                <a:solidFill>
                  <a:prstClr val="black"/>
                </a:solidFill>
                <a:effectLst/>
                <a:uLnTx/>
                <a:uFillTx/>
                <a:ea typeface="+mn-ea"/>
                <a:cs typeface="+mn-cs"/>
              </a:rPr>
              <a:t>oma</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intermitente</a:t>
            </a:r>
            <a:r>
              <a:rPr kumimoji="0" lang="en-US" sz="1400" b="0" i="0" u="none" strike="noStrike" kern="0" cap="none" spc="0" normalizeH="0" baseline="0" noProof="0" dirty="0">
                <a:ln>
                  <a:noFill/>
                </a:ln>
                <a:solidFill>
                  <a:prstClr val="black"/>
                </a:solidFill>
                <a:effectLst/>
                <a:uLnTx/>
                <a:uFillTx/>
                <a:ea typeface="+mn-ea"/>
                <a:cs typeface="+mn-cs"/>
              </a:rPr>
              <a:t> </a:t>
            </a:r>
          </a:p>
          <a:p>
            <a:pPr marL="1200150" marR="0" lvl="2"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Custo</a:t>
            </a:r>
            <a:r>
              <a:rPr kumimoji="0" lang="en-US" sz="1400" b="0" i="0" u="none" strike="noStrike" kern="0" cap="none" spc="0" normalizeH="0" baseline="0" noProof="0" dirty="0">
                <a:ln>
                  <a:noFill/>
                </a:ln>
                <a:solidFill>
                  <a:prstClr val="black"/>
                </a:solidFill>
                <a:effectLst/>
                <a:uLnTx/>
                <a:uFillTx/>
                <a:ea typeface="+mn-ea"/>
                <a:cs typeface="+mn-cs"/>
              </a:rPr>
              <a:t> e </a:t>
            </a:r>
            <a:r>
              <a:rPr kumimoji="0" lang="en-US" sz="1400" b="0" i="0" u="none" strike="noStrike" kern="0" cap="none" spc="0" normalizeH="0" baseline="0" noProof="0" dirty="0" err="1">
                <a:ln>
                  <a:noFill/>
                </a:ln>
                <a:solidFill>
                  <a:prstClr val="black"/>
                </a:solidFill>
                <a:effectLst/>
                <a:uLnTx/>
                <a:uFillTx/>
                <a:ea typeface="+mn-ea"/>
                <a:cs typeface="+mn-cs"/>
              </a:rPr>
              <a:t>acessibilidade</a:t>
            </a:r>
            <a:r>
              <a:rPr kumimoji="0" lang="en-US" sz="1400" b="0" i="0" u="none" strike="noStrike" kern="0" cap="none" spc="0" normalizeH="0" baseline="0" noProof="0" dirty="0">
                <a:ln>
                  <a:noFill/>
                </a:ln>
                <a:solidFill>
                  <a:prstClr val="black"/>
                </a:solidFill>
                <a:effectLst/>
                <a:uLnTx/>
                <a:uFillTx/>
                <a:ea typeface="+mn-ea"/>
                <a:cs typeface="+mn-cs"/>
              </a:rPr>
              <a:t> da TARV </a:t>
            </a:r>
          </a:p>
          <a:p>
            <a:pPr marL="1200150" marR="0" lvl="2"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Tolerabilidade</a:t>
            </a:r>
            <a:r>
              <a:rPr kumimoji="0" lang="en-US" sz="1400" b="0" i="0" u="none" strike="noStrike" kern="0" cap="none" spc="0" normalizeH="0" baseline="0" noProof="0" dirty="0">
                <a:ln>
                  <a:noFill/>
                </a:ln>
                <a:solidFill>
                  <a:prstClr val="black"/>
                </a:solidFill>
                <a:effectLst/>
                <a:uLnTx/>
                <a:uFillTx/>
                <a:ea typeface="+mn-ea"/>
                <a:cs typeface="+mn-cs"/>
              </a:rPr>
              <a:t> / </a:t>
            </a:r>
            <a:r>
              <a:rPr kumimoji="0" lang="en-US" sz="1400" b="0" i="0" u="none" strike="noStrike" kern="0" cap="none" spc="0" normalizeH="0" baseline="0" noProof="0" dirty="0" err="1">
                <a:ln>
                  <a:noFill/>
                </a:ln>
                <a:solidFill>
                  <a:prstClr val="black"/>
                </a:solidFill>
                <a:effectLst/>
                <a:uLnTx/>
                <a:uFillTx/>
                <a:ea typeface="+mn-ea"/>
                <a:cs typeface="+mn-cs"/>
              </a:rPr>
              <a:t>efeitos</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adversos</a:t>
            </a:r>
            <a:r>
              <a:rPr kumimoji="0" lang="en-US" sz="1400" b="0" i="0" u="none" strike="noStrike" kern="0" cap="none" spc="0" normalizeH="0" baseline="0" noProof="0" dirty="0">
                <a:ln>
                  <a:noFill/>
                </a:ln>
                <a:solidFill>
                  <a:prstClr val="black"/>
                </a:solidFill>
                <a:effectLst/>
                <a:uLnTx/>
                <a:uFillTx/>
                <a:ea typeface="+mn-ea"/>
                <a:cs typeface="+mn-cs"/>
              </a:rPr>
              <a:t> da TARV</a:t>
            </a:r>
          </a:p>
          <a:p>
            <a:pPr marL="1200150" marR="0" lvl="2"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Número</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comprimidos</a:t>
            </a:r>
            <a:r>
              <a:rPr kumimoji="0" lang="en-US" sz="1400" b="0" i="0" u="none" strike="noStrike" kern="0" cap="none" spc="0" normalizeH="0" baseline="0" noProof="0" dirty="0">
                <a:ln>
                  <a:noFill/>
                </a:ln>
                <a:solidFill>
                  <a:prstClr val="black"/>
                </a:solidFill>
                <a:effectLst/>
                <a:uLnTx/>
                <a:uFillTx/>
                <a:ea typeface="+mn-ea"/>
                <a:cs typeface="+mn-cs"/>
              </a:rPr>
              <a:t> e /</a:t>
            </a:r>
            <a:r>
              <a:rPr kumimoji="0" lang="en-US" sz="1400" b="0" i="0" u="none" strike="noStrike" kern="0" cap="none" spc="0" normalizeH="0" baseline="0" noProof="0" dirty="0" err="1">
                <a:ln>
                  <a:noFill/>
                </a:ln>
                <a:solidFill>
                  <a:prstClr val="black"/>
                </a:solidFill>
                <a:effectLst/>
                <a:uLnTx/>
                <a:uFillTx/>
                <a:ea typeface="+mn-ea"/>
                <a:cs typeface="+mn-cs"/>
              </a:rPr>
              <a:t>ou</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número</a:t>
            </a:r>
            <a:r>
              <a:rPr kumimoji="0" lang="en-US" sz="1400" b="0" i="0" u="none" strike="noStrike" kern="0" cap="none" spc="0" normalizeH="0" baseline="0" noProof="0" dirty="0">
                <a:ln>
                  <a:noFill/>
                </a:ln>
                <a:solidFill>
                  <a:prstClr val="black"/>
                </a:solidFill>
                <a:effectLst/>
                <a:uLnTx/>
                <a:uFillTx/>
                <a:ea typeface="+mn-ea"/>
                <a:cs typeface="+mn-cs"/>
              </a:rPr>
              <a:t> de </a:t>
            </a:r>
            <a:r>
              <a:rPr kumimoji="0" lang="en-US" sz="1400" b="0" i="0" u="none" strike="noStrike" kern="0" cap="none" spc="0" normalizeH="0" baseline="0" noProof="0" dirty="0" err="1">
                <a:ln>
                  <a:noFill/>
                </a:ln>
                <a:solidFill>
                  <a:prstClr val="black"/>
                </a:solidFill>
                <a:effectLst/>
                <a:uLnTx/>
                <a:uFillTx/>
                <a:ea typeface="+mn-ea"/>
                <a:cs typeface="+mn-cs"/>
              </a:rPr>
              <a:t>tomas</a:t>
            </a:r>
            <a:r>
              <a:rPr kumimoji="0" lang="en-US" sz="1400" b="0" i="0" u="none" strike="noStrike" kern="0" cap="none" spc="0" normalizeH="0" baseline="0" noProof="0" dirty="0">
                <a:ln>
                  <a:noFill/>
                </a:ln>
                <a:solidFill>
                  <a:prstClr val="black"/>
                </a:solidFill>
                <a:effectLst/>
                <a:uLnTx/>
                <a:uFillTx/>
                <a:ea typeface="+mn-ea"/>
                <a:cs typeface="+mn-cs"/>
              </a:rPr>
              <a:t> </a:t>
            </a:r>
          </a:p>
        </p:txBody>
      </p:sp>
      <p:sp>
        <p:nvSpPr>
          <p:cNvPr id="7" name="Rectangle 10">
            <a:extLst>
              <a:ext uri="{FF2B5EF4-FFF2-40B4-BE49-F238E27FC236}">
                <a16:creationId xmlns:a16="http://schemas.microsoft.com/office/drawing/2014/main" id="{DF17E706-E4BA-4D9B-B32E-ECDC736E87FC}"/>
              </a:ext>
            </a:extLst>
          </p:cNvPr>
          <p:cNvSpPr/>
          <p:nvPr/>
        </p:nvSpPr>
        <p:spPr>
          <a:xfrm>
            <a:off x="5360595" y="1605505"/>
            <a:ext cx="5923355" cy="2043406"/>
          </a:xfrm>
          <a:prstGeom prst="rect">
            <a:avLst/>
          </a:prstGeom>
          <a:gradFill>
            <a:gsLst>
              <a:gs pos="0">
                <a:sysClr val="window" lastClr="FFFFFF"/>
              </a:gs>
              <a:gs pos="94000">
                <a:srgbClr val="002060">
                  <a:lumMod val="10000"/>
                  <a:lumOff val="90000"/>
                </a:srgbClr>
              </a:gs>
            </a:gsLst>
            <a:lin ang="0" scaled="1"/>
          </a:gradFill>
          <a:ln w="19050" cap="flat" cmpd="sng" algn="ctr">
            <a:noFill/>
            <a:prstDash val="solid"/>
            <a:miter lim="800000"/>
          </a:ln>
          <a:effectLst/>
        </p:spPr>
        <p:txBody>
          <a:bodyPr rtlCol="0" anchor="ctr"/>
          <a:lstStyle/>
          <a:p>
            <a:pPr marL="1085850" marR="0" lvl="2"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Farmacocinética</a:t>
            </a:r>
            <a:endParaRPr kumimoji="0" lang="en-US" sz="1400" b="0" i="0" u="none" strike="noStrike" kern="0" cap="none" spc="0" normalizeH="0" baseline="0" noProof="0" dirty="0">
              <a:ln>
                <a:noFill/>
              </a:ln>
              <a:solidFill>
                <a:prstClr val="black"/>
              </a:solidFill>
              <a:effectLst/>
              <a:uLnTx/>
              <a:uFillTx/>
              <a:ea typeface="+mn-ea"/>
              <a:cs typeface="+mn-cs"/>
            </a:endParaRPr>
          </a:p>
          <a:p>
            <a:pPr marL="1085850" marR="0" lvl="2"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Potência</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virológica</a:t>
            </a:r>
            <a:r>
              <a:rPr kumimoji="0" lang="en-US" sz="1400" b="0" i="0" u="none" strike="noStrike" kern="0" cap="none" spc="0" normalizeH="0" baseline="0" noProof="0" dirty="0">
                <a:ln>
                  <a:noFill/>
                </a:ln>
                <a:solidFill>
                  <a:prstClr val="black"/>
                </a:solidFill>
                <a:effectLst/>
                <a:uLnTx/>
                <a:uFillTx/>
                <a:ea typeface="+mn-ea"/>
                <a:cs typeface="+mn-cs"/>
              </a:rPr>
              <a:t>  </a:t>
            </a:r>
          </a:p>
          <a:p>
            <a:pPr marL="1085850" marR="0" lvl="2"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Barreira</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genética</a:t>
            </a:r>
            <a:r>
              <a:rPr kumimoji="0" lang="en-US" sz="1400" b="0" i="0" u="none" strike="noStrike" kern="0" cap="none" spc="0" normalizeH="0" baseline="0" noProof="0" dirty="0">
                <a:ln>
                  <a:noFill/>
                </a:ln>
                <a:solidFill>
                  <a:prstClr val="black"/>
                </a:solidFill>
                <a:effectLst/>
                <a:uLnTx/>
                <a:uFillTx/>
                <a:ea typeface="+mn-ea"/>
                <a:cs typeface="+mn-cs"/>
              </a:rPr>
              <a:t> </a:t>
            </a:r>
          </a:p>
          <a:p>
            <a:pPr marL="1085850" marR="0" lvl="2"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kern="0" dirty="0" err="1">
                <a:solidFill>
                  <a:prstClr val="black"/>
                </a:solidFill>
              </a:rPr>
              <a:t>Exposição</a:t>
            </a:r>
            <a:r>
              <a:rPr lang="en-US" sz="1400" kern="0" dirty="0">
                <a:solidFill>
                  <a:prstClr val="black"/>
                </a:solidFill>
              </a:rPr>
              <a:t> </a:t>
            </a:r>
            <a:r>
              <a:rPr lang="en-US" sz="1400" kern="0" dirty="0" err="1">
                <a:solidFill>
                  <a:prstClr val="black"/>
                </a:solidFill>
              </a:rPr>
              <a:t>prévia</a:t>
            </a:r>
            <a:r>
              <a:rPr lang="en-US" sz="1400" kern="0" dirty="0">
                <a:solidFill>
                  <a:prstClr val="black"/>
                </a:solidFill>
              </a:rPr>
              <a:t> a regimes </a:t>
            </a:r>
            <a:r>
              <a:rPr lang="en-US" sz="1400" kern="0" dirty="0" err="1">
                <a:solidFill>
                  <a:prstClr val="black"/>
                </a:solidFill>
              </a:rPr>
              <a:t>terapêuticos</a:t>
            </a:r>
            <a:endParaRPr kumimoji="0" lang="en-US" sz="1400" b="0" i="0" u="none" strike="noStrike" kern="0" cap="none" spc="0" normalizeH="0" baseline="0" noProof="0" dirty="0">
              <a:ln>
                <a:noFill/>
              </a:ln>
              <a:solidFill>
                <a:prstClr val="black"/>
              </a:solidFill>
              <a:effectLst/>
              <a:uLnTx/>
              <a:uFillTx/>
              <a:ea typeface="+mn-ea"/>
              <a:cs typeface="+mn-cs"/>
            </a:endParaRPr>
          </a:p>
          <a:p>
            <a:pPr marL="1085850" marR="0" lvl="2"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Necessidades</a:t>
            </a:r>
            <a:r>
              <a:rPr kumimoji="0" lang="en-US" sz="1400" b="0" i="0" u="none" strike="noStrike" kern="0" cap="none" spc="0" normalizeH="0" baseline="0" noProof="0" dirty="0">
                <a:ln>
                  <a:noFill/>
                </a:ln>
                <a:solidFill>
                  <a:prstClr val="black"/>
                </a:solidFill>
                <a:effectLst/>
                <a:uLnTx/>
                <a:uFillTx/>
                <a:ea typeface="+mn-ea"/>
                <a:cs typeface="+mn-cs"/>
              </a:rPr>
              <a:t> </a:t>
            </a:r>
            <a:r>
              <a:rPr lang="en-US" sz="1400" kern="0" dirty="0">
                <a:solidFill>
                  <a:prstClr val="black"/>
                </a:solidFill>
              </a:rPr>
              <a:t>a</a:t>
            </a:r>
            <a:r>
              <a:rPr kumimoji="0" lang="en-US" sz="1400" b="0" i="0" u="none" strike="noStrike" kern="0" cap="none" spc="0" normalizeH="0" baseline="0" noProof="0" dirty="0" err="1">
                <a:ln>
                  <a:noFill/>
                </a:ln>
                <a:solidFill>
                  <a:prstClr val="black"/>
                </a:solidFill>
                <a:effectLst/>
                <a:uLnTx/>
                <a:uFillTx/>
                <a:ea typeface="+mn-ea"/>
                <a:cs typeface="+mn-cs"/>
              </a:rPr>
              <a:t>limentares</a:t>
            </a:r>
            <a:endParaRPr kumimoji="0" lang="en-US" sz="1400" b="0" i="0" u="none" strike="noStrike" kern="0" cap="none" spc="0" normalizeH="0" baseline="0" noProof="0" dirty="0">
              <a:ln>
                <a:noFill/>
              </a:ln>
              <a:solidFill>
                <a:prstClr val="black"/>
              </a:solidFill>
              <a:effectLst/>
              <a:uLnTx/>
              <a:uFillTx/>
              <a:ea typeface="+mn-ea"/>
              <a:cs typeface="+mn-cs"/>
            </a:endParaRPr>
          </a:p>
          <a:p>
            <a:pPr marL="1085850" marR="0" lvl="2"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Interaç</a:t>
            </a:r>
            <a:r>
              <a:rPr lang="en-US" sz="1400" kern="0" dirty="0" err="1">
                <a:solidFill>
                  <a:prstClr val="black"/>
                </a:solidFill>
              </a:rPr>
              <a:t>ões</a:t>
            </a:r>
            <a:r>
              <a:rPr lang="en-US" sz="1400" kern="0" dirty="0">
                <a:solidFill>
                  <a:prstClr val="black"/>
                </a:solidFill>
              </a:rPr>
              <a:t> </a:t>
            </a:r>
            <a:r>
              <a:rPr lang="en-US" sz="1400" kern="0" dirty="0" err="1">
                <a:solidFill>
                  <a:prstClr val="black"/>
                </a:solidFill>
              </a:rPr>
              <a:t>medicamentosas</a:t>
            </a:r>
            <a:r>
              <a:rPr lang="en-US" sz="1400" kern="0" dirty="0">
                <a:solidFill>
                  <a:prstClr val="black"/>
                </a:solidFill>
              </a:rPr>
              <a:t> com </a:t>
            </a:r>
            <a:r>
              <a:rPr lang="en-US" sz="1400" kern="0" dirty="0" err="1">
                <a:solidFill>
                  <a:prstClr val="black"/>
                </a:solidFill>
              </a:rPr>
              <a:t>medicação</a:t>
            </a:r>
            <a:r>
              <a:rPr lang="en-US" sz="1400" kern="0" dirty="0">
                <a:solidFill>
                  <a:prstClr val="black"/>
                </a:solidFill>
              </a:rPr>
              <a:t> </a:t>
            </a:r>
            <a:r>
              <a:rPr lang="en-US" sz="1400" kern="0" dirty="0" err="1">
                <a:solidFill>
                  <a:prstClr val="black"/>
                </a:solidFill>
              </a:rPr>
              <a:t>concomitante</a:t>
            </a:r>
            <a:endParaRPr kumimoji="0" lang="en-US" sz="1400" b="0" i="0" u="none" strike="noStrike" kern="0" cap="none" spc="0" normalizeH="0" baseline="0" noProof="0" dirty="0">
              <a:ln>
                <a:noFill/>
              </a:ln>
              <a:solidFill>
                <a:prstClr val="black"/>
              </a:solidFill>
              <a:effectLst/>
              <a:uLnTx/>
              <a:uFillTx/>
              <a:ea typeface="+mn-ea"/>
              <a:cs typeface="+mn-cs"/>
            </a:endParaRPr>
          </a:p>
        </p:txBody>
      </p:sp>
      <p:sp>
        <p:nvSpPr>
          <p:cNvPr id="8" name="Rectangle 11">
            <a:extLst>
              <a:ext uri="{FF2B5EF4-FFF2-40B4-BE49-F238E27FC236}">
                <a16:creationId xmlns:a16="http://schemas.microsoft.com/office/drawing/2014/main" id="{A1461B71-0840-4E7B-999A-C1809882684B}"/>
              </a:ext>
            </a:extLst>
          </p:cNvPr>
          <p:cNvSpPr/>
          <p:nvPr/>
        </p:nvSpPr>
        <p:spPr>
          <a:xfrm>
            <a:off x="217066" y="3692154"/>
            <a:ext cx="4099460" cy="1535148"/>
          </a:xfrm>
          <a:prstGeom prst="rect">
            <a:avLst/>
          </a:prstGeom>
          <a:gradFill>
            <a:gsLst>
              <a:gs pos="100000">
                <a:sysClr val="window" lastClr="FFFFFF"/>
              </a:gs>
              <a:gs pos="0">
                <a:srgbClr val="82CAEE"/>
              </a:gs>
            </a:gsLst>
            <a:lin ang="0" scaled="1"/>
          </a:gradFill>
          <a:ln w="1905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kern="0" dirty="0" err="1">
                <a:solidFill>
                  <a:prstClr val="black"/>
                </a:solidFill>
              </a:rPr>
              <a:t>Virémia</a:t>
            </a:r>
            <a:r>
              <a:rPr lang="en-US" sz="1400" kern="0" dirty="0">
                <a:solidFill>
                  <a:prstClr val="black"/>
                </a:solidFill>
              </a:rPr>
              <a:t> VIH </a:t>
            </a:r>
            <a:r>
              <a:rPr lang="en-US" sz="1400" kern="0" dirty="0" err="1">
                <a:solidFill>
                  <a:prstClr val="black"/>
                </a:solidFill>
              </a:rPr>
              <a:t>pré</a:t>
            </a:r>
            <a:r>
              <a:rPr lang="en-US" sz="1400" kern="0" dirty="0">
                <a:solidFill>
                  <a:prstClr val="black"/>
                </a:solidFill>
              </a:rPr>
              <a:t> </a:t>
            </a:r>
            <a:r>
              <a:rPr lang="en-US" sz="1400" kern="0" dirty="0" err="1">
                <a:solidFill>
                  <a:prstClr val="black"/>
                </a:solidFill>
              </a:rPr>
              <a:t>tratamento</a:t>
            </a:r>
            <a:r>
              <a:rPr lang="en-US" sz="1400" kern="0" dirty="0">
                <a:solidFill>
                  <a:prstClr val="black"/>
                </a:solidFill>
              </a:rPr>
              <a:t> </a:t>
            </a: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Contagem</a:t>
            </a:r>
            <a:r>
              <a:rPr kumimoji="0" lang="en-US" sz="1400" b="0" i="0" u="none" strike="noStrike" kern="0" cap="none" spc="0" normalizeH="0" baseline="0" noProof="0" dirty="0">
                <a:ln>
                  <a:noFill/>
                </a:ln>
                <a:solidFill>
                  <a:prstClr val="black"/>
                </a:solidFill>
                <a:effectLst/>
                <a:uLnTx/>
                <a:uFillTx/>
                <a:ea typeface="+mn-ea"/>
                <a:cs typeface="+mn-cs"/>
              </a:rPr>
              <a:t> de </a:t>
            </a:r>
            <a:r>
              <a:rPr kumimoji="0" lang="en-US" sz="1400" b="0" i="0" u="none" strike="noStrike" kern="0" cap="none" spc="0" normalizeH="0" baseline="0" noProof="0" dirty="0" err="1">
                <a:ln>
                  <a:noFill/>
                </a:ln>
                <a:solidFill>
                  <a:prstClr val="black"/>
                </a:solidFill>
                <a:effectLst/>
                <a:uLnTx/>
                <a:uFillTx/>
                <a:ea typeface="+mn-ea"/>
                <a:cs typeface="+mn-cs"/>
              </a:rPr>
              <a:t>lin</a:t>
            </a:r>
            <a:r>
              <a:rPr lang="en-US" sz="1400" kern="0" dirty="0" err="1">
                <a:solidFill>
                  <a:prstClr val="black"/>
                </a:solidFill>
              </a:rPr>
              <a:t>fócitos</a:t>
            </a:r>
            <a:r>
              <a:rPr lang="en-US" sz="1400" kern="0" dirty="0">
                <a:solidFill>
                  <a:prstClr val="black"/>
                </a:solidFill>
              </a:rPr>
              <a:t> T CD4+</a:t>
            </a: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kern="0" dirty="0" err="1">
                <a:solidFill>
                  <a:prstClr val="black"/>
                </a:solidFill>
              </a:rPr>
              <a:t>Presença</a:t>
            </a:r>
            <a:r>
              <a:rPr lang="en-US" sz="1400" kern="0" dirty="0">
                <a:solidFill>
                  <a:prstClr val="black"/>
                </a:solidFill>
              </a:rPr>
              <a:t> de </a:t>
            </a:r>
            <a:r>
              <a:rPr lang="en-US" sz="1400" kern="0" dirty="0" err="1">
                <a:solidFill>
                  <a:prstClr val="black"/>
                </a:solidFill>
              </a:rPr>
              <a:t>mutações</a:t>
            </a:r>
            <a:r>
              <a:rPr lang="en-US" sz="1400" kern="0" dirty="0">
                <a:solidFill>
                  <a:prstClr val="black"/>
                </a:solidFill>
              </a:rPr>
              <a:t> de </a:t>
            </a:r>
            <a:r>
              <a:rPr lang="en-US" sz="1400" kern="0" dirty="0" err="1">
                <a:solidFill>
                  <a:prstClr val="black"/>
                </a:solidFill>
              </a:rPr>
              <a:t>resistência</a:t>
            </a:r>
            <a:r>
              <a:rPr lang="en-US" sz="1400" kern="0" dirty="0">
                <a:solidFill>
                  <a:prstClr val="black"/>
                </a:solidFill>
              </a:rPr>
              <a:t> </a:t>
            </a:r>
            <a:r>
              <a:rPr lang="en-US" sz="1400" kern="0" dirty="0" err="1">
                <a:solidFill>
                  <a:prstClr val="black"/>
                </a:solidFill>
              </a:rPr>
              <a:t>transmitidas</a:t>
            </a:r>
            <a:r>
              <a:rPr lang="en-US" sz="1400" kern="0" dirty="0">
                <a:solidFill>
                  <a:prstClr val="black"/>
                </a:solidFill>
              </a:rPr>
              <a:t> </a:t>
            </a:r>
            <a:r>
              <a:rPr lang="en-US" sz="1400" kern="0" dirty="0" err="1">
                <a:solidFill>
                  <a:prstClr val="black"/>
                </a:solidFill>
              </a:rPr>
              <a:t>ou</a:t>
            </a:r>
            <a:r>
              <a:rPr lang="en-US" sz="1400" kern="0" dirty="0">
                <a:solidFill>
                  <a:prstClr val="black"/>
                </a:solidFill>
              </a:rPr>
              <a:t> </a:t>
            </a:r>
            <a:r>
              <a:rPr lang="en-US" sz="1400" kern="0" dirty="0" err="1">
                <a:solidFill>
                  <a:prstClr val="black"/>
                </a:solidFill>
              </a:rPr>
              <a:t>adquiridas</a:t>
            </a:r>
            <a:endParaRPr lang="en-US" sz="1400" kern="0" dirty="0">
              <a:solidFill>
                <a:prstClr val="black"/>
              </a:solidFill>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err="1">
                <a:ln>
                  <a:noFill/>
                </a:ln>
                <a:solidFill>
                  <a:prstClr val="black"/>
                </a:solidFill>
                <a:effectLst/>
                <a:uLnTx/>
                <a:uFillTx/>
                <a:ea typeface="+mn-ea"/>
                <a:cs typeface="+mn-cs"/>
              </a:rPr>
              <a:t>Falência</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terapêutica</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err="1">
                <a:ln>
                  <a:noFill/>
                </a:ln>
                <a:solidFill>
                  <a:prstClr val="black"/>
                </a:solidFill>
                <a:effectLst/>
                <a:uLnTx/>
                <a:uFillTx/>
                <a:ea typeface="+mn-ea"/>
                <a:cs typeface="+mn-cs"/>
              </a:rPr>
              <a:t>prévia</a:t>
            </a:r>
            <a:r>
              <a:rPr kumimoji="0" lang="en-US" sz="1400" b="0" i="0" u="none" strike="noStrike" kern="0" cap="none" spc="0" normalizeH="0" baseline="0" noProof="0" dirty="0">
                <a:ln>
                  <a:noFill/>
                </a:ln>
                <a:solidFill>
                  <a:prstClr val="black"/>
                </a:solidFill>
                <a:effectLst/>
                <a:uLnTx/>
                <a:uFillTx/>
                <a:ea typeface="+mn-ea"/>
                <a:cs typeface="+mn-cs"/>
              </a:rPr>
              <a:t> </a:t>
            </a:r>
          </a:p>
        </p:txBody>
      </p:sp>
      <p:grpSp>
        <p:nvGrpSpPr>
          <p:cNvPr id="9" name="Group 20">
            <a:extLst>
              <a:ext uri="{FF2B5EF4-FFF2-40B4-BE49-F238E27FC236}">
                <a16:creationId xmlns:a16="http://schemas.microsoft.com/office/drawing/2014/main" id="{413A78EA-4BFB-478D-8354-DCA1B28C6B70}"/>
              </a:ext>
            </a:extLst>
          </p:cNvPr>
          <p:cNvGrpSpPr/>
          <p:nvPr/>
        </p:nvGrpSpPr>
        <p:grpSpPr>
          <a:xfrm>
            <a:off x="4785352" y="3695692"/>
            <a:ext cx="2837214" cy="2837214"/>
            <a:chOff x="4785352" y="3441881"/>
            <a:chExt cx="2837214" cy="2837214"/>
          </a:xfrm>
        </p:grpSpPr>
        <p:sp>
          <p:nvSpPr>
            <p:cNvPr id="10" name="Freeform: Shape 8">
              <a:extLst>
                <a:ext uri="{FF2B5EF4-FFF2-40B4-BE49-F238E27FC236}">
                  <a16:creationId xmlns:a16="http://schemas.microsoft.com/office/drawing/2014/main" id="{ABC590AC-2091-4A55-9D7E-D4AB681BB1A6}"/>
                </a:ext>
              </a:extLst>
            </p:cNvPr>
            <p:cNvSpPr/>
            <p:nvPr/>
          </p:nvSpPr>
          <p:spPr>
            <a:xfrm>
              <a:off x="4957582" y="3775341"/>
              <a:ext cx="2216573" cy="2216573"/>
            </a:xfrm>
            <a:custGeom>
              <a:avLst/>
              <a:gdLst>
                <a:gd name="connsiteX0" fmla="*/ 1573333 w 2216573"/>
                <a:gd name="connsiteY0" fmla="*/ 353407 h 2216573"/>
                <a:gd name="connsiteX1" fmla="*/ 1745747 w 2216573"/>
                <a:gd name="connsiteY1" fmla="*/ 208727 h 2216573"/>
                <a:gd name="connsiteX2" fmla="*/ 1883486 w 2216573"/>
                <a:gd name="connsiteY2" fmla="*/ 324303 h 2216573"/>
                <a:gd name="connsiteX3" fmla="*/ 1770943 w 2216573"/>
                <a:gd name="connsiteY3" fmla="*/ 519222 h 2216573"/>
                <a:gd name="connsiteX4" fmla="*/ 1949760 w 2216573"/>
                <a:gd name="connsiteY4" fmla="*/ 828942 h 2216573"/>
                <a:gd name="connsiteX5" fmla="*/ 2174836 w 2216573"/>
                <a:gd name="connsiteY5" fmla="*/ 828935 h 2216573"/>
                <a:gd name="connsiteX6" fmla="*/ 2206059 w 2216573"/>
                <a:gd name="connsiteY6" fmla="*/ 1006009 h 2216573"/>
                <a:gd name="connsiteX7" fmla="*/ 1994555 w 2216573"/>
                <a:gd name="connsiteY7" fmla="*/ 1082984 h 2216573"/>
                <a:gd name="connsiteX8" fmla="*/ 1932453 w 2216573"/>
                <a:gd name="connsiteY8" fmla="*/ 1435184 h 2216573"/>
                <a:gd name="connsiteX9" fmla="*/ 2104874 w 2216573"/>
                <a:gd name="connsiteY9" fmla="*/ 1579856 h 2216573"/>
                <a:gd name="connsiteX10" fmla="*/ 2014971 w 2216573"/>
                <a:gd name="connsiteY10" fmla="*/ 1735572 h 2216573"/>
                <a:gd name="connsiteX11" fmla="*/ 1803471 w 2216573"/>
                <a:gd name="connsiteY11" fmla="*/ 1658586 h 2216573"/>
                <a:gd name="connsiteX12" fmla="*/ 1529508 w 2216573"/>
                <a:gd name="connsiteY12" fmla="*/ 1888468 h 2216573"/>
                <a:gd name="connsiteX13" fmla="*/ 1568598 w 2216573"/>
                <a:gd name="connsiteY13" fmla="*/ 2110124 h 2216573"/>
                <a:gd name="connsiteX14" fmla="*/ 1399636 w 2216573"/>
                <a:gd name="connsiteY14" fmla="*/ 2171621 h 2216573"/>
                <a:gd name="connsiteX15" fmla="*/ 1287103 w 2216573"/>
                <a:gd name="connsiteY15" fmla="*/ 1976696 h 2216573"/>
                <a:gd name="connsiteX16" fmla="*/ 929470 w 2216573"/>
                <a:gd name="connsiteY16" fmla="*/ 1976696 h 2216573"/>
                <a:gd name="connsiteX17" fmla="*/ 816937 w 2216573"/>
                <a:gd name="connsiteY17" fmla="*/ 2171621 h 2216573"/>
                <a:gd name="connsiteX18" fmla="*/ 647975 w 2216573"/>
                <a:gd name="connsiteY18" fmla="*/ 2110124 h 2216573"/>
                <a:gd name="connsiteX19" fmla="*/ 687065 w 2216573"/>
                <a:gd name="connsiteY19" fmla="*/ 1888468 h 2216573"/>
                <a:gd name="connsiteX20" fmla="*/ 413102 w 2216573"/>
                <a:gd name="connsiteY20" fmla="*/ 1658586 h 2216573"/>
                <a:gd name="connsiteX21" fmla="*/ 201602 w 2216573"/>
                <a:gd name="connsiteY21" fmla="*/ 1735572 h 2216573"/>
                <a:gd name="connsiteX22" fmla="*/ 111699 w 2216573"/>
                <a:gd name="connsiteY22" fmla="*/ 1579856 h 2216573"/>
                <a:gd name="connsiteX23" fmla="*/ 284121 w 2216573"/>
                <a:gd name="connsiteY23" fmla="*/ 1435184 h 2216573"/>
                <a:gd name="connsiteX24" fmla="*/ 222019 w 2216573"/>
                <a:gd name="connsiteY24" fmla="*/ 1082984 h 2216573"/>
                <a:gd name="connsiteX25" fmla="*/ 10514 w 2216573"/>
                <a:gd name="connsiteY25" fmla="*/ 1006009 h 2216573"/>
                <a:gd name="connsiteX26" fmla="*/ 41737 w 2216573"/>
                <a:gd name="connsiteY26" fmla="*/ 828935 h 2216573"/>
                <a:gd name="connsiteX27" fmla="*/ 266813 w 2216573"/>
                <a:gd name="connsiteY27" fmla="*/ 828941 h 2216573"/>
                <a:gd name="connsiteX28" fmla="*/ 445630 w 2216573"/>
                <a:gd name="connsiteY28" fmla="*/ 519221 h 2216573"/>
                <a:gd name="connsiteX29" fmla="*/ 333087 w 2216573"/>
                <a:gd name="connsiteY29" fmla="*/ 324303 h 2216573"/>
                <a:gd name="connsiteX30" fmla="*/ 470826 w 2216573"/>
                <a:gd name="connsiteY30" fmla="*/ 208727 h 2216573"/>
                <a:gd name="connsiteX31" fmla="*/ 643240 w 2216573"/>
                <a:gd name="connsiteY31" fmla="*/ 353407 h 2216573"/>
                <a:gd name="connsiteX32" fmla="*/ 979305 w 2216573"/>
                <a:gd name="connsiteY32" fmla="*/ 231089 h 2216573"/>
                <a:gd name="connsiteX33" fmla="*/ 1018384 w 2216573"/>
                <a:gd name="connsiteY33" fmla="*/ 9432 h 2216573"/>
                <a:gd name="connsiteX34" fmla="*/ 1198189 w 2216573"/>
                <a:gd name="connsiteY34" fmla="*/ 9432 h 2216573"/>
                <a:gd name="connsiteX35" fmla="*/ 1237267 w 2216573"/>
                <a:gd name="connsiteY35" fmla="*/ 231089 h 2216573"/>
                <a:gd name="connsiteX36" fmla="*/ 1573332 w 2216573"/>
                <a:gd name="connsiteY36" fmla="*/ 353407 h 2216573"/>
                <a:gd name="connsiteX37" fmla="*/ 1573333 w 2216573"/>
                <a:gd name="connsiteY37" fmla="*/ 353407 h 22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6573" h="2216573">
                  <a:moveTo>
                    <a:pt x="1573333" y="353407"/>
                  </a:moveTo>
                  <a:lnTo>
                    <a:pt x="1745747" y="208727"/>
                  </a:lnTo>
                  <a:lnTo>
                    <a:pt x="1883486" y="324303"/>
                  </a:lnTo>
                  <a:lnTo>
                    <a:pt x="1770943" y="519222"/>
                  </a:lnTo>
                  <a:cubicBezTo>
                    <a:pt x="1850968" y="609244"/>
                    <a:pt x="1911811" y="714627"/>
                    <a:pt x="1949760" y="828942"/>
                  </a:cubicBezTo>
                  <a:lnTo>
                    <a:pt x="2174836" y="828935"/>
                  </a:lnTo>
                  <a:lnTo>
                    <a:pt x="2206059" y="1006009"/>
                  </a:lnTo>
                  <a:lnTo>
                    <a:pt x="1994555" y="1082984"/>
                  </a:lnTo>
                  <a:cubicBezTo>
                    <a:pt x="1997992" y="1203384"/>
                    <a:pt x="1976862" y="1323221"/>
                    <a:pt x="1932453" y="1435184"/>
                  </a:cubicBezTo>
                  <a:lnTo>
                    <a:pt x="2104874" y="1579856"/>
                  </a:lnTo>
                  <a:lnTo>
                    <a:pt x="2014971" y="1735572"/>
                  </a:lnTo>
                  <a:lnTo>
                    <a:pt x="1803471" y="1658586"/>
                  </a:lnTo>
                  <a:cubicBezTo>
                    <a:pt x="1728713" y="1753027"/>
                    <a:pt x="1635496" y="1831245"/>
                    <a:pt x="1529508" y="1888468"/>
                  </a:cubicBezTo>
                  <a:lnTo>
                    <a:pt x="1568598" y="2110124"/>
                  </a:lnTo>
                  <a:lnTo>
                    <a:pt x="1399636" y="2171621"/>
                  </a:lnTo>
                  <a:lnTo>
                    <a:pt x="1287103" y="1976696"/>
                  </a:lnTo>
                  <a:cubicBezTo>
                    <a:pt x="1169129" y="2000988"/>
                    <a:pt x="1047443" y="2000988"/>
                    <a:pt x="929470" y="1976696"/>
                  </a:cubicBezTo>
                  <a:lnTo>
                    <a:pt x="816937" y="2171621"/>
                  </a:lnTo>
                  <a:lnTo>
                    <a:pt x="647975" y="2110124"/>
                  </a:lnTo>
                  <a:lnTo>
                    <a:pt x="687065" y="1888468"/>
                  </a:lnTo>
                  <a:cubicBezTo>
                    <a:pt x="581077" y="1831245"/>
                    <a:pt x="487860" y="1753027"/>
                    <a:pt x="413102" y="1658586"/>
                  </a:cubicBezTo>
                  <a:lnTo>
                    <a:pt x="201602" y="1735572"/>
                  </a:lnTo>
                  <a:lnTo>
                    <a:pt x="111699" y="1579856"/>
                  </a:lnTo>
                  <a:lnTo>
                    <a:pt x="284121" y="1435184"/>
                  </a:lnTo>
                  <a:cubicBezTo>
                    <a:pt x="239712" y="1323221"/>
                    <a:pt x="218581" y="1203383"/>
                    <a:pt x="222019" y="1082984"/>
                  </a:cubicBezTo>
                  <a:lnTo>
                    <a:pt x="10514" y="1006009"/>
                  </a:lnTo>
                  <a:lnTo>
                    <a:pt x="41737" y="828935"/>
                  </a:lnTo>
                  <a:lnTo>
                    <a:pt x="266813" y="828941"/>
                  </a:lnTo>
                  <a:cubicBezTo>
                    <a:pt x="304762" y="714627"/>
                    <a:pt x="365605" y="609243"/>
                    <a:pt x="445630" y="519221"/>
                  </a:cubicBezTo>
                  <a:lnTo>
                    <a:pt x="333087" y="324303"/>
                  </a:lnTo>
                  <a:lnTo>
                    <a:pt x="470826" y="208727"/>
                  </a:lnTo>
                  <a:lnTo>
                    <a:pt x="643240" y="353407"/>
                  </a:lnTo>
                  <a:cubicBezTo>
                    <a:pt x="745790" y="290230"/>
                    <a:pt x="860138" y="248611"/>
                    <a:pt x="979305" y="231089"/>
                  </a:cubicBezTo>
                  <a:lnTo>
                    <a:pt x="1018384" y="9432"/>
                  </a:lnTo>
                  <a:lnTo>
                    <a:pt x="1198189" y="9432"/>
                  </a:lnTo>
                  <a:lnTo>
                    <a:pt x="1237267" y="231089"/>
                  </a:lnTo>
                  <a:cubicBezTo>
                    <a:pt x="1356434" y="248611"/>
                    <a:pt x="1470782" y="290230"/>
                    <a:pt x="1573332" y="353407"/>
                  </a:cubicBezTo>
                  <a:lnTo>
                    <a:pt x="1573333" y="353407"/>
                  </a:lnTo>
                  <a:close/>
                </a:path>
              </a:pathLst>
            </a:custGeom>
            <a:solidFill>
              <a:srgbClr val="36A7AA">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txBody>
            <a:bodyPr spcFirstLastPara="0" vert="horz" wrap="square" lIns="465950" tIns="539542" rIns="465950" bIns="578307"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600" b="1" kern="0" dirty="0" err="1">
                  <a:solidFill>
                    <a:prstClr val="white"/>
                  </a:solidFill>
                  <a:latin typeface="Arial"/>
                </a:rPr>
                <a:t>Doente</a:t>
              </a:r>
              <a:r>
                <a:rPr lang="en-US" sz="1600" b="1" kern="0" dirty="0">
                  <a:solidFill>
                    <a:prstClr val="white"/>
                  </a:solidFill>
                  <a:latin typeface="Arial"/>
                </a:rPr>
                <a:t> </a:t>
              </a:r>
              <a:endParaRPr kumimoji="0" lang="en-US" sz="1600"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b="1" kern="0" dirty="0">
                  <a:solidFill>
                    <a:prstClr val="white"/>
                  </a:solidFill>
                  <a:latin typeface="Arial"/>
                </a:rPr>
                <a:t>-</a:t>
              </a:r>
              <a:r>
                <a:rPr lang="en-US" sz="1600" b="1" kern="0" dirty="0" err="1">
                  <a:solidFill>
                    <a:prstClr val="white"/>
                  </a:solidFill>
                  <a:latin typeface="Arial"/>
                </a:rPr>
                <a:t>adesão</a:t>
              </a:r>
              <a:r>
                <a:rPr lang="en-US" sz="1600" b="1" kern="0" dirty="0">
                  <a:solidFill>
                    <a:prstClr val="white"/>
                  </a:solidFill>
                  <a:latin typeface="Arial"/>
                </a:rPr>
                <a:t>-</a:t>
              </a:r>
              <a:endParaRPr kumimoji="0" lang="en-US" sz="1600" b="1" i="0" u="none" strike="noStrike" kern="0" cap="none" spc="0" normalizeH="0" baseline="0" noProof="0" dirty="0">
                <a:ln>
                  <a:noFill/>
                </a:ln>
                <a:solidFill>
                  <a:prstClr val="white"/>
                </a:solidFill>
                <a:effectLst/>
                <a:uLnTx/>
                <a:uFillTx/>
                <a:latin typeface="Arial"/>
                <a:ea typeface="+mn-ea"/>
                <a:cs typeface="+mn-cs"/>
              </a:endParaRPr>
            </a:p>
          </p:txBody>
        </p:sp>
        <p:sp>
          <p:nvSpPr>
            <p:cNvPr id="11" name="Arrow: Circular 13">
              <a:extLst>
                <a:ext uri="{FF2B5EF4-FFF2-40B4-BE49-F238E27FC236}">
                  <a16:creationId xmlns:a16="http://schemas.microsoft.com/office/drawing/2014/main" id="{2B3E701F-ED14-492F-A278-AAE7DD16A433}"/>
                </a:ext>
              </a:extLst>
            </p:cNvPr>
            <p:cNvSpPr/>
            <p:nvPr/>
          </p:nvSpPr>
          <p:spPr>
            <a:xfrm>
              <a:off x="4785352" y="3441881"/>
              <a:ext cx="2837214" cy="2837214"/>
            </a:xfrm>
            <a:prstGeom prst="circularArrow">
              <a:avLst>
                <a:gd name="adj1" fmla="val 4688"/>
                <a:gd name="adj2" fmla="val 299029"/>
                <a:gd name="adj3" fmla="val 2512232"/>
                <a:gd name="adj4" fmla="val 15869776"/>
                <a:gd name="adj5" fmla="val 5469"/>
              </a:avLst>
            </a:prstGeom>
            <a:solidFill>
              <a:srgbClr val="36A7AA">
                <a:hueOff val="0"/>
                <a:satOff val="0"/>
                <a:lumOff val="0"/>
                <a:alphaOff val="0"/>
              </a:srgbClr>
            </a:solidFill>
            <a:ln>
              <a:noFill/>
            </a:ln>
            <a:effectLst>
              <a:outerShdw blurRad="50800" dist="38100" dir="2700000" algn="tl" rotWithShape="0">
                <a:prstClr val="black">
                  <a:alpha val="40000"/>
                </a:prstClr>
              </a:outerShdw>
            </a:effectLst>
          </p:spPr>
        </p:sp>
      </p:grpSp>
      <p:grpSp>
        <p:nvGrpSpPr>
          <p:cNvPr id="12" name="Group 19">
            <a:extLst>
              <a:ext uri="{FF2B5EF4-FFF2-40B4-BE49-F238E27FC236}">
                <a16:creationId xmlns:a16="http://schemas.microsoft.com/office/drawing/2014/main" id="{909DEEC1-A892-4E19-AAEA-78F2BF2030AC}"/>
              </a:ext>
            </a:extLst>
          </p:cNvPr>
          <p:cNvGrpSpPr/>
          <p:nvPr/>
        </p:nvGrpSpPr>
        <p:grpSpPr>
          <a:xfrm>
            <a:off x="3404841" y="3144304"/>
            <a:ext cx="2061413" cy="2061413"/>
            <a:chOff x="3382447" y="2895441"/>
            <a:chExt cx="2061413" cy="2061413"/>
          </a:xfrm>
        </p:grpSpPr>
        <p:sp>
          <p:nvSpPr>
            <p:cNvPr id="13" name="Freeform: Shape 9">
              <a:extLst>
                <a:ext uri="{FF2B5EF4-FFF2-40B4-BE49-F238E27FC236}">
                  <a16:creationId xmlns:a16="http://schemas.microsoft.com/office/drawing/2014/main" id="{79339DAA-9BB8-4436-B5B2-C5A58882AFC6}"/>
                </a:ext>
              </a:extLst>
            </p:cNvPr>
            <p:cNvSpPr/>
            <p:nvPr/>
          </p:nvSpPr>
          <p:spPr>
            <a:xfrm>
              <a:off x="3667939" y="3251423"/>
              <a:ext cx="1612053" cy="1612053"/>
            </a:xfrm>
            <a:custGeom>
              <a:avLst/>
              <a:gdLst>
                <a:gd name="connsiteX0" fmla="*/ 1206214 w 1612053"/>
                <a:gd name="connsiteY0" fmla="*/ 408292 h 1612053"/>
                <a:gd name="connsiteX1" fmla="*/ 1444046 w 1612053"/>
                <a:gd name="connsiteY1" fmla="*/ 336614 h 1612053"/>
                <a:gd name="connsiteX2" fmla="*/ 1531560 w 1612053"/>
                <a:gd name="connsiteY2" fmla="*/ 488192 h 1612053"/>
                <a:gd name="connsiteX3" fmla="*/ 1350568 w 1612053"/>
                <a:gd name="connsiteY3" fmla="*/ 658321 h 1612053"/>
                <a:gd name="connsiteX4" fmla="*/ 1350568 w 1612053"/>
                <a:gd name="connsiteY4" fmla="*/ 953732 h 1612053"/>
                <a:gd name="connsiteX5" fmla="*/ 1531560 w 1612053"/>
                <a:gd name="connsiteY5" fmla="*/ 1123861 h 1612053"/>
                <a:gd name="connsiteX6" fmla="*/ 1444046 w 1612053"/>
                <a:gd name="connsiteY6" fmla="*/ 1275439 h 1612053"/>
                <a:gd name="connsiteX7" fmla="*/ 1206214 w 1612053"/>
                <a:gd name="connsiteY7" fmla="*/ 1203761 h 1612053"/>
                <a:gd name="connsiteX8" fmla="*/ 950381 w 1612053"/>
                <a:gd name="connsiteY8" fmla="*/ 1351466 h 1612053"/>
                <a:gd name="connsiteX9" fmla="*/ 893540 w 1612053"/>
                <a:gd name="connsiteY9" fmla="*/ 1593274 h 1612053"/>
                <a:gd name="connsiteX10" fmla="*/ 718513 w 1612053"/>
                <a:gd name="connsiteY10" fmla="*/ 1593274 h 1612053"/>
                <a:gd name="connsiteX11" fmla="*/ 661672 w 1612053"/>
                <a:gd name="connsiteY11" fmla="*/ 1351466 h 1612053"/>
                <a:gd name="connsiteX12" fmla="*/ 405839 w 1612053"/>
                <a:gd name="connsiteY12" fmla="*/ 1203761 h 1612053"/>
                <a:gd name="connsiteX13" fmla="*/ 168007 w 1612053"/>
                <a:gd name="connsiteY13" fmla="*/ 1275439 h 1612053"/>
                <a:gd name="connsiteX14" fmla="*/ 80493 w 1612053"/>
                <a:gd name="connsiteY14" fmla="*/ 1123861 h 1612053"/>
                <a:gd name="connsiteX15" fmla="*/ 261485 w 1612053"/>
                <a:gd name="connsiteY15" fmla="*/ 953732 h 1612053"/>
                <a:gd name="connsiteX16" fmla="*/ 261485 w 1612053"/>
                <a:gd name="connsiteY16" fmla="*/ 658321 h 1612053"/>
                <a:gd name="connsiteX17" fmla="*/ 80493 w 1612053"/>
                <a:gd name="connsiteY17" fmla="*/ 488192 h 1612053"/>
                <a:gd name="connsiteX18" fmla="*/ 168007 w 1612053"/>
                <a:gd name="connsiteY18" fmla="*/ 336614 h 1612053"/>
                <a:gd name="connsiteX19" fmla="*/ 405839 w 1612053"/>
                <a:gd name="connsiteY19" fmla="*/ 408292 h 1612053"/>
                <a:gd name="connsiteX20" fmla="*/ 661672 w 1612053"/>
                <a:gd name="connsiteY20" fmla="*/ 260587 h 1612053"/>
                <a:gd name="connsiteX21" fmla="*/ 718513 w 1612053"/>
                <a:gd name="connsiteY21" fmla="*/ 18779 h 1612053"/>
                <a:gd name="connsiteX22" fmla="*/ 893540 w 1612053"/>
                <a:gd name="connsiteY22" fmla="*/ 18779 h 1612053"/>
                <a:gd name="connsiteX23" fmla="*/ 950381 w 1612053"/>
                <a:gd name="connsiteY23" fmla="*/ 260587 h 1612053"/>
                <a:gd name="connsiteX24" fmla="*/ 1206214 w 1612053"/>
                <a:gd name="connsiteY24" fmla="*/ 408292 h 161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2053" h="1612053">
                  <a:moveTo>
                    <a:pt x="1206214" y="408292"/>
                  </a:moveTo>
                  <a:lnTo>
                    <a:pt x="1444046" y="336614"/>
                  </a:lnTo>
                  <a:lnTo>
                    <a:pt x="1531560" y="488192"/>
                  </a:lnTo>
                  <a:lnTo>
                    <a:pt x="1350568" y="658321"/>
                  </a:lnTo>
                  <a:cubicBezTo>
                    <a:pt x="1376804" y="755044"/>
                    <a:pt x="1376804" y="857009"/>
                    <a:pt x="1350568" y="953732"/>
                  </a:cubicBezTo>
                  <a:lnTo>
                    <a:pt x="1531560" y="1123861"/>
                  </a:lnTo>
                  <a:lnTo>
                    <a:pt x="1444046" y="1275439"/>
                  </a:lnTo>
                  <a:lnTo>
                    <a:pt x="1206214" y="1203761"/>
                  </a:lnTo>
                  <a:cubicBezTo>
                    <a:pt x="1135568" y="1274843"/>
                    <a:pt x="1047263" y="1325826"/>
                    <a:pt x="950381" y="1351466"/>
                  </a:cubicBezTo>
                  <a:lnTo>
                    <a:pt x="893540" y="1593274"/>
                  </a:lnTo>
                  <a:lnTo>
                    <a:pt x="718513" y="1593274"/>
                  </a:lnTo>
                  <a:lnTo>
                    <a:pt x="661672" y="1351466"/>
                  </a:lnTo>
                  <a:cubicBezTo>
                    <a:pt x="564790" y="1325825"/>
                    <a:pt x="476485" y="1274843"/>
                    <a:pt x="405839" y="1203761"/>
                  </a:cubicBezTo>
                  <a:lnTo>
                    <a:pt x="168007" y="1275439"/>
                  </a:lnTo>
                  <a:lnTo>
                    <a:pt x="80493" y="1123861"/>
                  </a:lnTo>
                  <a:lnTo>
                    <a:pt x="261485" y="953732"/>
                  </a:lnTo>
                  <a:cubicBezTo>
                    <a:pt x="235249" y="857009"/>
                    <a:pt x="235249" y="755044"/>
                    <a:pt x="261485" y="658321"/>
                  </a:cubicBezTo>
                  <a:lnTo>
                    <a:pt x="80493" y="488192"/>
                  </a:lnTo>
                  <a:lnTo>
                    <a:pt x="168007" y="336614"/>
                  </a:lnTo>
                  <a:lnTo>
                    <a:pt x="405839" y="408292"/>
                  </a:lnTo>
                  <a:cubicBezTo>
                    <a:pt x="476485" y="337210"/>
                    <a:pt x="564790" y="286227"/>
                    <a:pt x="661672" y="260587"/>
                  </a:cubicBezTo>
                  <a:lnTo>
                    <a:pt x="718513" y="18779"/>
                  </a:lnTo>
                  <a:lnTo>
                    <a:pt x="893540" y="18779"/>
                  </a:lnTo>
                  <a:lnTo>
                    <a:pt x="950381" y="260587"/>
                  </a:lnTo>
                  <a:cubicBezTo>
                    <a:pt x="1047263" y="286228"/>
                    <a:pt x="1135568" y="337210"/>
                    <a:pt x="1206214" y="408292"/>
                  </a:cubicBezTo>
                  <a:close/>
                </a:path>
              </a:pathLst>
            </a:custGeom>
            <a:solidFill>
              <a:srgbClr val="36A7AA">
                <a:hueOff val="1153537"/>
                <a:satOff val="24107"/>
                <a:lumOff val="-1255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txBody>
            <a:bodyPr spcFirstLastPara="0" vert="horz" wrap="square" lIns="426159" tIns="428612" rIns="426159" bIns="42861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rPr>
                <a:t>VIH </a:t>
              </a:r>
            </a:p>
          </p:txBody>
        </p:sp>
        <p:sp>
          <p:nvSpPr>
            <p:cNvPr id="14" name="Shape 16">
              <a:extLst>
                <a:ext uri="{FF2B5EF4-FFF2-40B4-BE49-F238E27FC236}">
                  <a16:creationId xmlns:a16="http://schemas.microsoft.com/office/drawing/2014/main" id="{8F396DA7-D318-49C9-9CD2-0D5BDEFF6DD2}"/>
                </a:ext>
              </a:extLst>
            </p:cNvPr>
            <p:cNvSpPr/>
            <p:nvPr/>
          </p:nvSpPr>
          <p:spPr>
            <a:xfrm>
              <a:off x="3382447" y="2895441"/>
              <a:ext cx="2061413" cy="2061413"/>
            </a:xfrm>
            <a:prstGeom prst="leftCircularArrow">
              <a:avLst>
                <a:gd name="adj1" fmla="val 6452"/>
                <a:gd name="adj2" fmla="val 429999"/>
                <a:gd name="adj3" fmla="val 10489124"/>
                <a:gd name="adj4" fmla="val 14837806"/>
                <a:gd name="adj5" fmla="val 7527"/>
              </a:avLst>
            </a:prstGeom>
            <a:solidFill>
              <a:srgbClr val="36A7AA">
                <a:hueOff val="1153537"/>
                <a:satOff val="24107"/>
                <a:lumOff val="-12550"/>
                <a:alphaOff val="0"/>
              </a:srgbClr>
            </a:solidFill>
            <a:ln>
              <a:noFill/>
            </a:ln>
            <a:effectLst>
              <a:outerShdw blurRad="50800" dist="38100" dir="2700000" algn="tl" rotWithShape="0">
                <a:prstClr val="black">
                  <a:alpha val="40000"/>
                </a:prstClr>
              </a:outerShdw>
            </a:effectLst>
          </p:spPr>
        </p:sp>
      </p:grpSp>
      <p:grpSp>
        <p:nvGrpSpPr>
          <p:cNvPr id="15" name="Group 18">
            <a:extLst>
              <a:ext uri="{FF2B5EF4-FFF2-40B4-BE49-F238E27FC236}">
                <a16:creationId xmlns:a16="http://schemas.microsoft.com/office/drawing/2014/main" id="{141D67DA-FD7C-4167-BD6E-85F54EF1B2B4}"/>
              </a:ext>
            </a:extLst>
          </p:cNvPr>
          <p:cNvGrpSpPr/>
          <p:nvPr/>
        </p:nvGrpSpPr>
        <p:grpSpPr>
          <a:xfrm>
            <a:off x="4205503" y="2047821"/>
            <a:ext cx="2222618" cy="2222618"/>
            <a:chOff x="4205503" y="1794010"/>
            <a:chExt cx="2222618" cy="2222618"/>
          </a:xfrm>
        </p:grpSpPr>
        <p:sp>
          <p:nvSpPr>
            <p:cNvPr id="16" name="Freeform: Shape 12">
              <a:extLst>
                <a:ext uri="{FF2B5EF4-FFF2-40B4-BE49-F238E27FC236}">
                  <a16:creationId xmlns:a16="http://schemas.microsoft.com/office/drawing/2014/main" id="{E1C66B9A-EF70-4E95-AF95-1C50220A3760}"/>
                </a:ext>
              </a:extLst>
            </p:cNvPr>
            <p:cNvSpPr/>
            <p:nvPr/>
          </p:nvSpPr>
          <p:spPr>
            <a:xfrm>
              <a:off x="4316526" y="1897788"/>
              <a:ext cx="2088139" cy="2062448"/>
            </a:xfrm>
            <a:custGeom>
              <a:avLst/>
              <a:gdLst>
                <a:gd name="connsiteX0" fmla="*/ 1285339 w 1712635"/>
                <a:gd name="connsiteY0" fmla="*/ 424565 h 1676304"/>
                <a:gd name="connsiteX1" fmla="*/ 1531637 w 1712635"/>
                <a:gd name="connsiteY1" fmla="*/ 346747 h 1676304"/>
                <a:gd name="connsiteX2" fmla="*/ 1625930 w 1712635"/>
                <a:gd name="connsiteY2" fmla="*/ 505161 h 1676304"/>
                <a:gd name="connsiteX3" fmla="*/ 1440095 w 1712635"/>
                <a:gd name="connsiteY3" fmla="*/ 684560 h 1676304"/>
                <a:gd name="connsiteX4" fmla="*/ 1440095 w 1712635"/>
                <a:gd name="connsiteY4" fmla="*/ 991744 h 1676304"/>
                <a:gd name="connsiteX5" fmla="*/ 1625930 w 1712635"/>
                <a:gd name="connsiteY5" fmla="*/ 1171143 h 1676304"/>
                <a:gd name="connsiteX6" fmla="*/ 1531637 w 1712635"/>
                <a:gd name="connsiteY6" fmla="*/ 1329557 h 1676304"/>
                <a:gd name="connsiteX7" fmla="*/ 1285339 w 1712635"/>
                <a:gd name="connsiteY7" fmla="*/ 1251739 h 1676304"/>
                <a:gd name="connsiteX8" fmla="*/ 1011073 w 1712635"/>
                <a:gd name="connsiteY8" fmla="*/ 1405331 h 1676304"/>
                <a:gd name="connsiteX9" fmla="*/ 951967 w 1712635"/>
                <a:gd name="connsiteY9" fmla="*/ 1656777 h 1676304"/>
                <a:gd name="connsiteX10" fmla="*/ 760668 w 1712635"/>
                <a:gd name="connsiteY10" fmla="*/ 1656777 h 1676304"/>
                <a:gd name="connsiteX11" fmla="*/ 701562 w 1712635"/>
                <a:gd name="connsiteY11" fmla="*/ 1405331 h 1676304"/>
                <a:gd name="connsiteX12" fmla="*/ 427296 w 1712635"/>
                <a:gd name="connsiteY12" fmla="*/ 1251739 h 1676304"/>
                <a:gd name="connsiteX13" fmla="*/ 180998 w 1712635"/>
                <a:gd name="connsiteY13" fmla="*/ 1329557 h 1676304"/>
                <a:gd name="connsiteX14" fmla="*/ 86705 w 1712635"/>
                <a:gd name="connsiteY14" fmla="*/ 1171143 h 1676304"/>
                <a:gd name="connsiteX15" fmla="*/ 272540 w 1712635"/>
                <a:gd name="connsiteY15" fmla="*/ 991744 h 1676304"/>
                <a:gd name="connsiteX16" fmla="*/ 272540 w 1712635"/>
                <a:gd name="connsiteY16" fmla="*/ 684560 h 1676304"/>
                <a:gd name="connsiteX17" fmla="*/ 86705 w 1712635"/>
                <a:gd name="connsiteY17" fmla="*/ 505161 h 1676304"/>
                <a:gd name="connsiteX18" fmla="*/ 180998 w 1712635"/>
                <a:gd name="connsiteY18" fmla="*/ 346747 h 1676304"/>
                <a:gd name="connsiteX19" fmla="*/ 427296 w 1712635"/>
                <a:gd name="connsiteY19" fmla="*/ 424565 h 1676304"/>
                <a:gd name="connsiteX20" fmla="*/ 701562 w 1712635"/>
                <a:gd name="connsiteY20" fmla="*/ 270973 h 1676304"/>
                <a:gd name="connsiteX21" fmla="*/ 760668 w 1712635"/>
                <a:gd name="connsiteY21" fmla="*/ 19527 h 1676304"/>
                <a:gd name="connsiteX22" fmla="*/ 951967 w 1712635"/>
                <a:gd name="connsiteY22" fmla="*/ 19527 h 1676304"/>
                <a:gd name="connsiteX23" fmla="*/ 1011073 w 1712635"/>
                <a:gd name="connsiteY23" fmla="*/ 270973 h 1676304"/>
                <a:gd name="connsiteX24" fmla="*/ 1285339 w 1712635"/>
                <a:gd name="connsiteY24" fmla="*/ 424565 h 167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2635" h="1676304">
                  <a:moveTo>
                    <a:pt x="1108405" y="423204"/>
                  </a:moveTo>
                  <a:lnTo>
                    <a:pt x="1287010" y="310299"/>
                  </a:lnTo>
                  <a:lnTo>
                    <a:pt x="1395339" y="414831"/>
                  </a:lnTo>
                  <a:lnTo>
                    <a:pt x="1286197" y="594766"/>
                  </a:lnTo>
                  <a:cubicBezTo>
                    <a:pt x="1329830" y="667811"/>
                    <a:pt x="1352337" y="751052"/>
                    <a:pt x="1351405" y="835930"/>
                  </a:cubicBezTo>
                  <a:lnTo>
                    <a:pt x="1536711" y="937680"/>
                  </a:lnTo>
                  <a:lnTo>
                    <a:pt x="1495637" y="1081883"/>
                  </a:lnTo>
                  <a:lnTo>
                    <a:pt x="1283994" y="1072601"/>
                  </a:lnTo>
                  <a:cubicBezTo>
                    <a:pt x="1239684" y="1146562"/>
                    <a:pt x="1175940" y="1208098"/>
                    <a:pt x="1099318" y="1250878"/>
                  </a:cubicBezTo>
                  <a:lnTo>
                    <a:pt x="1105868" y="1460717"/>
                  </a:lnTo>
                  <a:lnTo>
                    <a:pt x="954316" y="1500959"/>
                  </a:lnTo>
                  <a:lnTo>
                    <a:pt x="854115" y="1315987"/>
                  </a:lnTo>
                  <a:cubicBezTo>
                    <a:pt x="766172" y="1316904"/>
                    <a:pt x="679921" y="1295197"/>
                    <a:pt x="604230" y="1253100"/>
                  </a:cubicBezTo>
                  <a:lnTo>
                    <a:pt x="425625" y="1366005"/>
                  </a:lnTo>
                  <a:lnTo>
                    <a:pt x="317296" y="1261473"/>
                  </a:lnTo>
                  <a:lnTo>
                    <a:pt x="426438" y="1081538"/>
                  </a:lnTo>
                  <a:cubicBezTo>
                    <a:pt x="382805" y="1008493"/>
                    <a:pt x="360298" y="925252"/>
                    <a:pt x="361230" y="840374"/>
                  </a:cubicBezTo>
                  <a:lnTo>
                    <a:pt x="175924" y="738624"/>
                  </a:lnTo>
                  <a:lnTo>
                    <a:pt x="216998" y="594421"/>
                  </a:lnTo>
                  <a:lnTo>
                    <a:pt x="428641" y="603703"/>
                  </a:lnTo>
                  <a:cubicBezTo>
                    <a:pt x="472951" y="529742"/>
                    <a:pt x="536695" y="468206"/>
                    <a:pt x="613317" y="425426"/>
                  </a:cubicBezTo>
                  <a:lnTo>
                    <a:pt x="606767" y="215587"/>
                  </a:lnTo>
                  <a:lnTo>
                    <a:pt x="758319" y="175345"/>
                  </a:lnTo>
                  <a:lnTo>
                    <a:pt x="858520" y="360317"/>
                  </a:lnTo>
                  <a:cubicBezTo>
                    <a:pt x="946463" y="359400"/>
                    <a:pt x="1032714" y="381107"/>
                    <a:pt x="1108405" y="423204"/>
                  </a:cubicBezTo>
                  <a:close/>
                </a:path>
              </a:pathLst>
            </a:custGeom>
            <a:solidFill>
              <a:srgbClr val="36A7AA">
                <a:hueOff val="2307075"/>
                <a:satOff val="48214"/>
                <a:lumOff val="-25099"/>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txBody>
            <a:bodyPr spcFirstLastPara="0" vert="horz" wrap="square" lIns="585858" tIns="578900" rIns="585858" bIns="57890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rPr>
                <a:t>TARV</a:t>
              </a:r>
            </a:p>
          </p:txBody>
        </p:sp>
        <p:sp>
          <p:nvSpPr>
            <p:cNvPr id="17" name="Arrow: Circular 17">
              <a:extLst>
                <a:ext uri="{FF2B5EF4-FFF2-40B4-BE49-F238E27FC236}">
                  <a16:creationId xmlns:a16="http://schemas.microsoft.com/office/drawing/2014/main" id="{DD813C8D-5C94-4FA2-8D66-8D01587056F1}"/>
                </a:ext>
              </a:extLst>
            </p:cNvPr>
            <p:cNvSpPr/>
            <p:nvPr/>
          </p:nvSpPr>
          <p:spPr>
            <a:xfrm>
              <a:off x="4205503" y="1794010"/>
              <a:ext cx="2222618" cy="2222618"/>
            </a:xfrm>
            <a:prstGeom prst="circularArrow">
              <a:avLst>
                <a:gd name="adj1" fmla="val 5984"/>
                <a:gd name="adj2" fmla="val 394124"/>
                <a:gd name="adj3" fmla="val 13313824"/>
                <a:gd name="adj4" fmla="val 10508221"/>
                <a:gd name="adj5" fmla="val 6981"/>
              </a:avLst>
            </a:prstGeom>
            <a:solidFill>
              <a:srgbClr val="36A7AA">
                <a:hueOff val="2307075"/>
                <a:satOff val="48214"/>
                <a:lumOff val="-25099"/>
                <a:alphaOff val="0"/>
              </a:srgbClr>
            </a:solidFill>
            <a:ln>
              <a:noFill/>
            </a:ln>
            <a:effectLst>
              <a:outerShdw blurRad="50800" dist="38100" dir="2700000" algn="tl" rotWithShape="0">
                <a:prstClr val="black">
                  <a:alpha val="40000"/>
                </a:prstClr>
              </a:outerShdw>
            </a:effectLst>
          </p:spPr>
        </p:sp>
      </p:grpSp>
      <p:sp>
        <p:nvSpPr>
          <p:cNvPr id="19" name="ZoneTexte 4">
            <a:extLst>
              <a:ext uri="{FF2B5EF4-FFF2-40B4-BE49-F238E27FC236}">
                <a16:creationId xmlns:a16="http://schemas.microsoft.com/office/drawing/2014/main" id="{F107BCAF-53F3-4D5B-B5E1-9D395D6AE0CF}"/>
              </a:ext>
            </a:extLst>
          </p:cNvPr>
          <p:cNvSpPr txBox="1">
            <a:spLocks noChangeArrowheads="1"/>
          </p:cNvSpPr>
          <p:nvPr/>
        </p:nvSpPr>
        <p:spPr bwMode="auto">
          <a:xfrm>
            <a:off x="237481" y="6478399"/>
            <a:ext cx="7667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pitchFamily="34" charset="0"/>
              </a:defRPr>
            </a:lvl1pPr>
            <a:lvl2pPr marL="742950" indent="-285750" eaLnBrk="0" hangingPunct="0">
              <a:lnSpc>
                <a:spcPct val="90000"/>
              </a:lnSpc>
              <a:spcBef>
                <a:spcPts val="800"/>
              </a:spcBef>
              <a:buClr>
                <a:srgbClr val="A9A9A9"/>
              </a:buClr>
              <a:buSzPct val="90000"/>
              <a:buFont typeface="Arial" pitchFamily="34" charset="0"/>
              <a:buChar char="–"/>
              <a:defRPr>
                <a:solidFill>
                  <a:schemeClr val="tx1"/>
                </a:solidFill>
                <a:latin typeface="Arial" pitchFamily="34"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pitchFamily="34" charset="0"/>
              </a:defRPr>
            </a:lvl3pPr>
            <a:lvl4pPr marL="1600200" indent="-228600" eaLnBrk="0" hangingPunct="0">
              <a:lnSpc>
                <a:spcPct val="90000"/>
              </a:lnSpc>
              <a:spcBef>
                <a:spcPts val="600"/>
              </a:spcBef>
              <a:buClr>
                <a:srgbClr val="A9A9A9"/>
              </a:buClr>
              <a:buSzPct val="90000"/>
              <a:buFont typeface="Arial" pitchFamily="34" charset="0"/>
              <a:buChar char="–"/>
              <a:defRPr sz="1400">
                <a:solidFill>
                  <a:schemeClr val="tx1"/>
                </a:solidFill>
                <a:latin typeface="Arial" pitchFamily="34"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pitchFamily="34"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pitchFamily="34" charset="0"/>
              </a:defRPr>
            </a:lvl9pPr>
          </a:lstStyle>
          <a:p>
            <a:pPr>
              <a:lnSpc>
                <a:spcPct val="100000"/>
              </a:lnSpc>
              <a:spcBef>
                <a:spcPct val="0"/>
              </a:spcBef>
              <a:buClrTx/>
              <a:buSzTx/>
              <a:buFont typeface="Wingdings" pitchFamily="2" charset="2"/>
              <a:buNone/>
              <a:defRPr/>
            </a:pPr>
            <a:r>
              <a:rPr lang="en-US" altLang="en-US" sz="800" dirty="0">
                <a:solidFill>
                  <a:schemeClr val="tx1">
                    <a:lumMod val="65000"/>
                    <a:lumOff val="35000"/>
                  </a:schemeClr>
                </a:solidFill>
                <a:latin typeface="+mn-lt"/>
              </a:rPr>
              <a:t>TARV, </a:t>
            </a:r>
            <a:r>
              <a:rPr lang="en-US" altLang="en-US" sz="800" dirty="0" err="1">
                <a:solidFill>
                  <a:schemeClr val="tx1">
                    <a:lumMod val="65000"/>
                    <a:lumOff val="35000"/>
                  </a:schemeClr>
                </a:solidFill>
                <a:latin typeface="+mn-lt"/>
              </a:rPr>
              <a:t>terapêutica</a:t>
            </a:r>
            <a:r>
              <a:rPr lang="en-US" altLang="en-US" sz="800" dirty="0">
                <a:solidFill>
                  <a:schemeClr val="tx1">
                    <a:lumMod val="65000"/>
                    <a:lumOff val="35000"/>
                  </a:schemeClr>
                </a:solidFill>
                <a:latin typeface="+mn-lt"/>
              </a:rPr>
              <a:t> </a:t>
            </a:r>
            <a:r>
              <a:rPr lang="en-US" altLang="en-US" sz="800" dirty="0" err="1">
                <a:solidFill>
                  <a:schemeClr val="tx1">
                    <a:lumMod val="65000"/>
                    <a:lumOff val="35000"/>
                  </a:schemeClr>
                </a:solidFill>
                <a:latin typeface="+mn-lt"/>
              </a:rPr>
              <a:t>antirretrovírica</a:t>
            </a:r>
            <a:endParaRPr lang="en-US" altLang="en-US" sz="800" dirty="0">
              <a:solidFill>
                <a:schemeClr val="tx1">
                  <a:lumMod val="65000"/>
                  <a:lumOff val="35000"/>
                </a:schemeClr>
              </a:solidFill>
              <a:latin typeface="+mn-lt"/>
            </a:endParaRPr>
          </a:p>
          <a:p>
            <a:pPr>
              <a:lnSpc>
                <a:spcPct val="100000"/>
              </a:lnSpc>
              <a:spcBef>
                <a:spcPct val="0"/>
              </a:spcBef>
              <a:buClrTx/>
              <a:buSzTx/>
              <a:buFont typeface="Wingdings" pitchFamily="2" charset="2"/>
              <a:buNone/>
              <a:defRPr/>
            </a:pPr>
            <a:r>
              <a:rPr lang="en-US" altLang="en-US" sz="800" dirty="0">
                <a:solidFill>
                  <a:schemeClr val="tx1">
                    <a:lumMod val="65000"/>
                    <a:lumOff val="35000"/>
                  </a:schemeClr>
                </a:solidFill>
                <a:latin typeface="+mn-lt"/>
              </a:rPr>
              <a:t>DHHS. HIV Clinical Guidelines: Adult and Adolescent ARV, March 2023. Available at: https://clinicalinfo.hiv.gov/en/guidelines</a:t>
            </a:r>
          </a:p>
        </p:txBody>
      </p:sp>
      <p:sp>
        <p:nvSpPr>
          <p:cNvPr id="21" name="CaixaDeTexto 20">
            <a:extLst>
              <a:ext uri="{FF2B5EF4-FFF2-40B4-BE49-F238E27FC236}">
                <a16:creationId xmlns:a16="http://schemas.microsoft.com/office/drawing/2014/main" id="{2D3BE061-CE6F-42A8-BD0C-7A4EC2ADBE8B}"/>
              </a:ext>
            </a:extLst>
          </p:cNvPr>
          <p:cNvSpPr txBox="1"/>
          <p:nvPr/>
        </p:nvSpPr>
        <p:spPr>
          <a:xfrm>
            <a:off x="1337130" y="955417"/>
            <a:ext cx="9436722" cy="424732"/>
          </a:xfrm>
          <a:prstGeom prst="rect">
            <a:avLst/>
          </a:prstGeom>
          <a:noFill/>
        </p:spPr>
        <p:txBody>
          <a:bodyPr wrap="square">
            <a:spAutoFit/>
          </a:bodyPr>
          <a:lstStyle/>
          <a:p>
            <a:pPr algn="ctr">
              <a:lnSpc>
                <a:spcPct val="90000"/>
              </a:lnSpc>
            </a:pPr>
            <a:r>
              <a:rPr lang="en-US" sz="2400" b="1" dirty="0" err="1">
                <a:solidFill>
                  <a:prstClr val="black"/>
                </a:solidFill>
              </a:rPr>
              <a:t>Fatores</a:t>
            </a:r>
            <a:r>
              <a:rPr lang="en-US" sz="2400" b="1" dirty="0">
                <a:solidFill>
                  <a:prstClr val="black"/>
                </a:solidFill>
              </a:rPr>
              <a:t> que </a:t>
            </a:r>
            <a:r>
              <a:rPr lang="en-US" sz="2400" b="1" dirty="0" err="1">
                <a:solidFill>
                  <a:prstClr val="black"/>
                </a:solidFill>
              </a:rPr>
              <a:t>influenciam</a:t>
            </a:r>
            <a:r>
              <a:rPr lang="en-US" sz="2400" b="1" dirty="0">
                <a:solidFill>
                  <a:prstClr val="black"/>
                </a:solidFill>
              </a:rPr>
              <a:t> a </a:t>
            </a:r>
            <a:r>
              <a:rPr lang="en-US" sz="2400" b="1" dirty="0" err="1">
                <a:solidFill>
                  <a:prstClr val="black"/>
                </a:solidFill>
              </a:rPr>
              <a:t>supressão</a:t>
            </a:r>
            <a:r>
              <a:rPr lang="en-US" sz="2400" b="1" dirty="0">
                <a:solidFill>
                  <a:prstClr val="black"/>
                </a:solidFill>
              </a:rPr>
              <a:t> </a:t>
            </a:r>
            <a:r>
              <a:rPr lang="en-US" sz="2400" b="1" dirty="0" err="1">
                <a:solidFill>
                  <a:prstClr val="black"/>
                </a:solidFill>
              </a:rPr>
              <a:t>virológica</a:t>
            </a:r>
            <a:r>
              <a:rPr lang="en-US" sz="2400" b="1" dirty="0">
                <a:solidFill>
                  <a:prstClr val="black"/>
                </a:solidFill>
              </a:rPr>
              <a:t> </a:t>
            </a:r>
            <a:r>
              <a:rPr lang="en-US" sz="2400" b="1" dirty="0" err="1">
                <a:solidFill>
                  <a:prstClr val="black"/>
                </a:solidFill>
              </a:rPr>
              <a:t>sustentada</a:t>
            </a:r>
            <a:r>
              <a:rPr lang="en-US" sz="2400" b="1" dirty="0">
                <a:solidFill>
                  <a:prstClr val="black"/>
                </a:solidFill>
              </a:rPr>
              <a:t> </a:t>
            </a:r>
          </a:p>
        </p:txBody>
      </p:sp>
      <p:sp>
        <p:nvSpPr>
          <p:cNvPr id="20" name="CaixaDeTexto 12">
            <a:extLst>
              <a:ext uri="{FF2B5EF4-FFF2-40B4-BE49-F238E27FC236}">
                <a16:creationId xmlns:a16="http://schemas.microsoft.com/office/drawing/2014/main" id="{E3ACDD6D-BFDB-1E4D-B40E-A28D0797170D}"/>
              </a:ext>
            </a:extLst>
          </p:cNvPr>
          <p:cNvSpPr txBox="1"/>
          <p:nvPr/>
        </p:nvSpPr>
        <p:spPr>
          <a:xfrm>
            <a:off x="141808" y="240696"/>
            <a:ext cx="6966857" cy="461665"/>
          </a:xfrm>
          <a:prstGeom prst="rect">
            <a:avLst/>
          </a:prstGeom>
          <a:noFill/>
        </p:spPr>
        <p:txBody>
          <a:bodyPr wrap="square" rtlCol="0">
            <a:spAutoFit/>
          </a:bodyPr>
          <a:lstStyle/>
          <a:p>
            <a:r>
              <a:rPr lang="pt-PT" sz="2400" b="1" dirty="0">
                <a:solidFill>
                  <a:srgbClr val="C00000"/>
                </a:solidFill>
              </a:rPr>
              <a:t>AVALIAÇÃO DA RESPOSTA VIROLÓGICA</a:t>
            </a:r>
          </a:p>
        </p:txBody>
      </p:sp>
    </p:spTree>
    <p:extLst>
      <p:ext uri="{BB962C8B-B14F-4D97-AF65-F5344CB8AC3E}">
        <p14:creationId xmlns:p14="http://schemas.microsoft.com/office/powerpoint/2010/main" val="2538705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135061-0a37-48d2-ac86-71406df4b757" xsi:nil="true"/>
    <Notes xmlns="8a0f226f-03b2-4947-9090-c39abbd893da" xsi:nil="true"/>
    <lcf76f155ced4ddcb4097134ff3c332f xmlns="8a0f226f-03b2-4947-9090-c39abbd893d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59D1A63AD721146B13CCDD251AB8CEE" ma:contentTypeVersion="19" ma:contentTypeDescription="Criar um novo documento." ma:contentTypeScope="" ma:versionID="4f8566e0eb9f4eabcc0bf76d8527b509">
  <xsd:schema xmlns:xsd="http://www.w3.org/2001/XMLSchema" xmlns:xs="http://www.w3.org/2001/XMLSchema" xmlns:p="http://schemas.microsoft.com/office/2006/metadata/properties" xmlns:ns2="8a0f226f-03b2-4947-9090-c39abbd893da" xmlns:ns3="55135061-0a37-48d2-ac86-71406df4b757" targetNamespace="http://schemas.microsoft.com/office/2006/metadata/properties" ma:root="true" ma:fieldsID="d05d8966087371543298f312aa7a418a" ns2:_="" ns3:_="">
    <xsd:import namespace="8a0f226f-03b2-4947-9090-c39abbd893da"/>
    <xsd:import namespace="55135061-0a37-48d2-ac86-71406df4b757"/>
    <xsd:element name="properties">
      <xsd:complexType>
        <xsd:sequence>
          <xsd:element name="documentManagement">
            <xsd:complexType>
              <xsd:all>
                <xsd:element ref="ns2:Notes" minOccurs="0"/>
                <xsd:element ref="ns2:MediaServiceMetadata" minOccurs="0"/>
                <xsd:element ref="ns2:MediaServiceFastMetadata"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f226f-03b2-4947-9090-c39abbd893da" elementFormDefault="qualified">
    <xsd:import namespace="http://schemas.microsoft.com/office/2006/documentManagement/types"/>
    <xsd:import namespace="http://schemas.microsoft.com/office/infopath/2007/PartnerControls"/>
    <xsd:element name="Notes" ma:index="2" nillable="true" ma:displayName="Notes" ma:description="Some info about the file" ma:format="Dropdown" ma:internalName="Notes">
      <xsd:simpleType>
        <xsd:restriction base="dms:Not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m" ma:readOnly="false" ma:fieldId="{5cf76f15-5ced-4ddc-b409-7134ff3c332f}" ma:taxonomyMulti="true" ma:sspId="35cdde7a-2316-4299-9deb-636ab421f4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135061-0a37-48d2-ac86-71406df4b757" elementFormDefault="qualified">
    <xsd:import namespace="http://schemas.microsoft.com/office/2006/documentManagement/types"/>
    <xsd:import namespace="http://schemas.microsoft.com/office/infopath/2007/PartnerControls"/>
    <xsd:element name="SharedWithUsers" ma:index="12" nillable="true" ma:displayName="Partilhado Com"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Partilhado Com" ma:hidden="true" ma:internalName="SharedWithDetails" ma:readOnly="true">
      <xsd:simpleType>
        <xsd:restriction base="dms:Note"/>
      </xsd:simpleType>
    </xsd:element>
    <xsd:element name="TaxCatchAll" ma:index="23" nillable="true" ma:displayName="Taxonomy Catch All Column" ma:hidden="true" ma:list="{7be967f5-60fb-4e02-9405-01832f1c2c82}" ma:internalName="TaxCatchAll" ma:showField="CatchAllData" ma:web="55135061-0a37-48d2-ac86-71406df4b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údo"/>
        <xsd:element ref="dc:title" minOccurs="0" maxOccurs="1" ma:index="0"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1CE2E0-EF10-45D7-8B27-539AD5F693E4}">
  <ds:schemaRefs>
    <ds:schemaRef ds:uri="http://purl.org/dc/terms/"/>
    <ds:schemaRef ds:uri="http://purl.org/dc/dcmitype/"/>
    <ds:schemaRef ds:uri="http://purl.org/dc/elements/1.1/"/>
    <ds:schemaRef ds:uri="8a0f226f-03b2-4947-9090-c39abbd893da"/>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55135061-0a37-48d2-ac86-71406df4b757"/>
    <ds:schemaRef ds:uri="http://www.w3.org/XML/1998/namespace"/>
  </ds:schemaRefs>
</ds:datastoreItem>
</file>

<file path=customXml/itemProps2.xml><?xml version="1.0" encoding="utf-8"?>
<ds:datastoreItem xmlns:ds="http://schemas.openxmlformats.org/officeDocument/2006/customXml" ds:itemID="{3904DC30-5496-4E8B-A955-639CC521E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f226f-03b2-4947-9090-c39abbd893da"/>
    <ds:schemaRef ds:uri="55135061-0a37-48d2-ac86-71406df4b7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6915E1-032A-4E3B-BC51-EDA052B4C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18530</TotalTime>
  <Words>19273</Words>
  <Application>Microsoft Office PowerPoint</Application>
  <PresentationFormat>Ecrã Panorâmico</PresentationFormat>
  <Paragraphs>922</Paragraphs>
  <Slides>51</Slides>
  <Notes>34</Notes>
  <HiddenSlides>0</HiddenSlides>
  <MMClips>0</MMClips>
  <ScaleCrop>false</ScaleCrop>
  <HeadingPairs>
    <vt:vector size="6" baseType="variant">
      <vt:variant>
        <vt:lpstr>Tipos de letra usados</vt:lpstr>
      </vt:variant>
      <vt:variant>
        <vt:i4>12</vt:i4>
      </vt:variant>
      <vt:variant>
        <vt:lpstr>Tema</vt:lpstr>
      </vt:variant>
      <vt:variant>
        <vt:i4>2</vt:i4>
      </vt:variant>
      <vt:variant>
        <vt:lpstr>Títulos dos diapositivos</vt:lpstr>
      </vt:variant>
      <vt:variant>
        <vt:i4>51</vt:i4>
      </vt:variant>
    </vt:vector>
  </HeadingPairs>
  <TitlesOfParts>
    <vt:vector size="65" baseType="lpstr">
      <vt:lpstr>Arial</vt:lpstr>
      <vt:lpstr>Arial Narrow</vt:lpstr>
      <vt:lpstr>Calibri</vt:lpstr>
      <vt:lpstr>Calibri Light</vt:lpstr>
      <vt:lpstr>Open Sans</vt:lpstr>
      <vt:lpstr>Open Sans ExtraBold</vt:lpstr>
      <vt:lpstr>Roboto</vt:lpstr>
      <vt:lpstr>Source Sans Pro</vt:lpstr>
      <vt:lpstr>Symbol</vt:lpstr>
      <vt:lpstr>Times New Roman</vt:lpstr>
      <vt:lpstr>Times New Roman Bold</vt:lpstr>
      <vt:lpstr>Wingdings</vt:lpstr>
      <vt:lpstr>Tema do Office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Eficácia de tratamento em situações especiais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Eficácia de tratamento e emergência de resistências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INFORMAÇÕES ESSENCIAIS COMPATÍVEIS COM O RESUMO DAS CARACTERÍSTICAS DO MEDICAMENTO BIKTARVY®</vt:lpstr>
      <vt:lpstr>INFORMAÇÕES ESSENCIAIS COMPATÍVEIS COM O RESUMO DAS CARACTERÍSTICAS DO MEDICAMENTO DESCOVY®</vt:lpstr>
      <vt:lpstr>INFORMAÇÕES ESSENCIAIS COMPATÍVEIS COM O RESUMO DAS CARACTERÍSTICAS DO MEDICAMENTO TRUVADA®</vt:lpstr>
      <vt:lpstr>INFORMAÇÕES ESSENCIAIS COMPATÍVEIS COM O RESUMO DAS CARACTERÍSTICAS DO MEDICAMENTO GENVOYA®</vt:lpstr>
      <vt:lpstr>INFORMAÇÕES ESSENCIAIS COMPATÍVEIS COM O RESUMO DAS CARACTERÍSTICAS DO MEDICAMENTO ODEFSEY®</vt:lpstr>
      <vt:lpstr>INFORMAÇÕES ESSENCIAIS COMPATÍVEIS COM O RESUMO DAS CARACTERÍSTICAS DO MEDICAMENTO EVIPLERA®</vt:lpstr>
      <vt:lpstr>INFORMAÇÕES ESSENCIAIS COMPATÍVEIS COM O RESUMO DAS CARACTERÍSTICAS DO MEDICAMENTO STRIBILD®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Rui Batista</dc:creator>
  <cp:lastModifiedBy>Sofia Martins (Contractor)</cp:lastModifiedBy>
  <cp:revision>63</cp:revision>
  <dcterms:created xsi:type="dcterms:W3CDTF">2022-03-10T14:53:49Z</dcterms:created>
  <dcterms:modified xsi:type="dcterms:W3CDTF">2024-01-23T10:25:33Z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2022-04-21T16:30:21Z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a1a240ac-e3a7-471c-8430-ed77031e12cb</vt:lpwstr>
  </property>
  <property fmtid="{D5CDD505-2E9C-101B-9397-08002B2CF9AE}" pid="8" name="MSIP_Label_418c1083-8924-401d-97ae-40f5eed0fcd8_ContentBits">
    <vt:lpwstr>0</vt:lpwstr>
  </property>
  <property fmtid="{D5CDD505-2E9C-101B-9397-08002B2CF9AE}" pid="9" name="ContentTypeId">
    <vt:lpwstr>0x010100959D1A63AD721146B13CCDD251AB8CEE</vt:lpwstr>
  </property>
</Properties>
</file>